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4.xml" ContentType="application/vnd.openxmlformats-officedocument.presentationml.slide+xml"/>
  <Override PartName="/ppt/slides/slide5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55.xml" ContentType="application/vnd.openxmlformats-officedocument.presentationml.slide+xml"/>
  <Override PartName="/ppt/slides/slide5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4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9.xml" ContentType="application/vnd.openxmlformats-officedocument.presentationml.slide+xml"/>
  <Override PartName="/ppt/slides/slide20.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notesSlides/notesSlide57.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2.xml" ContentType="application/vnd.openxmlformats-officedocument.presentationml.notesSlide+xml"/>
  <Override PartName="/ppt/slideMasters/slideMaster1.xml" ContentType="application/vnd.openxmlformats-officedocument.presentationml.slideMaster+xml"/>
  <Override PartName="/ppt/notesSlides/notesSlide51.xml" ContentType="application/vnd.openxmlformats-officedocument.presentationml.notesSlide+xml"/>
  <Override PartName="/ppt/notesSlides/notesSlide56.xml" ContentType="application/vnd.openxmlformats-officedocument.presentationml.notesSlide+xml"/>
  <Override PartName="/ppt/notesSlides/notesSlide1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50.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35.xml" ContentType="application/vnd.openxmlformats-officedocument.presentationml.notesSlide+xml"/>
  <Override PartName="/ppt/slideLayouts/slideLayout11.xml" ContentType="application/vnd.openxmlformats-officedocument.presentationml.slideLayout+xml"/>
  <Override PartName="/ppt/notesSlides/notesSlide48.xml" ContentType="application/vnd.openxmlformats-officedocument.presentationml.notesSlide+xml"/>
  <Override PartName="/ppt/slideLayouts/slideLayout4.xml" ContentType="application/vnd.openxmlformats-officedocument.presentationml.slideLayout+xml"/>
  <Override PartName="/ppt/notesSlides/notesSlide46.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40.xml" ContentType="application/vnd.openxmlformats-officedocument.presentationml.notesSlide+xml"/>
  <Override PartName="/ppt/notesSlides/notesSlide47.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xml" ContentType="application/vnd.openxmlformats-officedocument.presentationml.notesSlide+xml"/>
  <Override PartName="/ppt/notesSlides/notesSlide49.xml" ContentType="application/vnd.openxmlformats-officedocument.presentationml.notesSlide+xml"/>
  <Override PartName="/ppt/notesSlides/notesSlide4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9"/>
  </p:notesMasterIdLst>
  <p:handoutMasterIdLst>
    <p:handoutMasterId r:id="rId60"/>
  </p:handoutMasterIdLst>
  <p:sldIdLst>
    <p:sldId id="1360" r:id="rId2"/>
    <p:sldId id="1336" r:id="rId3"/>
    <p:sldId id="1233" r:id="rId4"/>
    <p:sldId id="1343" r:id="rId5"/>
    <p:sldId id="1344" r:id="rId6"/>
    <p:sldId id="1278" r:id="rId7"/>
    <p:sldId id="1367" r:id="rId8"/>
    <p:sldId id="1275" r:id="rId9"/>
    <p:sldId id="1281" r:id="rId10"/>
    <p:sldId id="1258" r:id="rId11"/>
    <p:sldId id="1355" r:id="rId12"/>
    <p:sldId id="1356" r:id="rId13"/>
    <p:sldId id="1368" r:id="rId14"/>
    <p:sldId id="1291" r:id="rId15"/>
    <p:sldId id="1309" r:id="rId16"/>
    <p:sldId id="1353" r:id="rId17"/>
    <p:sldId id="1354" r:id="rId18"/>
    <p:sldId id="1239" r:id="rId19"/>
    <p:sldId id="1357" r:id="rId20"/>
    <p:sldId id="1365" r:id="rId21"/>
    <p:sldId id="1308" r:id="rId22"/>
    <p:sldId id="1346" r:id="rId23"/>
    <p:sldId id="1347" r:id="rId24"/>
    <p:sldId id="1267" r:id="rId25"/>
    <p:sldId id="1369" r:id="rId26"/>
    <p:sldId id="1268" r:id="rId27"/>
    <p:sldId id="1314" r:id="rId28"/>
    <p:sldId id="1265" r:id="rId29"/>
    <p:sldId id="1373" r:id="rId30"/>
    <p:sldId id="1376" r:id="rId31"/>
    <p:sldId id="1377" r:id="rId32"/>
    <p:sldId id="1378" r:id="rId33"/>
    <p:sldId id="1379" r:id="rId34"/>
    <p:sldId id="1380" r:id="rId35"/>
    <p:sldId id="1381" r:id="rId36"/>
    <p:sldId id="1382" r:id="rId37"/>
    <p:sldId id="1383" r:id="rId38"/>
    <p:sldId id="1323" r:id="rId39"/>
    <p:sldId id="1385" r:id="rId40"/>
    <p:sldId id="1387" r:id="rId41"/>
    <p:sldId id="1335" r:id="rId42"/>
    <p:sldId id="1362" r:id="rId43"/>
    <p:sldId id="1339" r:id="rId44"/>
    <p:sldId id="1351" r:id="rId45"/>
    <p:sldId id="1386" r:id="rId46"/>
    <p:sldId id="1318" r:id="rId47"/>
    <p:sldId id="1388" r:id="rId48"/>
    <p:sldId id="1326" r:id="rId49"/>
    <p:sldId id="1327" r:id="rId50"/>
    <p:sldId id="1375" r:id="rId51"/>
    <p:sldId id="1328" r:id="rId52"/>
    <p:sldId id="1236" r:id="rId53"/>
    <p:sldId id="1342" r:id="rId54"/>
    <p:sldId id="1249" r:id="rId55"/>
    <p:sldId id="1329" r:id="rId56"/>
    <p:sldId id="1330" r:id="rId57"/>
    <p:sldId id="1331" r:id="rId58"/>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669"/>
    <a:srgbClr val="FF9900"/>
    <a:srgbClr val="FF00FF"/>
    <a:srgbClr val="FF3300"/>
    <a:srgbClr val="FF0000"/>
    <a:srgbClr val="FF6600"/>
    <a:srgbClr val="FF5229"/>
    <a:srgbClr val="F67D04"/>
    <a:srgbClr val="FF2F2F"/>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62420" autoAdjust="0"/>
  </p:normalViewPr>
  <p:slideViewPr>
    <p:cSldViewPr snapToGrid="0">
      <p:cViewPr varScale="1">
        <p:scale>
          <a:sx n="46" d="100"/>
          <a:sy n="46" d="100"/>
        </p:scale>
        <p:origin x="-1896" y="-102"/>
      </p:cViewPr>
      <p:guideLst>
        <p:guide orient="horz" pos="2184"/>
        <p:guide pos="2847"/>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80" d="100"/>
        <a:sy n="80" d="100"/>
      </p:scale>
      <p:origin x="0" y="3984"/>
    </p:cViewPr>
  </p:sorterViewPr>
  <p:notesViewPr>
    <p:cSldViewPr snapToGrid="0">
      <p:cViewPr varScale="1">
        <p:scale>
          <a:sx n="59" d="100"/>
          <a:sy n="59" d="100"/>
        </p:scale>
        <p:origin x="-2400" y="-78"/>
      </p:cViewPr>
      <p:guideLst>
        <p:guide orient="horz" pos="2913"/>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1" y="0"/>
            <a:ext cx="3036888" cy="463550"/>
          </a:xfrm>
          <a:prstGeom prst="rect">
            <a:avLst/>
          </a:prstGeom>
          <a:noFill/>
          <a:ln w="38100">
            <a:noFill/>
            <a:miter lim="800000"/>
            <a:headEnd/>
            <a:tailEnd type="none" w="med" len="lg"/>
          </a:ln>
          <a:effectLst/>
        </p:spPr>
        <p:txBody>
          <a:bodyPr vert="horz" wrap="none" lIns="94788" tIns="47393" rIns="94788" bIns="47393" numCol="1" anchor="ctr" anchorCtr="0" compatLnSpc="1">
            <a:prstTxWarp prst="textNoShape">
              <a:avLst/>
            </a:prstTxWarp>
          </a:bodyPr>
          <a:lstStyle>
            <a:lvl1pPr algn="l" defTabSz="949186">
              <a:defRPr sz="1200"/>
            </a:lvl1pPr>
          </a:lstStyle>
          <a:p>
            <a:endParaRPr lang="en-US" dirty="0"/>
          </a:p>
        </p:txBody>
      </p:sp>
      <p:sp>
        <p:nvSpPr>
          <p:cNvPr id="89091" name="Rectangle 3"/>
          <p:cNvSpPr>
            <a:spLocks noGrp="1" noChangeArrowheads="1"/>
          </p:cNvSpPr>
          <p:nvPr>
            <p:ph type="dt" sz="quarter" idx="1"/>
          </p:nvPr>
        </p:nvSpPr>
        <p:spPr bwMode="auto">
          <a:xfrm>
            <a:off x="3973515" y="0"/>
            <a:ext cx="3036887" cy="463550"/>
          </a:xfrm>
          <a:prstGeom prst="rect">
            <a:avLst/>
          </a:prstGeom>
          <a:noFill/>
          <a:ln w="38100">
            <a:noFill/>
            <a:miter lim="800000"/>
            <a:headEnd/>
            <a:tailEnd type="none" w="med" len="lg"/>
          </a:ln>
          <a:effectLst/>
        </p:spPr>
        <p:txBody>
          <a:bodyPr vert="horz" wrap="none" lIns="94788" tIns="47393" rIns="94788" bIns="47393" numCol="1" anchor="ctr" anchorCtr="0" compatLnSpc="1">
            <a:prstTxWarp prst="textNoShape">
              <a:avLst/>
            </a:prstTxWarp>
          </a:bodyPr>
          <a:lstStyle>
            <a:lvl1pPr algn="r" defTabSz="949186">
              <a:defRPr sz="1200"/>
            </a:lvl1pPr>
          </a:lstStyle>
          <a:p>
            <a:endParaRPr lang="en-US" dirty="0"/>
          </a:p>
        </p:txBody>
      </p:sp>
      <p:sp>
        <p:nvSpPr>
          <p:cNvPr id="89092" name="Rectangle 4"/>
          <p:cNvSpPr>
            <a:spLocks noGrp="1" noChangeArrowheads="1"/>
          </p:cNvSpPr>
          <p:nvPr>
            <p:ph type="ftr" sz="quarter" idx="2"/>
          </p:nvPr>
        </p:nvSpPr>
        <p:spPr bwMode="auto">
          <a:xfrm>
            <a:off x="1" y="8832850"/>
            <a:ext cx="3036888" cy="463550"/>
          </a:xfrm>
          <a:prstGeom prst="rect">
            <a:avLst/>
          </a:prstGeom>
          <a:noFill/>
          <a:ln w="38100">
            <a:noFill/>
            <a:miter lim="800000"/>
            <a:headEnd/>
            <a:tailEnd type="none" w="med" len="lg"/>
          </a:ln>
          <a:effectLst/>
        </p:spPr>
        <p:txBody>
          <a:bodyPr vert="horz" wrap="none" lIns="94788" tIns="47393" rIns="94788" bIns="47393" numCol="1" anchor="b" anchorCtr="0" compatLnSpc="1">
            <a:prstTxWarp prst="textNoShape">
              <a:avLst/>
            </a:prstTxWarp>
          </a:bodyPr>
          <a:lstStyle>
            <a:lvl1pPr algn="l" defTabSz="949186">
              <a:defRPr sz="1200"/>
            </a:lvl1pPr>
          </a:lstStyle>
          <a:p>
            <a:endParaRPr lang="en-US" dirty="0"/>
          </a:p>
        </p:txBody>
      </p:sp>
      <p:sp>
        <p:nvSpPr>
          <p:cNvPr id="89093" name="Rectangle 5"/>
          <p:cNvSpPr>
            <a:spLocks noGrp="1" noChangeArrowheads="1"/>
          </p:cNvSpPr>
          <p:nvPr>
            <p:ph type="sldNum" sz="quarter" idx="3"/>
          </p:nvPr>
        </p:nvSpPr>
        <p:spPr bwMode="auto">
          <a:xfrm>
            <a:off x="3973515" y="8832850"/>
            <a:ext cx="3036887" cy="463550"/>
          </a:xfrm>
          <a:prstGeom prst="rect">
            <a:avLst/>
          </a:prstGeom>
          <a:noFill/>
          <a:ln w="38100">
            <a:noFill/>
            <a:miter lim="800000"/>
            <a:headEnd/>
            <a:tailEnd type="none" w="med" len="lg"/>
          </a:ln>
          <a:effectLst/>
        </p:spPr>
        <p:txBody>
          <a:bodyPr vert="horz" wrap="none" lIns="94788" tIns="47393" rIns="94788" bIns="47393" numCol="1" anchor="b" anchorCtr="0" compatLnSpc="1">
            <a:prstTxWarp prst="textNoShape">
              <a:avLst/>
            </a:prstTxWarp>
          </a:bodyPr>
          <a:lstStyle>
            <a:lvl1pPr algn="r" defTabSz="949186">
              <a:defRPr sz="1200"/>
            </a:lvl1pPr>
          </a:lstStyle>
          <a:p>
            <a:fld id="{D8A18F46-3B86-4924-807A-51730DCAED40}"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36888" cy="463550"/>
          </a:xfrm>
          <a:prstGeom prst="rect">
            <a:avLst/>
          </a:prstGeom>
          <a:noFill/>
          <a:ln w="9525">
            <a:noFill/>
            <a:miter lim="800000"/>
            <a:headEnd/>
            <a:tailEnd/>
          </a:ln>
          <a:effectLst/>
        </p:spPr>
        <p:txBody>
          <a:bodyPr vert="horz" wrap="square" lIns="94788" tIns="47393" rIns="94788" bIns="47393" numCol="1" anchor="t" anchorCtr="0" compatLnSpc="1">
            <a:prstTxWarp prst="textNoShape">
              <a:avLst/>
            </a:prstTxWarp>
          </a:bodyPr>
          <a:lstStyle>
            <a:lvl1pPr algn="l" defTabSz="949186">
              <a:defRPr sz="1200"/>
            </a:lvl1pPr>
          </a:lstStyle>
          <a:p>
            <a:endParaRPr lang="en-US" dirty="0"/>
          </a:p>
        </p:txBody>
      </p:sp>
      <p:sp>
        <p:nvSpPr>
          <p:cNvPr id="52227" name="Rectangle 3"/>
          <p:cNvSpPr>
            <a:spLocks noGrp="1" noChangeArrowheads="1"/>
          </p:cNvSpPr>
          <p:nvPr>
            <p:ph type="dt" idx="1"/>
          </p:nvPr>
        </p:nvSpPr>
        <p:spPr bwMode="auto">
          <a:xfrm>
            <a:off x="3973515" y="0"/>
            <a:ext cx="3036887" cy="463550"/>
          </a:xfrm>
          <a:prstGeom prst="rect">
            <a:avLst/>
          </a:prstGeom>
          <a:noFill/>
          <a:ln w="9525">
            <a:noFill/>
            <a:miter lim="800000"/>
            <a:headEnd/>
            <a:tailEnd/>
          </a:ln>
          <a:effectLst/>
        </p:spPr>
        <p:txBody>
          <a:bodyPr vert="horz" wrap="square" lIns="94788" tIns="47393" rIns="94788" bIns="47393" numCol="1" anchor="t" anchorCtr="0" compatLnSpc="1">
            <a:prstTxWarp prst="textNoShape">
              <a:avLst/>
            </a:prstTxWarp>
          </a:bodyPr>
          <a:lstStyle>
            <a:lvl1pPr algn="r" defTabSz="949186">
              <a:defRPr sz="1200"/>
            </a:lvl1pPr>
          </a:lstStyle>
          <a:p>
            <a:endParaRPr lang="en-US" dirty="0"/>
          </a:p>
        </p:txBody>
      </p:sp>
      <p:sp>
        <p:nvSpPr>
          <p:cNvPr id="52228"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388938" y="4413249"/>
            <a:ext cx="6232525" cy="4184650"/>
          </a:xfrm>
          <a:prstGeom prst="rect">
            <a:avLst/>
          </a:prstGeom>
          <a:noFill/>
          <a:ln w="9525">
            <a:noFill/>
            <a:miter lim="800000"/>
            <a:headEnd/>
            <a:tailEnd/>
          </a:ln>
          <a:effectLst/>
        </p:spPr>
        <p:txBody>
          <a:bodyPr vert="horz" wrap="square" lIns="94788" tIns="47393" rIns="94788" bIns="4739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2230" name="Rectangle 6"/>
          <p:cNvSpPr>
            <a:spLocks noGrp="1" noChangeArrowheads="1"/>
          </p:cNvSpPr>
          <p:nvPr>
            <p:ph type="ftr" sz="quarter" idx="4"/>
          </p:nvPr>
        </p:nvSpPr>
        <p:spPr bwMode="auto">
          <a:xfrm>
            <a:off x="1" y="8832850"/>
            <a:ext cx="3036888" cy="463550"/>
          </a:xfrm>
          <a:prstGeom prst="rect">
            <a:avLst/>
          </a:prstGeom>
          <a:noFill/>
          <a:ln w="9525">
            <a:noFill/>
            <a:miter lim="800000"/>
            <a:headEnd/>
            <a:tailEnd/>
          </a:ln>
          <a:effectLst/>
        </p:spPr>
        <p:txBody>
          <a:bodyPr vert="horz" wrap="square" lIns="94788" tIns="47393" rIns="94788" bIns="47393" numCol="1" anchor="b" anchorCtr="0" compatLnSpc="1">
            <a:prstTxWarp prst="textNoShape">
              <a:avLst/>
            </a:prstTxWarp>
          </a:bodyPr>
          <a:lstStyle>
            <a:lvl1pPr algn="l" defTabSz="949186">
              <a:defRPr sz="1200"/>
            </a:lvl1pPr>
          </a:lstStyle>
          <a:p>
            <a:endParaRPr lang="en-US" dirty="0"/>
          </a:p>
        </p:txBody>
      </p:sp>
      <p:sp>
        <p:nvSpPr>
          <p:cNvPr id="52231" name="Rectangle 7"/>
          <p:cNvSpPr>
            <a:spLocks noGrp="1" noChangeArrowheads="1"/>
          </p:cNvSpPr>
          <p:nvPr>
            <p:ph type="sldNum" sz="quarter" idx="5"/>
          </p:nvPr>
        </p:nvSpPr>
        <p:spPr bwMode="auto">
          <a:xfrm>
            <a:off x="3973515" y="8832850"/>
            <a:ext cx="3036887" cy="463550"/>
          </a:xfrm>
          <a:prstGeom prst="rect">
            <a:avLst/>
          </a:prstGeom>
          <a:noFill/>
          <a:ln w="9525">
            <a:noFill/>
            <a:miter lim="800000"/>
            <a:headEnd/>
            <a:tailEnd/>
          </a:ln>
          <a:effectLst/>
        </p:spPr>
        <p:txBody>
          <a:bodyPr vert="horz" wrap="square" lIns="94788" tIns="47393" rIns="94788" bIns="47393" numCol="1" anchor="b" anchorCtr="0" compatLnSpc="1">
            <a:prstTxWarp prst="textNoShape">
              <a:avLst/>
            </a:prstTxWarp>
          </a:bodyPr>
          <a:lstStyle>
            <a:lvl1pPr algn="r" defTabSz="949186">
              <a:defRPr sz="1200"/>
            </a:lvl1pPr>
          </a:lstStyle>
          <a:p>
            <a:fld id="{20D9759F-6A30-4A11-96C2-B131F157061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8EC4-B66C-457D-A67C-75D41F55AC18}" type="slidenum">
              <a:rPr lang="en-US"/>
              <a:pPr/>
              <a:t>1</a:t>
            </a:fld>
            <a:endParaRPr lang="en-US" dirty="0"/>
          </a:p>
        </p:txBody>
      </p:sp>
      <p:sp>
        <p:nvSpPr>
          <p:cNvPr id="1656834" name="Rectangle 2"/>
          <p:cNvSpPr>
            <a:spLocks noGrp="1" noRot="1" noChangeAspect="1" noChangeArrowheads="1" noTextEdit="1"/>
          </p:cNvSpPr>
          <p:nvPr>
            <p:ph type="sldImg"/>
          </p:nvPr>
        </p:nvSpPr>
        <p:spPr>
          <a:xfrm>
            <a:off x="1190625" y="704850"/>
            <a:ext cx="4630738" cy="3473450"/>
          </a:xfrm>
          <a:ln w="12700" cap="flat">
            <a:solidFill>
              <a:schemeClr val="tx1"/>
            </a:solidFill>
          </a:ln>
        </p:spPr>
      </p:sp>
      <p:sp>
        <p:nvSpPr>
          <p:cNvPr id="1656835" name="Rectangle 3"/>
          <p:cNvSpPr>
            <a:spLocks noGrp="1" noChangeArrowheads="1"/>
          </p:cNvSpPr>
          <p:nvPr>
            <p:ph type="body" idx="1"/>
          </p:nvPr>
        </p:nvSpPr>
        <p:spPr>
          <a:xfrm>
            <a:off x="388938" y="4443413"/>
            <a:ext cx="6232525" cy="4133851"/>
          </a:xfrm>
          <a:ln/>
        </p:spPr>
        <p:txBody>
          <a:bodyPr lIns="93042" tIns="45704" rIns="93042" bIns="45704"/>
          <a:lstStyle/>
          <a:p>
            <a:r>
              <a:rPr lang="en-US" b="1" baseline="0" dirty="0" smtClean="0"/>
              <a:t>HOT WATER SOLUTIONS</a:t>
            </a:r>
          </a:p>
          <a:p>
            <a:endParaRPr lang="en-US" b="1" baseline="0" dirty="0" smtClean="0"/>
          </a:p>
          <a:p>
            <a:r>
              <a:rPr lang="en-US" b="1" baseline="0" dirty="0" smtClean="0"/>
              <a:t>Presentation Summary</a:t>
            </a:r>
            <a:r>
              <a:rPr lang="en-US" baseline="0" dirty="0" smtClean="0"/>
              <a:t>- </a:t>
            </a:r>
            <a:r>
              <a:rPr lang="en-US" b="0" dirty="0" smtClean="0"/>
              <a:t>This presentation highlights the benefits of heat pump and heat recovery chiller applications.  It also presents YORK equipment that is ideal for these types of applications.</a:t>
            </a:r>
            <a:endParaRPr lang="en-US" baseline="0" dirty="0" smtClean="0"/>
          </a:p>
          <a:p>
            <a:endParaRPr lang="en-US" baseline="0" dirty="0" smtClean="0"/>
          </a:p>
          <a:p>
            <a:r>
              <a:rPr lang="en-US" b="1" baseline="0" dirty="0" smtClean="0"/>
              <a:t>Audience</a:t>
            </a:r>
            <a:r>
              <a:rPr lang="en-US" baseline="0" dirty="0" smtClean="0"/>
              <a:t>- </a:t>
            </a:r>
            <a:r>
              <a:rPr lang="en-US" b="0" i="0" baseline="0" dirty="0" smtClean="0"/>
              <a:t>Consulting Engineers and Owners</a:t>
            </a:r>
            <a:r>
              <a:rPr lang="en-US" baseline="0" dirty="0" smtClean="0"/>
              <a:t> (this presentation can also be used for internal training)</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Length of Presentation</a:t>
            </a:r>
            <a:r>
              <a:rPr lang="en-US" baseline="0" dirty="0" smtClean="0"/>
              <a:t>- approximately 45- 60 minutes.</a:t>
            </a:r>
            <a:endParaRPr lang="en-US" dirty="0" smtClean="0"/>
          </a:p>
          <a:p>
            <a:endParaRPr lang="en-US" baseline="0" dirty="0" smtClean="0"/>
          </a:p>
          <a:p>
            <a:r>
              <a:rPr lang="en-US" b="1" baseline="0" dirty="0" smtClean="0"/>
              <a:t>Version </a:t>
            </a:r>
            <a:r>
              <a:rPr lang="en-US" b="1" baseline="0" dirty="0" smtClean="0"/>
              <a:t>3</a:t>
            </a:r>
            <a:r>
              <a:rPr lang="en-US" baseline="0" dirty="0" smtClean="0"/>
              <a:t>- July 14, 2010 (update </a:t>
            </a:r>
            <a:r>
              <a:rPr lang="en-US" baseline="0" smtClean="0"/>
              <a:t>from version </a:t>
            </a:r>
            <a:r>
              <a:rPr lang="en-US" baseline="0" dirty="0" smtClean="0"/>
              <a:t>2 February </a:t>
            </a:r>
            <a:r>
              <a:rPr lang="en-US" baseline="0" dirty="0" smtClean="0"/>
              <a:t>12, </a:t>
            </a:r>
            <a:r>
              <a:rPr lang="en-US" baseline="0" dirty="0" smtClean="0"/>
              <a:t>2010)</a:t>
            </a:r>
            <a:endParaRPr lang="en-US" baseline="0" dirty="0" smtClean="0"/>
          </a:p>
          <a:p>
            <a:endParaRPr lang="en-US" baseline="0" dirty="0" smtClean="0"/>
          </a:p>
          <a:p>
            <a:r>
              <a:rPr lang="en-US" b="1" baseline="0" dirty="0" smtClean="0"/>
              <a:t>Presentation Creator</a:t>
            </a:r>
            <a:r>
              <a:rPr lang="en-US" baseline="0" dirty="0" smtClean="0"/>
              <a:t>- Dan </a:t>
            </a:r>
            <a:r>
              <a:rPr lang="en-US" baseline="0" dirty="0" err="1" smtClean="0"/>
              <a:t>Aja</a:t>
            </a:r>
            <a:r>
              <a:rPr lang="en-US" baseline="0" dirty="0" smtClean="0"/>
              <a:t> (</a:t>
            </a:r>
            <a:r>
              <a:rPr lang="en-US" sz="1200" kern="1200" baseline="0" dirty="0" smtClean="0">
                <a:solidFill>
                  <a:schemeClr val="tx1"/>
                </a:solidFill>
                <a:latin typeface="Arial" charset="0"/>
                <a:ea typeface="+mn-ea"/>
                <a:cs typeface="+mn-cs"/>
              </a:rPr>
              <a:t>daniel.a.aja@jci.com</a:t>
            </a:r>
            <a:r>
              <a:rPr lang="en-US" baseline="0" dirty="0" smtClean="0"/>
              <a:t>)</a:t>
            </a:r>
          </a:p>
          <a:p>
            <a:endParaRPr lang="en-US" baseline="0" dirty="0" smtClean="0"/>
          </a:p>
          <a:p>
            <a:r>
              <a:rPr lang="en-US" b="1" baseline="0" dirty="0" smtClean="0"/>
              <a:t>Feedback</a:t>
            </a:r>
            <a:r>
              <a:rPr lang="en-US" baseline="0" dirty="0" smtClean="0"/>
              <a:t>- If you have any comments or suggestions for this presentation, please contact Jill Hugus (jill.k.hugus@jci.com)</a:t>
            </a:r>
          </a:p>
          <a:p>
            <a:endParaRPr lang="en-US" baseline="0" dirty="0" smtClean="0"/>
          </a:p>
          <a:p>
            <a:r>
              <a:rPr lang="en-US" b="1" baseline="0" dirty="0" smtClean="0"/>
              <a:t>Note to the Presenter</a:t>
            </a:r>
            <a:r>
              <a:rPr lang="en-US" baseline="0" dirty="0" smtClean="0"/>
              <a:t>-  </a:t>
            </a:r>
            <a:r>
              <a:rPr lang="en-US" b="0" i="0" dirty="0" smtClean="0"/>
              <a:t>Depending on the customer’s experience, specific interests, and/or global region you may choose to hide some of the slides in this presentation.</a:t>
            </a:r>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Ok, so let’s start by first answering the question, what is a heat pump?</a:t>
            </a:r>
          </a:p>
          <a:p>
            <a:endParaRPr lang="en-US" baseline="0" dirty="0" smtClean="0"/>
          </a:p>
          <a:p>
            <a:r>
              <a:rPr lang="en-US" baseline="0" dirty="0" smtClean="0"/>
              <a:t>According to ASHRAE:</a:t>
            </a:r>
          </a:p>
          <a:p>
            <a:pPr marL="330521" indent="-330521" defTabSz="881390">
              <a:spcBef>
                <a:spcPct val="20000"/>
              </a:spcBef>
              <a:buClr>
                <a:schemeClr val="bg2"/>
              </a:buClr>
              <a:buFont typeface="Wingdings" pitchFamily="2" charset="2"/>
              <a:buChar char="§"/>
              <a:defRPr/>
            </a:pPr>
            <a:r>
              <a:rPr lang="en-US" kern="0" dirty="0" smtClean="0"/>
              <a:t>“A Heat Pump extracts heat from a source and transfers it to a sink (for</a:t>
            </a:r>
            <a:r>
              <a:rPr lang="en-US" kern="0" baseline="0" dirty="0" smtClean="0"/>
              <a:t> example: </a:t>
            </a:r>
            <a:r>
              <a:rPr lang="en-US" kern="0" dirty="0" smtClean="0"/>
              <a:t>heating</a:t>
            </a:r>
            <a:r>
              <a:rPr lang="en-US" kern="0" baseline="0" dirty="0" smtClean="0"/>
              <a:t> coils)</a:t>
            </a:r>
            <a:r>
              <a:rPr lang="en-US" kern="0" dirty="0" smtClean="0"/>
              <a:t> at a higher temperature”</a:t>
            </a:r>
          </a:p>
          <a:p>
            <a:pPr marL="330521" indent="-330521" defTabSz="881390">
              <a:spcBef>
                <a:spcPct val="20000"/>
              </a:spcBef>
              <a:buClr>
                <a:schemeClr val="bg2"/>
              </a:buClr>
              <a:buFont typeface="Wingdings" pitchFamily="2" charset="2"/>
              <a:buChar char="§"/>
              <a:defRPr/>
            </a:pPr>
            <a:r>
              <a:rPr lang="en-US" kern="0" dirty="0" smtClean="0"/>
              <a:t>“In engineering, however, the term Heat Pump is generally reserved for equipment that </a:t>
            </a:r>
            <a:r>
              <a:rPr lang="en-US" b="1" kern="0" dirty="0" smtClean="0"/>
              <a:t>heats for beneficial purposes</a:t>
            </a:r>
            <a:r>
              <a:rPr lang="en-US" kern="0" dirty="0" smtClean="0"/>
              <a:t>, rather than that which removes heat for cooling only.”</a:t>
            </a:r>
          </a:p>
          <a:p>
            <a:endParaRPr lang="en-US" baseline="0" dirty="0" smtClean="0"/>
          </a:p>
          <a:p>
            <a:r>
              <a:rPr lang="en-US" baseline="0" dirty="0" smtClean="0"/>
              <a:t>When discussing heat pumps there are 3 primary system designs:</a:t>
            </a:r>
          </a:p>
          <a:p>
            <a:r>
              <a:rPr lang="en-US" b="1" baseline="0" dirty="0" smtClean="0"/>
              <a:t>CLICK</a:t>
            </a:r>
          </a:p>
          <a:p>
            <a:pPr marL="220348" indent="-220348">
              <a:buAutoNum type="arabicParenR"/>
            </a:pPr>
            <a:r>
              <a:rPr lang="en-US" baseline="0" dirty="0" smtClean="0"/>
              <a:t>Air-source – An example of this is the heat pump you may have in your home</a:t>
            </a:r>
          </a:p>
          <a:p>
            <a:pPr marL="220348" indent="-220348">
              <a:buNone/>
            </a:pPr>
            <a:r>
              <a:rPr lang="en-US" b="1" baseline="0" dirty="0" smtClean="0"/>
              <a:t>CLICK</a:t>
            </a:r>
          </a:p>
          <a:p>
            <a:pPr marL="220348" indent="-220348">
              <a:buNone/>
            </a:pPr>
            <a:r>
              <a:rPr lang="en-US" baseline="0" dirty="0" smtClean="0"/>
              <a:t>2) Ground-source – This system uses the ground as the heat source, and it’s often used in residential or light commercial applications, like schools</a:t>
            </a:r>
          </a:p>
          <a:p>
            <a:pPr marL="220348" marR="0" indent="-220348" algn="l" defTabSz="914400" rtl="0" eaLnBrk="0" fontAlgn="base" latinLnBrk="0" hangingPunct="0">
              <a:lnSpc>
                <a:spcPct val="100000"/>
              </a:lnSpc>
              <a:spcBef>
                <a:spcPct val="30000"/>
              </a:spcBef>
              <a:spcAft>
                <a:spcPct val="0"/>
              </a:spcAft>
              <a:buClrTx/>
              <a:buSzTx/>
              <a:buFontTx/>
              <a:buNone/>
              <a:tabLst/>
              <a:defRPr/>
            </a:pPr>
            <a:r>
              <a:rPr lang="en-US" sz="1100" b="1" baseline="0" dirty="0" smtClean="0"/>
              <a:t>CLICK</a:t>
            </a:r>
          </a:p>
          <a:p>
            <a:pPr marL="220348" indent="-220348">
              <a:buNone/>
            </a:pPr>
            <a:r>
              <a:rPr lang="en-US" baseline="0" dirty="0" smtClean="0"/>
              <a:t>3) Water-source – This system uses a building’s water to transfer heat and is the focus of today’s discussion</a:t>
            </a:r>
          </a:p>
        </p:txBody>
      </p:sp>
      <p:sp>
        <p:nvSpPr>
          <p:cNvPr id="4" name="Slide Number Placeholder 3"/>
          <p:cNvSpPr>
            <a:spLocks noGrp="1"/>
          </p:cNvSpPr>
          <p:nvPr>
            <p:ph type="sldNum" sz="quarter" idx="10"/>
          </p:nvPr>
        </p:nvSpPr>
        <p:spPr/>
        <p:txBody>
          <a:bodyPr/>
          <a:lstStyle/>
          <a:p>
            <a:fld id="{20D9759F-6A30-4A11-96C2-B131F157061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84275" y="698500"/>
            <a:ext cx="4643438" cy="3484563"/>
          </a:xfrm>
          <a:ln/>
        </p:spPr>
      </p:sp>
      <p:sp>
        <p:nvSpPr>
          <p:cNvPr id="144387" name="Rectangle 3"/>
          <p:cNvSpPr>
            <a:spLocks noGrp="1" noChangeArrowheads="1"/>
          </p:cNvSpPr>
          <p:nvPr>
            <p:ph type="body" idx="1"/>
          </p:nvPr>
        </p:nvSpPr>
        <p:spPr>
          <a:xfrm>
            <a:off x="934112" y="4416099"/>
            <a:ext cx="5142177" cy="4182457"/>
          </a:xfrm>
          <a:noFill/>
          <a:ln/>
        </p:spPr>
        <p:txBody>
          <a:bodyPr/>
          <a:lstStyle/>
          <a:p>
            <a:r>
              <a:rPr lang="pt-BR" dirty="0" smtClean="0"/>
              <a:t>So, again we have pictured our traditional</a:t>
            </a:r>
            <a:r>
              <a:rPr lang="pt-BR" baseline="0" dirty="0" smtClean="0"/>
              <a:t> building configuration with its traditional temperatures, where the inefficienct boilers are providing 100% of the building’s hot water...  </a:t>
            </a:r>
            <a:endParaRPr lang="pt-B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84275" y="698500"/>
            <a:ext cx="4643438" cy="3484563"/>
          </a:xfrm>
          <a:ln/>
        </p:spPr>
      </p:sp>
      <p:sp>
        <p:nvSpPr>
          <p:cNvPr id="144387" name="Rectangle 3"/>
          <p:cNvSpPr>
            <a:spLocks noGrp="1" noChangeArrowheads="1"/>
          </p:cNvSpPr>
          <p:nvPr>
            <p:ph type="body" idx="1"/>
          </p:nvPr>
        </p:nvSpPr>
        <p:spPr>
          <a:xfrm>
            <a:off x="934112" y="4416099"/>
            <a:ext cx="5142177" cy="4182457"/>
          </a:xfrm>
          <a:noFill/>
          <a:ln/>
        </p:spPr>
        <p:txBody>
          <a:bodyPr/>
          <a:lstStyle/>
          <a:p>
            <a:r>
              <a:rPr lang="pt-BR" dirty="0" smtClean="0"/>
              <a:t>...and when we add</a:t>
            </a:r>
            <a:r>
              <a:rPr lang="pt-BR" baseline="0" dirty="0" smtClean="0"/>
              <a:t> a heat pump chiller to the installation we are able to utilize heat that would other wise be rejected to the atmosphere via the cooling tower, and raise our heating COP; therefore, reducing energy costs.</a:t>
            </a:r>
            <a:endParaRPr lang="pt-B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start to understand why heat pumps offer higher efficiencies than traditional boilers lets take a quick look a chiller’s refrigerant P-H diagram.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Pictured is a typical chiller in cooling mode, with the blue line representing the evaporator, the red diagonal line the compressor, the red horizontal line the condenser and the green vertical line the expansion device.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With this configuration you can see that the heat rejected, or the heat going to the cooling tower, is the horizontal equivalent of both the evaporator and compressor heat inputs.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(CLICK)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in heat pump mode (the diagram grows because of higher operating pressures) you can see we’ve listed what is called the Heat Rejection Factor (HRF).  Or the equivalent of the evaporator heat input plus approximately 25-45% more to account for the heat of compression.  This factor varies based on many inputs like operating conditions, size of the equipment, etc., but it is always within this range.  This extra 25-45% is exactly what heat pumps take advantage of.  In other words, whenever a chiller is operating it is producing this extra heat, but it’s typically rejected through the cooling tower.  What we want to do is take advantage of it and use it!</a:t>
            </a:r>
          </a:p>
          <a:p>
            <a:endParaRPr lang="en-US" baseline="0" dirty="0" smtClean="0"/>
          </a:p>
        </p:txBody>
      </p:sp>
      <p:sp>
        <p:nvSpPr>
          <p:cNvPr id="4" name="Slide Number Placeholder 3"/>
          <p:cNvSpPr>
            <a:spLocks noGrp="1"/>
          </p:cNvSpPr>
          <p:nvPr>
            <p:ph type="sldNum" sz="quarter" idx="10"/>
          </p:nvPr>
        </p:nvSpPr>
        <p:spPr/>
        <p:txBody>
          <a:bodyPr/>
          <a:lstStyle/>
          <a:p>
            <a:fld id="{20D9759F-6A30-4A11-96C2-B131F157061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Ok, now that we’ve covered heat pumps, lets take a quick look at heat recovery systems.</a:t>
            </a:r>
          </a:p>
        </p:txBody>
      </p:sp>
      <p:sp>
        <p:nvSpPr>
          <p:cNvPr id="4" name="Slide Number Placeholder 3"/>
          <p:cNvSpPr>
            <a:spLocks noGrp="1"/>
          </p:cNvSpPr>
          <p:nvPr>
            <p:ph type="sldNum" sz="quarter" idx="10"/>
          </p:nvPr>
        </p:nvSpPr>
        <p:spPr/>
        <p:txBody>
          <a:bodyPr/>
          <a:lstStyle/>
          <a:p>
            <a:fld id="{20D9759F-6A30-4A11-96C2-B131F157061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r>
              <a:rPr lang="en-US" dirty="0" smtClean="0"/>
              <a:t>So,</a:t>
            </a:r>
            <a:r>
              <a:rPr lang="en-US" baseline="0" dirty="0" smtClean="0"/>
              <a:t> again let’s define what we mean by heat recovery.</a:t>
            </a:r>
            <a:endParaRPr lang="en-US" dirty="0" smtClean="0"/>
          </a:p>
          <a:p>
            <a:endParaRPr lang="en-US" baseline="0" dirty="0" smtClean="0"/>
          </a:p>
          <a:p>
            <a:r>
              <a:rPr lang="en-US" baseline="0" dirty="0" smtClean="0"/>
              <a:t>Here is the ASHRAE definition:</a:t>
            </a:r>
          </a:p>
          <a:p>
            <a:pPr marL="342900" indent="-342900" algn="l">
              <a:spcBef>
                <a:spcPct val="20000"/>
              </a:spcBef>
              <a:buClr>
                <a:schemeClr val="bg2"/>
              </a:buClr>
              <a:buFont typeface="Wingdings" pitchFamily="2" charset="2"/>
              <a:buChar char="§"/>
            </a:pPr>
            <a:r>
              <a:rPr lang="en-US" sz="1200" dirty="0" smtClean="0"/>
              <a:t>“In many large buildings, internal heat gains require year-round chiller operation. The chiller condenser water heat is often wasted through a cooling tower”…“[Heat recovery] uses otherwise wasted heat to provide heat at the higher temperatures required for space heating, reheat, and domestic water heating”</a:t>
            </a:r>
          </a:p>
          <a:p>
            <a:r>
              <a:rPr lang="en-US" b="1" baseline="0" dirty="0" smtClean="0"/>
              <a:t>CLICK</a:t>
            </a:r>
          </a:p>
          <a:p>
            <a:r>
              <a:rPr lang="en-US" baseline="0" dirty="0" smtClean="0"/>
              <a:t>There are 2 primary system designs when talking about heat recovery:</a:t>
            </a:r>
          </a:p>
          <a:p>
            <a:pPr marL="220348" indent="-220348">
              <a:buAutoNum type="arabicParenR"/>
            </a:pPr>
            <a:r>
              <a:rPr lang="en-US" baseline="0" dirty="0" smtClean="0"/>
              <a:t>Air-source – Specifically Energy Recovery Wheels, which many buildings employ to save energy</a:t>
            </a:r>
          </a:p>
          <a:p>
            <a:pPr marL="220348" indent="-220348">
              <a:buAutoNum type="arabicParenR"/>
            </a:pPr>
            <a:r>
              <a:rPr lang="en-US" baseline="0" dirty="0" smtClean="0"/>
              <a:t>Water-source – Similar to heat pumps this system uses a building’s water to transfer heat, and this is what we will be discussing</a:t>
            </a:r>
            <a:endParaRPr lang="en-US" dirty="0" smtClean="0"/>
          </a:p>
        </p:txBody>
      </p:sp>
      <p:sp>
        <p:nvSpPr>
          <p:cNvPr id="112643" name="Slide Number Placeholder 3"/>
          <p:cNvSpPr>
            <a:spLocks noGrp="1"/>
          </p:cNvSpPr>
          <p:nvPr>
            <p:ph type="sldNum" sz="quarter" idx="5"/>
          </p:nvPr>
        </p:nvSpPr>
        <p:spPr>
          <a:noFill/>
        </p:spPr>
        <p:txBody>
          <a:bodyPr/>
          <a:lstStyle/>
          <a:p>
            <a:pPr defTabSz="948719"/>
            <a:fld id="{314C81CD-AB4F-4352-8A4D-D52A8BC55FD2}" type="slidenum">
              <a:rPr lang="en-US" smtClean="0"/>
              <a:pPr defTabSz="948719"/>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84275" y="698500"/>
            <a:ext cx="4643438" cy="3484563"/>
          </a:xfrm>
          <a:ln/>
        </p:spPr>
      </p:sp>
      <p:sp>
        <p:nvSpPr>
          <p:cNvPr id="144387" name="Rectangle 3"/>
          <p:cNvSpPr>
            <a:spLocks noGrp="1" noChangeArrowheads="1"/>
          </p:cNvSpPr>
          <p:nvPr>
            <p:ph type="body" idx="1"/>
          </p:nvPr>
        </p:nvSpPr>
        <p:spPr>
          <a:xfrm>
            <a:off x="934112" y="4416099"/>
            <a:ext cx="5142177" cy="4182457"/>
          </a:xfrm>
          <a:noFill/>
          <a:ln/>
        </p:spPr>
        <p:txBody>
          <a:bodyPr/>
          <a:lstStyle/>
          <a:p>
            <a:r>
              <a:rPr lang="pt-BR" dirty="0" smtClean="0"/>
              <a:t>So, let’s again go back to our</a:t>
            </a:r>
            <a:r>
              <a:rPr lang="pt-BR" baseline="0" dirty="0" smtClean="0"/>
              <a:t> traditional building system configuration where boilers are providing 100% of the building’s heat...</a:t>
            </a:r>
            <a:endParaRPr lang="pt-B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84275" y="698500"/>
            <a:ext cx="4643438" cy="3484563"/>
          </a:xfrm>
          <a:ln/>
        </p:spPr>
      </p:sp>
      <p:sp>
        <p:nvSpPr>
          <p:cNvPr id="144387" name="Rectangle 3"/>
          <p:cNvSpPr>
            <a:spLocks noGrp="1" noChangeArrowheads="1"/>
          </p:cNvSpPr>
          <p:nvPr>
            <p:ph type="body" idx="1"/>
          </p:nvPr>
        </p:nvSpPr>
        <p:spPr>
          <a:xfrm>
            <a:off x="934112" y="4416099"/>
            <a:ext cx="5142177" cy="4182457"/>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...and when we add</a:t>
            </a:r>
            <a:r>
              <a:rPr lang="pt-BR" baseline="0" dirty="0" smtClean="0"/>
              <a:t> heat recovery to the installation we are able to utilize a portion of the building’s heat that would other wise be rejected to the atmosphere.  </a:t>
            </a:r>
          </a:p>
          <a:p>
            <a:pPr marL="0" marR="0" indent="0" algn="l" defTabSz="914400" rtl="0" eaLnBrk="0" fontAlgn="base" latinLnBrk="0" hangingPunct="0">
              <a:lnSpc>
                <a:spcPct val="100000"/>
              </a:lnSpc>
              <a:spcBef>
                <a:spcPct val="30000"/>
              </a:spcBef>
              <a:spcAft>
                <a:spcPct val="0"/>
              </a:spcAft>
              <a:buClrTx/>
              <a:buSzTx/>
              <a:buFontTx/>
              <a:buNone/>
              <a:tabLst/>
              <a:defRPr/>
            </a:pPr>
            <a:r>
              <a:rPr lang="pt-BR" b="1" baseline="0"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You’ll notice by the temperatures shown the focus here is on warm water applications, not hot water as we reviewed with heat pumps.  Again, the primary job of a heat recovery chiller is providing chilled water, and accordingly it is controlled by the leaving chilled water.  However, like heat pumps, there is an opportunity to take advantage of otherwise wasted chiller heat by adding a second bundle of chiller tubes to the condenser.  By doing this recovered heat can then be sent to bulding processes that can utilize these warm water temperatures like domestic water preheat or perimeter reheat.</a:t>
            </a:r>
            <a:endParaRPr lang="pt-B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18</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r>
              <a:rPr lang="en-US" sz="1100" dirty="0" smtClean="0"/>
              <a:t>Let’s talk benefits.</a:t>
            </a:r>
            <a:r>
              <a:rPr lang="en-US" sz="1100" baseline="0" dirty="0" smtClean="0"/>
              <a:t>  There are 3 main reasons to use hot water solutions.  </a:t>
            </a:r>
          </a:p>
          <a:p>
            <a:r>
              <a:rPr lang="en-US" sz="1100" b="1" baseline="0" dirty="0" smtClean="0"/>
              <a:t>CLICK</a:t>
            </a:r>
          </a:p>
          <a:p>
            <a:r>
              <a:rPr lang="en-US" sz="1100" baseline="0" dirty="0" smtClean="0"/>
              <a:t>First and foremost we’ll take a look at the economic advantages.  </a:t>
            </a:r>
          </a:p>
          <a:p>
            <a:r>
              <a:rPr lang="en-US" sz="1100" b="1" baseline="0" dirty="0" smtClean="0"/>
              <a:t>CLICK</a:t>
            </a:r>
          </a:p>
          <a:p>
            <a:r>
              <a:rPr lang="en-US" sz="1100" baseline="0" dirty="0" smtClean="0"/>
              <a:t>Secondly, we’ll run through the social and environmental advantages, </a:t>
            </a:r>
          </a:p>
          <a:p>
            <a:r>
              <a:rPr lang="en-US" sz="1100" b="1" baseline="0" dirty="0" smtClean="0"/>
              <a:t>CLICK</a:t>
            </a:r>
          </a:p>
          <a:p>
            <a:r>
              <a:rPr lang="en-US" sz="1100" baseline="0" dirty="0" smtClean="0"/>
              <a:t>and finish up with how hot water solutions can help get LEED points.</a:t>
            </a:r>
            <a:endParaRPr lang="en-US" sz="11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84275" y="698500"/>
            <a:ext cx="4643438" cy="3484563"/>
          </a:xfrm>
          <a:ln/>
        </p:spPr>
      </p:sp>
      <p:sp>
        <p:nvSpPr>
          <p:cNvPr id="144387" name="Rectangle 3"/>
          <p:cNvSpPr>
            <a:spLocks noGrp="1" noChangeArrowheads="1"/>
          </p:cNvSpPr>
          <p:nvPr>
            <p:ph type="body" idx="1"/>
          </p:nvPr>
        </p:nvSpPr>
        <p:spPr>
          <a:xfrm>
            <a:off x="934112" y="4416099"/>
            <a:ext cx="5142177" cy="4182457"/>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First let’s tackle the economic benefit of the heat pump chiller.  </a:t>
            </a:r>
          </a:p>
          <a:p>
            <a:pPr marL="0" marR="0" indent="0" algn="l" defTabSz="914400" rtl="0" eaLnBrk="0" fontAlgn="base" latinLnBrk="0" hangingPunct="0">
              <a:lnSpc>
                <a:spcPct val="100000"/>
              </a:lnSpc>
              <a:spcBef>
                <a:spcPct val="30000"/>
              </a:spcBef>
              <a:spcAft>
                <a:spcPct val="0"/>
              </a:spcAft>
              <a:buClrTx/>
              <a:buSzTx/>
              <a:buFontTx/>
              <a:buNone/>
              <a:tabLst/>
              <a:defRPr/>
            </a:pPr>
            <a:r>
              <a:rPr lang="pt-BR" b="1"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Again, we are showing our heat pump chiller schematic in which we have input work of 0.35 units for every 1 unit of beneficial cooling.  The resulting cooling COP is 2.9.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Remember</a:t>
            </a:r>
            <a:r>
              <a:rPr lang="pt-BR" baseline="0" dirty="0" smtClean="0"/>
              <a:t> that the higher the COP the better, and when we c</a:t>
            </a:r>
            <a:r>
              <a:rPr lang="pt-BR" dirty="0" smtClean="0"/>
              <a:t>ompare this with our ASHRAE 90.1 COP of 6.1 and we can see that the heat pump chiller is not an efficienct chiller in this configuration.   Why not?  Because we are artificially rasing the condenser water temperature beyond what is needed and thus the power requirement is much higher.  In other words, when</a:t>
            </a:r>
            <a:r>
              <a:rPr lang="pt-BR" baseline="0" dirty="0" smtClean="0"/>
              <a:t> a chiller is only doing cooling keep the condenser water temperature as low as possible.  This will drive higher COPs.</a:t>
            </a:r>
            <a:r>
              <a:rPr lang="pt-BR"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1"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Now if we look at the beneficial heating we can get out of the heat pump chiller, the resulting COP is 3.8.  When we can compare this to an 85% efficient (COP=0.85) boiler, which is typical, you</a:t>
            </a:r>
            <a:r>
              <a:rPr lang="pt-BR" baseline="0" dirty="0" smtClean="0"/>
              <a:t> can see that it is a very efficient hot water heater.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baseline="0"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Finally, let’s look at the case where we have simultaneous heating and cooling.  In this case, the beneficial output is 2.35 units and the resulting COP is 6.7!  Based on this high COP, we can now start to see why the heat pump chiller in a simultaneous heat and cooling configuratoin has such compelling economic advantages.  Let’s complete the economic analysis with the example in the next slide.</a:t>
            </a:r>
            <a:endParaRPr lang="pt-B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66" rtl="0" eaLnBrk="0" fontAlgn="base" latinLnBrk="0" hangingPunct="0">
              <a:lnSpc>
                <a:spcPct val="100000"/>
              </a:lnSpc>
              <a:spcBef>
                <a:spcPct val="30000"/>
              </a:spcBef>
              <a:spcAft>
                <a:spcPct val="0"/>
              </a:spcAft>
              <a:buClrTx/>
              <a:buSzTx/>
              <a:buFontTx/>
              <a:buNone/>
              <a:tabLst/>
              <a:defRPr/>
            </a:pPr>
            <a:r>
              <a:rPr lang="en-US" sz="1200" b="0" dirty="0" smtClean="0">
                <a:solidFill>
                  <a:schemeClr val="bg1"/>
                </a:solidFill>
              </a:rPr>
              <a:t>According</a:t>
            </a:r>
            <a:r>
              <a:rPr lang="en-US" sz="1200" b="0" baseline="0" dirty="0" smtClean="0">
                <a:solidFill>
                  <a:schemeClr val="bg1"/>
                </a:solidFill>
              </a:rPr>
              <a:t> to the Environmental Protection Agency (EPA), i</a:t>
            </a:r>
            <a:r>
              <a:rPr lang="en-US" sz="1200" b="0" dirty="0" smtClean="0">
                <a:solidFill>
                  <a:schemeClr val="bg1"/>
                </a:solidFill>
              </a:rPr>
              <a:t>t’s estimated that 5% of the world’s daily energy consumption is expended on fuel for heating water.</a:t>
            </a:r>
          </a:p>
          <a:p>
            <a:pPr defTabSz="914266">
              <a:defRPr/>
            </a:pPr>
            <a:endParaRPr lang="en-US" dirty="0" smtClean="0"/>
          </a:p>
          <a:p>
            <a:pPr defTabSz="914266">
              <a:defRPr/>
            </a:pPr>
            <a:r>
              <a:rPr lang="en-US" dirty="0" smtClean="0"/>
              <a:t>This really is an especially astounding number when</a:t>
            </a:r>
            <a:r>
              <a:rPr lang="en-US" baseline="0" dirty="0" smtClean="0"/>
              <a:t> you consider all the other things in the world that require energy.  Not to mention the environmental effects associated with this energy consumption! Let</a:t>
            </a:r>
            <a:r>
              <a:rPr lang="en-US" dirty="0" smtClean="0"/>
              <a:t>’s focus today’s time</a:t>
            </a:r>
            <a:r>
              <a:rPr lang="en-US" baseline="0" dirty="0" smtClean="0"/>
              <a:t> on how we can drive this number down by heating water with another option other than boilers. </a:t>
            </a:r>
          </a:p>
        </p:txBody>
      </p:sp>
      <p:sp>
        <p:nvSpPr>
          <p:cNvPr id="4" name="Slide Number Placeholder 3"/>
          <p:cNvSpPr>
            <a:spLocks noGrp="1"/>
          </p:cNvSpPr>
          <p:nvPr>
            <p:ph type="sldNum" sz="quarter" idx="10"/>
          </p:nvPr>
        </p:nvSpPr>
        <p:spPr/>
        <p:txBody>
          <a:bodyPr/>
          <a:lstStyle/>
          <a:p>
            <a:fld id="{20D9759F-6A30-4A11-96C2-B131F15706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charset="0"/>
                <a:ea typeface="+mn-ea"/>
                <a:cs typeface="+mn-cs"/>
              </a:rPr>
              <a:t>This slide is comparing a chiller and a boiler to a simultaneous</a:t>
            </a:r>
            <a:r>
              <a:rPr lang="en-US" sz="1100" kern="1200" baseline="0" dirty="0" smtClean="0">
                <a:solidFill>
                  <a:schemeClr val="tx1"/>
                </a:solidFill>
                <a:latin typeface="Arial" charset="0"/>
                <a:ea typeface="+mn-ea"/>
                <a:cs typeface="+mn-cs"/>
              </a:rPr>
              <a:t> heating and cooling </a:t>
            </a:r>
            <a:r>
              <a:rPr lang="en-US" sz="1100" kern="1200" dirty="0" smtClean="0">
                <a:solidFill>
                  <a:schemeClr val="tx1"/>
                </a:solidFill>
                <a:latin typeface="Arial" charset="0"/>
                <a:ea typeface="+mn-ea"/>
                <a:cs typeface="+mn-cs"/>
              </a:rPr>
              <a:t>heat pump. </a:t>
            </a:r>
            <a:r>
              <a:rPr lang="en-US" sz="1100" kern="1200" baseline="0" dirty="0" smtClean="0">
                <a:solidFill>
                  <a:schemeClr val="tx1"/>
                </a:solidFill>
                <a:latin typeface="Arial" charset="0"/>
                <a:ea typeface="+mn-ea"/>
                <a:cs typeface="+mn-cs"/>
              </a:rPr>
              <a:t> The r</a:t>
            </a:r>
            <a:r>
              <a:rPr lang="en-US" sz="1100" kern="1200" dirty="0" smtClean="0">
                <a:solidFill>
                  <a:schemeClr val="tx1"/>
                </a:solidFill>
                <a:latin typeface="Arial" charset="0"/>
                <a:ea typeface="+mn-ea"/>
                <a:cs typeface="+mn-cs"/>
              </a:rPr>
              <a:t>esulting total system COP for the cooling and heat system is 1.34 for the chiller and boiler and 6.71 for the heat pump.  This is again</a:t>
            </a:r>
            <a:r>
              <a:rPr lang="en-US" sz="1100" kern="1200" baseline="0" dirty="0" smtClean="0">
                <a:solidFill>
                  <a:schemeClr val="tx1"/>
                </a:solidFill>
                <a:latin typeface="Arial" charset="0"/>
                <a:ea typeface="+mn-ea"/>
                <a:cs typeface="+mn-cs"/>
              </a:rPr>
              <a:t> calculated by useful energy over input energy. </a:t>
            </a:r>
            <a:br>
              <a:rPr lang="en-US" sz="1100" kern="1200" baseline="0" dirty="0" smtClean="0">
                <a:solidFill>
                  <a:schemeClr val="tx1"/>
                </a:solidFill>
                <a:latin typeface="Arial" charset="0"/>
                <a:ea typeface="+mn-ea"/>
                <a:cs typeface="+mn-cs"/>
              </a:rPr>
            </a:br>
            <a:r>
              <a:rPr lang="en-US" sz="1100" kern="1200" baseline="0" dirty="0" smtClean="0">
                <a:solidFill>
                  <a:schemeClr val="tx1"/>
                </a:solidFill>
                <a:latin typeface="Arial" charset="0"/>
                <a:ea typeface="+mn-ea"/>
                <a:cs typeface="+mn-cs"/>
              </a:rPr>
              <a:t>The result is that a heat pump is FIVE times as efficient as the traditional heat and cooling system with a boiler and chiller.</a:t>
            </a:r>
            <a:endParaRPr lang="en-US" dirty="0"/>
          </a:p>
        </p:txBody>
      </p:sp>
      <p:sp>
        <p:nvSpPr>
          <p:cNvPr id="4" name="Slide Number Placeholder 3"/>
          <p:cNvSpPr>
            <a:spLocks noGrp="1"/>
          </p:cNvSpPr>
          <p:nvPr>
            <p:ph type="sldNum" sz="quarter" idx="10"/>
          </p:nvPr>
        </p:nvSpPr>
        <p:spPr/>
        <p:txBody>
          <a:bodyPr/>
          <a:lstStyle/>
          <a:p>
            <a:fld id="{20D9759F-6A30-4A11-96C2-B131F157061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21</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r>
              <a:rPr lang="en-US" sz="1100" dirty="0" smtClean="0"/>
              <a:t>So</a:t>
            </a:r>
            <a:r>
              <a:rPr lang="en-US" sz="1100" baseline="0" dirty="0" smtClean="0"/>
              <a:t> now that we understand the performance advantages of heat pumps, especially when providing simultaneous heating and cooling, lets translate it to a cost comparison.  To do this lets answer the question, how much would it cost to produce 1 </a:t>
            </a:r>
            <a:r>
              <a:rPr lang="en-US" sz="1100" baseline="0" dirty="0" err="1" smtClean="0"/>
              <a:t>therm</a:t>
            </a:r>
            <a:r>
              <a:rPr lang="en-US" sz="1100" baseline="0" dirty="0" smtClean="0"/>
              <a:t> of heat?</a:t>
            </a:r>
          </a:p>
          <a:p>
            <a:endParaRPr lang="en-US" sz="1100" baseline="0" dirty="0" smtClean="0"/>
          </a:p>
          <a:p>
            <a:r>
              <a:rPr lang="en-US" sz="1100" baseline="0" dirty="0" smtClean="0"/>
              <a:t>First, lets look at the yellow bars which represent traditional methods for heating.  As you can see, economically, a natural gas boiler is the best solution with a cost of $1.18 per therm.  Now, you may be wondering why the facility cost is $1.18 per </a:t>
            </a:r>
            <a:r>
              <a:rPr lang="en-US" sz="1100" baseline="0" dirty="0" err="1" smtClean="0"/>
              <a:t>therm</a:t>
            </a:r>
            <a:r>
              <a:rPr lang="en-US" sz="1100" baseline="0" dirty="0" smtClean="0"/>
              <a:t>, when the utility cost is $1 per therm.  Remember that on average boilers are about 85% efficient.  Therefore the boiler will be consuming more gas to achieve the desired 1 </a:t>
            </a:r>
            <a:r>
              <a:rPr lang="en-US" sz="1100" baseline="0" dirty="0" err="1" smtClean="0"/>
              <a:t>therm</a:t>
            </a:r>
            <a:r>
              <a:rPr lang="en-US" sz="1100" baseline="0" dirty="0" smtClean="0"/>
              <a:t> output.</a:t>
            </a:r>
          </a:p>
          <a:p>
            <a:endParaRPr lang="en-US" sz="1100" baseline="0" dirty="0" smtClean="0"/>
          </a:p>
          <a:p>
            <a:r>
              <a:rPr lang="en-US" sz="1100" baseline="0" dirty="0" smtClean="0"/>
              <a:t>When you compare these traditional heating methods to heat pumps you can see that the heat pump makes more economic sense.  For an apples to apples comparison we’re showing a heat pump only providing heating, with no cooling credit.  Even in this situation and electric heat pump costs about half as much as a natural gas boiler, and about a quarter of the cost of an electric boiler.</a:t>
            </a:r>
          </a:p>
          <a:p>
            <a:endParaRPr lang="en-US" sz="1100" baseline="0" dirty="0" smtClean="0"/>
          </a:p>
          <a:p>
            <a:r>
              <a:rPr lang="en-US" sz="1100" baseline="0" dirty="0" smtClean="0"/>
              <a:t>Take it one step further and include the cooling credit associated with doing simultaneous heating and cooling and you get a cost of about $0.35, which is a substantial improvement over traditional methods.  Lets look at a real life example…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The University</a:t>
            </a:r>
            <a:r>
              <a:rPr lang="en-US" baseline="0" dirty="0" smtClean="0">
                <a:solidFill>
                  <a:schemeClr val="tx1"/>
                </a:solidFill>
              </a:rPr>
              <a:t> of Arkansas Medical School is one of our best heat pump installations.  Based on the energy saving, this customer saw a payback of less than a year with one of our CYK, or compound YK, centrifugal heat pumps.  This CYK provides this facility simultaneous heating and cooling at the temperatures shown.  </a:t>
            </a:r>
          </a:p>
          <a:p>
            <a:endParaRPr lang="en-US" baseline="0" dirty="0" smtClean="0">
              <a:solidFill>
                <a:schemeClr val="tx1"/>
              </a:solidFill>
            </a:endParaRPr>
          </a:p>
          <a:p>
            <a:r>
              <a:rPr lang="en-US" baseline="0" dirty="0" smtClean="0">
                <a:solidFill>
                  <a:schemeClr val="tx1"/>
                </a:solidFill>
              </a:rPr>
              <a:t>As we have shown on the previous slide when you compare the energy costs of their onsite boilers with their new heat pump there really is no comparison.  The heat pump provides them massive savings.  In fact a university representative had the following to say…</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0D9759F-6A30-4A11-96C2-B131F157061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chemeClr val="tx1"/>
                </a:solidFill>
              </a:rPr>
              <a:t>Here is a customer testimonial of how their heat pump chiller is operating.  Essentially what he’s saying here is that he was able to shut down all supplementary heating and cooling equipment, including the entire cooling tower system, and only run his heat pump.  His heat pump was meeting all of the facilities heating and cooling needs by itself and when it does that he is getting savings in the range of $100 to $150 per hour, depending on utility rates!  These are monster saving and quickly cut down on the payback period.</a:t>
            </a:r>
          </a:p>
          <a:p>
            <a:endParaRPr lang="en-US" baseline="0" dirty="0" smtClean="0">
              <a:solidFill>
                <a:schemeClr val="tx1"/>
              </a:solidFill>
            </a:endParaRPr>
          </a:p>
          <a:p>
            <a:r>
              <a:rPr lang="en-US" baseline="0" dirty="0" smtClean="0">
                <a:solidFill>
                  <a:schemeClr val="tx1"/>
                </a:solidFill>
              </a:rPr>
              <a:t>Remember when we said that the heat pump chiller should be the first chiller on and the last one off, well this is a prime example why.  UAMS knows to run their heat pump as hard they can and that’s how they are seeing the full benefit.  </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0D9759F-6A30-4A11-96C2-B131F157061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24</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r>
              <a:rPr lang="en-US" sz="1000" dirty="0" smtClean="0"/>
              <a:t>Let’s look at the social and environmental advantages associated with heat</a:t>
            </a:r>
            <a:r>
              <a:rPr lang="en-US" sz="1000" baseline="0" dirty="0" smtClean="0"/>
              <a:t> pumps.  First, as we previously stated, when a heat pump is operating we’re keeping heat within the building and not rejecting heat to the atmosphere.  In other words, we’re saving condenser water from evaporating.</a:t>
            </a:r>
          </a:p>
          <a:p>
            <a:endParaRPr lang="en-US" sz="1000" baseline="0" dirty="0" smtClean="0"/>
          </a:p>
          <a:p>
            <a:r>
              <a:rPr lang="en-US" sz="1000" baseline="0" dirty="0" smtClean="0"/>
              <a:t>So when we look at our same 600 Ton heat pump example again, how much water are we saving by not expelling heat to the atmosphere from the cooling tower?   </a:t>
            </a:r>
          </a:p>
          <a:p>
            <a:r>
              <a:rPr lang="en-US" sz="1000" b="1" baseline="0" dirty="0" smtClean="0"/>
              <a:t>CLICK</a:t>
            </a:r>
          </a:p>
          <a:p>
            <a:r>
              <a:rPr lang="en-US" sz="1000" baseline="0" dirty="0" smtClean="0"/>
              <a:t>Well with the evaporation and blow-down rates shown, as well as the assumption of a 3 </a:t>
            </a:r>
            <a:r>
              <a:rPr lang="en-US" sz="1000" baseline="0" dirty="0" err="1" smtClean="0"/>
              <a:t>gpm</a:t>
            </a:r>
            <a:r>
              <a:rPr lang="en-US" sz="1000" baseline="0" dirty="0" smtClean="0"/>
              <a:t>/ton (0.054 L/s) condenser water flow, were saving more than 8 million gallons (31 </a:t>
            </a:r>
            <a:r>
              <a:rPr lang="en-US" sz="1000" baseline="0" dirty="0" err="1" smtClean="0"/>
              <a:t>millionL</a:t>
            </a:r>
            <a:r>
              <a:rPr lang="en-US" sz="1000" baseline="0" dirty="0" smtClean="0"/>
              <a:t>) per year!  </a:t>
            </a:r>
            <a:r>
              <a:rPr lang="en-US" sz="1000" i="1" u="sng" baseline="0" dirty="0" smtClean="0"/>
              <a:t>(math shown below)</a:t>
            </a:r>
            <a:r>
              <a:rPr lang="en-US" sz="1000" i="0" u="none" baseline="0" dirty="0" smtClean="0"/>
              <a:t>   Translating that into dollars, </a:t>
            </a:r>
            <a:r>
              <a:rPr lang="en-US" sz="1000" i="0" u="none" baseline="0" smtClean="0"/>
              <a:t>assuming $0.02 </a:t>
            </a:r>
            <a:r>
              <a:rPr lang="en-US" sz="1000" i="0" u="none" baseline="0" dirty="0" smtClean="0"/>
              <a:t>per cubic foot, your saving approximately $19,700 per year.  Not to mention the savings you’d see from decreased chemical water treatment and sewer usage.</a:t>
            </a:r>
          </a:p>
          <a:p>
            <a:endParaRPr lang="en-US" sz="1000" i="0" u="none" baseline="0" dirty="0" smtClean="0"/>
          </a:p>
          <a:p>
            <a:r>
              <a:rPr lang="en-US" sz="1000" i="0" u="none" baseline="0" dirty="0" smtClean="0"/>
              <a:t>Also, another key point to mention is that by diverting a large portion of heat away from the cooling tower you can likely downsize your cooling tower and realize those savings as well.</a:t>
            </a:r>
            <a:endParaRPr lang="en-US" sz="1000" i="0" u="sng" baseline="0" dirty="0" smtClean="0"/>
          </a:p>
          <a:p>
            <a:endParaRPr lang="en-US" sz="1000" b="1" i="0" u="sng" dirty="0" smtClean="0"/>
          </a:p>
          <a:p>
            <a:r>
              <a:rPr lang="en-US" sz="1000" b="1" i="0" u="sng" dirty="0" smtClean="0"/>
              <a:t>Math</a:t>
            </a:r>
            <a:endParaRPr lang="en-US" sz="1000" b="1" i="0" u="none" dirty="0" smtClean="0"/>
          </a:p>
          <a:p>
            <a:r>
              <a:rPr lang="en-US" sz="1000" i="0" u="none" dirty="0" smtClean="0"/>
              <a:t>make up = blow down +</a:t>
            </a:r>
            <a:r>
              <a:rPr lang="en-US" sz="1000" i="0" u="none" baseline="0" dirty="0" smtClean="0"/>
              <a:t> evaporation</a:t>
            </a:r>
          </a:p>
          <a:p>
            <a:r>
              <a:rPr lang="en-US" sz="1000" i="0" u="none" baseline="0" dirty="0" smtClean="0"/>
              <a:t>4 cycles of concentration</a:t>
            </a:r>
          </a:p>
          <a:p>
            <a:r>
              <a:rPr lang="en-US" sz="1000" i="0" u="none" baseline="0" dirty="0" smtClean="0"/>
              <a:t>evaporation rate = 1%</a:t>
            </a:r>
          </a:p>
          <a:p>
            <a:r>
              <a:rPr lang="en-US" sz="1000" i="0" u="none" baseline="0" dirty="0" smtClean="0"/>
              <a:t>water flow = 1800 gallons per minute</a:t>
            </a:r>
          </a:p>
          <a:p>
            <a:r>
              <a:rPr lang="en-US" sz="1000" i="0" u="none" baseline="0" dirty="0" smtClean="0"/>
              <a:t>therefore, water is evaporating at 18 gallons per minute                </a:t>
            </a:r>
            <a:endParaRPr lang="en-US" sz="1000" i="0" u="sng" dirty="0" smtClean="0"/>
          </a:p>
          <a:p>
            <a:r>
              <a:rPr lang="en-US" sz="1000" i="0" u="none" baseline="0" dirty="0" smtClean="0"/>
              <a:t>blow down = (evaporation)/(cycles of concentration – 1)</a:t>
            </a:r>
            <a:endParaRPr lang="en-US" sz="1000" i="0" u="none" dirty="0" smtClean="0"/>
          </a:p>
          <a:p>
            <a:r>
              <a:rPr lang="en-US" sz="1000" i="0" u="none" dirty="0" smtClean="0"/>
              <a:t>blow down = (18)/(4-1) = 6 gallons per minute</a:t>
            </a:r>
          </a:p>
          <a:p>
            <a:r>
              <a:rPr lang="en-US" sz="1000" i="0" u="none" dirty="0" smtClean="0"/>
              <a:t>make</a:t>
            </a:r>
            <a:r>
              <a:rPr lang="en-US" sz="1000" i="0" u="none" baseline="0" dirty="0" smtClean="0"/>
              <a:t> up = 6 gallons per minute + 18 gallons per minute = 24 gallons per minute</a:t>
            </a:r>
          </a:p>
          <a:p>
            <a:r>
              <a:rPr lang="en-US" sz="1000" i="0" u="none" baseline="0" dirty="0" smtClean="0"/>
              <a:t>gallons per day at 100% heat pump utilization = (24 gallons per minute) x (60 minutes per hour) x (24 hours per day) = 34,560 gallons per day</a:t>
            </a:r>
          </a:p>
          <a:p>
            <a:r>
              <a:rPr lang="en-US" sz="1000" b="0" i="0" u="none" baseline="0" dirty="0" smtClean="0"/>
              <a:t>heat pump at 65% utilization rate = (34,560) x 0.65 = 22,464 gallons per day</a:t>
            </a:r>
          </a:p>
          <a:p>
            <a:r>
              <a:rPr lang="en-US" sz="1000" b="1" i="0" u="none" baseline="0" dirty="0" smtClean="0"/>
              <a:t>22464 gallons per day* 365 days per year=  8,212,500 million gallons annually</a:t>
            </a:r>
            <a:endParaRPr lang="en-US" sz="1000" b="1" i="0" u="non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25</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Secondly,</a:t>
            </a:r>
            <a:r>
              <a:rPr lang="en-US" sz="1100" baseline="0" dirty="0" smtClean="0"/>
              <a:t> let’s look at the CO2 savings you will see with heat pumps.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baseline="0"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t>As an example lets take a 600 Ton heat pump, operating at about 65% load, and compare it to a natural gas boiler.  Again, when you compare the efficiency of a boiler to a heat pump, the heat pump comes out way ahead.  In fact 1467 Tons of CO2 ahead, or about the equivalent of removing 244 cars from the road!</a:t>
            </a: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solidFill>
                  <a:schemeClr val="tx1"/>
                </a:solidFill>
              </a:rPr>
              <a:t>* - CO</a:t>
            </a:r>
            <a:r>
              <a:rPr lang="en-US" sz="1100" i="1" baseline="-25000" dirty="0" smtClean="0">
                <a:solidFill>
                  <a:schemeClr val="tx1"/>
                </a:solidFill>
              </a:rPr>
              <a:t>2</a:t>
            </a:r>
            <a:r>
              <a:rPr lang="en-US" sz="1100" i="1" dirty="0" smtClean="0">
                <a:solidFill>
                  <a:schemeClr val="tx1"/>
                </a:solidFill>
              </a:rPr>
              <a:t> calculator:  http://www.epa.gov/cleanrgy/energy-resources/calculator.html</a:t>
            </a:r>
          </a:p>
          <a:p>
            <a:endParaRPr lang="en-US" sz="1100" i="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26</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r>
              <a:rPr lang="en-US" sz="1100" dirty="0" smtClean="0"/>
              <a:t>Finally, heat pumps will help you and your customers get LEED</a:t>
            </a:r>
            <a:r>
              <a:rPr lang="en-US" sz="1100" baseline="0" dirty="0" smtClean="0"/>
              <a:t> points. </a:t>
            </a:r>
          </a:p>
          <a:p>
            <a:r>
              <a:rPr lang="en-US" sz="1100" b="1" baseline="0" dirty="0" smtClean="0"/>
              <a:t>CLICK</a:t>
            </a:r>
          </a:p>
          <a:p>
            <a:r>
              <a:rPr lang="en-US" sz="1100" baseline="0" dirty="0" smtClean="0"/>
              <a:t>First, within water efficiency, as we just went through on the previous slide you will be reducing your process water needs.  Depending on the installation you may be able to achieve this credit alone with a heat pump, or you will at least be well on your way to achieving it.  Secondly, if you get creative and do something like couple a heat pump system with closed circuit cooling towers you maybe able to achieve a 40% reduction in process water; therefore demonstrating exemplary performance and achieving an innovation in design credit.</a:t>
            </a:r>
          </a:p>
          <a:p>
            <a:r>
              <a:rPr lang="en-US" sz="1100" b="1" baseline="0" dirty="0" smtClean="0"/>
              <a:t>CLICK</a:t>
            </a:r>
          </a:p>
          <a:p>
            <a:r>
              <a:rPr lang="en-US" sz="1100" baseline="0" dirty="0" smtClean="0"/>
              <a:t>Heat pumps also apply to the energy and atmosphere section on LEED.  Specifically, credits 1 and 4.  Credit 1 for energy improvements over the building baseline, which we can certainly help you calculate, and secondly refrigerant management compliance as all of our heat pumps are operated with environmentally friendly 134a.  </a:t>
            </a:r>
            <a:endParaRPr lang="en-US" sz="11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marL="0" lvl="0" indent="0" algn="l">
              <a:spcBef>
                <a:spcPct val="20000"/>
              </a:spcBef>
              <a:buClr>
                <a:schemeClr val="bg2"/>
              </a:buClr>
            </a:pPr>
            <a:r>
              <a:rPr lang="en-US" sz="1200" kern="0" dirty="0" smtClean="0">
                <a:solidFill>
                  <a:schemeClr val="tx1"/>
                </a:solidFill>
                <a:latin typeface="Arial" charset="0"/>
                <a:ea typeface="+mn-ea"/>
                <a:cs typeface="+mn-cs"/>
              </a:rPr>
              <a:t>This next section is identifying the</a:t>
            </a:r>
            <a:r>
              <a:rPr lang="en-US" sz="1200" kern="0" baseline="0" dirty="0" smtClean="0">
                <a:solidFill>
                  <a:schemeClr val="tx1"/>
                </a:solidFill>
                <a:latin typeface="Arial" charset="0"/>
                <a:ea typeface="+mn-ea"/>
                <a:cs typeface="+mn-cs"/>
              </a:rPr>
              <a:t> best method to control and size a heat pump or heat recovery unit.  </a:t>
            </a:r>
          </a:p>
          <a:p>
            <a:pPr marL="0" lvl="0" indent="0" algn="l">
              <a:spcBef>
                <a:spcPct val="20000"/>
              </a:spcBef>
              <a:buClr>
                <a:schemeClr val="bg2"/>
              </a:buClr>
            </a:pPr>
            <a:endParaRPr lang="en-US" sz="1200" kern="0" baseline="0" dirty="0" smtClean="0">
              <a:solidFill>
                <a:schemeClr val="tx1"/>
              </a:solidFill>
              <a:latin typeface="Arial" charset="0"/>
              <a:ea typeface="+mn-ea"/>
              <a:cs typeface="+mn-cs"/>
            </a:endParaRPr>
          </a:p>
          <a:p>
            <a:pPr marL="0" lvl="0" indent="0" algn="l">
              <a:spcBef>
                <a:spcPct val="20000"/>
              </a:spcBef>
              <a:buClr>
                <a:schemeClr val="bg2"/>
              </a:buClr>
            </a:pPr>
            <a:r>
              <a:rPr lang="en-US" sz="1200" kern="0" dirty="0" smtClean="0">
                <a:solidFill>
                  <a:schemeClr val="tx1"/>
                </a:solidFill>
                <a:latin typeface="Arial" charset="0"/>
                <a:ea typeface="+mn-ea"/>
                <a:cs typeface="+mn-cs"/>
              </a:rPr>
              <a:t>ASHRAE does provide</a:t>
            </a:r>
            <a:r>
              <a:rPr lang="en-US" sz="1200" kern="0" baseline="0" dirty="0" smtClean="0">
                <a:solidFill>
                  <a:schemeClr val="tx1"/>
                </a:solidFill>
                <a:latin typeface="Arial" charset="0"/>
                <a:ea typeface="+mn-ea"/>
                <a:cs typeface="+mn-cs"/>
              </a:rPr>
              <a:t> minimum building design requirements for when heat pump units or heat recovery chillers should be installed for service water heating.  But, here is our perspective…  </a:t>
            </a:r>
            <a:endParaRPr lang="en-US" sz="1200" dirty="0" smtClean="0"/>
          </a:p>
        </p:txBody>
      </p:sp>
      <p:sp>
        <p:nvSpPr>
          <p:cNvPr id="162820" name="Slide Number Placeholder 3"/>
          <p:cNvSpPr txBox="1">
            <a:spLocks noGrp="1"/>
          </p:cNvSpPr>
          <p:nvPr/>
        </p:nvSpPr>
        <p:spPr bwMode="auto">
          <a:xfrm>
            <a:off x="3973777" y="8832195"/>
            <a:ext cx="3036623" cy="464205"/>
          </a:xfrm>
          <a:prstGeom prst="rect">
            <a:avLst/>
          </a:prstGeom>
          <a:noFill/>
          <a:ln w="9525">
            <a:noFill/>
            <a:miter lim="800000"/>
            <a:headEnd/>
            <a:tailEnd/>
          </a:ln>
        </p:spPr>
        <p:txBody>
          <a:bodyPr lIns="94788" tIns="47393" rIns="94788" bIns="47393" anchor="b"/>
          <a:lstStyle/>
          <a:p>
            <a:pPr algn="r" defTabSz="948719"/>
            <a:fld id="{B8CAA753-997B-44EF-82DD-80F960D67A8B}" type="slidenum">
              <a:rPr lang="en-US" sz="1200"/>
              <a:pPr algn="r" defTabSz="948719"/>
              <a:t>27</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28</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r>
              <a:rPr lang="en-US" sz="1100" dirty="0" smtClean="0"/>
              <a:t>Let’s first take </a:t>
            </a:r>
            <a:r>
              <a:rPr lang="en-US" sz="1100" baseline="0" dirty="0" smtClean="0"/>
              <a:t>a look at </a:t>
            </a:r>
            <a:r>
              <a:rPr lang="en-US" sz="1100" dirty="0" smtClean="0"/>
              <a:t>a</a:t>
            </a:r>
            <a:r>
              <a:rPr lang="en-US" sz="1100" baseline="0" dirty="0" smtClean="0"/>
              <a:t> typical building load profile.  Shown are both the seasonal heating and cooling loads of a hospital in California.  As you can imagine this will greatly vary depending on the installation type and the geographic location.  So the obvious question we want to answer is how do we size our heat pump to satisfy all or a portion of both the heating and cooling loads?...</a:t>
            </a:r>
            <a:endParaRPr lang="en-US" sz="11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29</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r>
              <a:rPr lang="en-US" sz="1000" dirty="0" smtClean="0">
                <a:solidFill>
                  <a:schemeClr val="tx1"/>
                </a:solidFill>
              </a:rPr>
              <a:t>Here</a:t>
            </a:r>
            <a:r>
              <a:rPr lang="en-US" sz="1000" baseline="0" dirty="0" smtClean="0">
                <a:solidFill>
                  <a:schemeClr val="tx1"/>
                </a:solidFill>
              </a:rPr>
              <a:t> is a simplified explanation:     </a:t>
            </a:r>
            <a:r>
              <a:rPr lang="en-US" sz="1000" dirty="0" smtClean="0">
                <a:solidFill>
                  <a:schemeClr val="tx1"/>
                </a:solidFill>
              </a:rPr>
              <a:t>Suppose that we construct</a:t>
            </a:r>
            <a:r>
              <a:rPr lang="en-US" sz="1000" baseline="0" dirty="0" smtClean="0">
                <a:solidFill>
                  <a:schemeClr val="tx1"/>
                </a:solidFill>
              </a:rPr>
              <a:t> a facility load plot as shown.  The ambient temperature is shown on the x axis and the building requirement capacity, or load, is on the Y axis.  The facilities cooling requirement is shown, obviously increasing as the ambient temperature increases.  As we have already discussed, there is heat available from the condenser as a result of the cooling duty.  The dashed red line represents this available heat.  Remember the HRF (heat rejection factor) is about 1.35 times the cooling load, that’s what we are talking about.  </a:t>
            </a:r>
          </a:p>
          <a:p>
            <a:r>
              <a:rPr lang="en-US" sz="800" b="1" baseline="0" dirty="0" smtClean="0">
                <a:solidFill>
                  <a:schemeClr val="tx1"/>
                </a:solidFill>
              </a:rPr>
              <a:t>CLICK</a:t>
            </a:r>
          </a:p>
          <a:p>
            <a:r>
              <a:rPr lang="en-US" sz="1000" baseline="0" dirty="0" smtClean="0">
                <a:solidFill>
                  <a:schemeClr val="tx1"/>
                </a:solidFill>
              </a:rPr>
              <a:t>Okay now we also draw the buildings heat requirement as a solid red line.  Obviously the heat requirement is highest on the coldest days and lowest on the warmer days.  </a:t>
            </a:r>
          </a:p>
          <a:p>
            <a:r>
              <a:rPr lang="en-US" sz="800" b="1" baseline="0" dirty="0" smtClean="0">
                <a:solidFill>
                  <a:schemeClr val="tx1"/>
                </a:solidFill>
              </a:rPr>
              <a:t>CLICK</a:t>
            </a:r>
          </a:p>
          <a:p>
            <a:r>
              <a:rPr lang="en-US" sz="1000" baseline="0" dirty="0" smtClean="0">
                <a:solidFill>
                  <a:schemeClr val="tx1"/>
                </a:solidFill>
              </a:rPr>
              <a:t>The heat pump should approximately be sized at this point – the intersection of the heat available from a heat pump and the heat required.  I say approximately because we are missing a critical piece of information in this elementary example.  Does anyone know what we need to know besides a load </a:t>
            </a:r>
            <a:r>
              <a:rPr lang="en-US" sz="1000" baseline="0" dirty="0" err="1" smtClean="0">
                <a:solidFill>
                  <a:schemeClr val="tx1"/>
                </a:solidFill>
              </a:rPr>
              <a:t>vs</a:t>
            </a:r>
            <a:r>
              <a:rPr lang="en-US" sz="1000" baseline="0" dirty="0" smtClean="0">
                <a:solidFill>
                  <a:schemeClr val="tx1"/>
                </a:solidFill>
              </a:rPr>
              <a:t> temperature graph?   Bin hours.  We need bin hours to look at the economics.</a:t>
            </a:r>
          </a:p>
          <a:p>
            <a:r>
              <a:rPr lang="en-US" sz="800" b="1" baseline="0" dirty="0" smtClean="0">
                <a:solidFill>
                  <a:schemeClr val="tx1"/>
                </a:solidFill>
              </a:rPr>
              <a:t>CLICK</a:t>
            </a:r>
          </a:p>
          <a:p>
            <a:r>
              <a:rPr lang="en-US" sz="1000" baseline="0" dirty="0" smtClean="0">
                <a:solidFill>
                  <a:schemeClr val="tx1"/>
                </a:solidFill>
              </a:rPr>
              <a:t>Anyway, we now have an approximately sized heat pump chiller.  Now we can see that during colder days the unit should be operated as a chiller as it can satisfy the complete chilled water requirement.  </a:t>
            </a:r>
          </a:p>
          <a:p>
            <a:r>
              <a:rPr lang="en-US" sz="1000" b="1" baseline="0" dirty="0" smtClean="0">
                <a:solidFill>
                  <a:schemeClr val="tx1"/>
                </a:solidFill>
              </a:rPr>
              <a:t>CLICK</a:t>
            </a:r>
          </a:p>
          <a:p>
            <a:r>
              <a:rPr lang="en-US" sz="1000" baseline="0" dirty="0" smtClean="0">
                <a:solidFill>
                  <a:schemeClr val="tx1"/>
                </a:solidFill>
              </a:rPr>
              <a:t>Whatever heating that you get from that cooling load will need to be supplemented from a boiler or other heat source to meet the facility’s heat requirement.  </a:t>
            </a:r>
          </a:p>
          <a:p>
            <a:r>
              <a:rPr lang="en-US" sz="800" b="1" baseline="0" dirty="0" smtClean="0">
                <a:solidFill>
                  <a:schemeClr val="tx1"/>
                </a:solidFill>
              </a:rPr>
              <a:t>CLICK</a:t>
            </a:r>
          </a:p>
          <a:p>
            <a:r>
              <a:rPr lang="en-US" sz="1000" b="0" baseline="0" dirty="0" smtClean="0">
                <a:solidFill>
                  <a:schemeClr val="tx1"/>
                </a:solidFill>
              </a:rPr>
              <a:t>Now take a look at the middle of the plot and you’ll notice that both the heating and cooling needs of this facility are satisfied by the heat pump chiller and no supplemental support is required.  This is typically seen during the shoulder months of the year.  The University of Arkansas Medical Center is a good example of this.</a:t>
            </a:r>
            <a:endParaRPr lang="en-US" sz="1000" b="0" baseline="0" smtClean="0">
              <a:solidFill>
                <a:schemeClr val="tx1"/>
              </a:solidFill>
            </a:endParaRPr>
          </a:p>
          <a:p>
            <a:r>
              <a:rPr lang="en-US" sz="800" b="1" baseline="0" smtClean="0">
                <a:solidFill>
                  <a:schemeClr val="tx1"/>
                </a:solidFill>
              </a:rPr>
              <a:t>CLICK</a:t>
            </a:r>
            <a:endParaRPr lang="en-US" sz="800" b="1" baseline="0" dirty="0" smtClean="0">
              <a:solidFill>
                <a:schemeClr val="tx1"/>
              </a:solidFill>
            </a:endParaRPr>
          </a:p>
          <a:p>
            <a:r>
              <a:rPr lang="en-US" sz="1000" b="0" baseline="0" dirty="0" smtClean="0">
                <a:solidFill>
                  <a:schemeClr val="tx1"/>
                </a:solidFill>
              </a:rPr>
              <a:t>During this same seasonal time period it makes sense for the heat pump to be switched to heating control.  This way the unit will supply all of the required hot water and a portion of the chilled water demand.  Here additional (supplemental) chillers will be required to meet the building entire load.   </a:t>
            </a:r>
            <a:r>
              <a:rPr lang="en-US" sz="1000" baseline="0" dirty="0" smtClean="0">
                <a:solidFill>
                  <a:schemeClr val="tx1"/>
                </a:solidFill>
              </a:rPr>
              <a:t>The great thing about out equipment is that it monitors both the leaving chilled water and the leaving condenser water temperature and automatically switches from heating mode to cooling  mode as required.</a:t>
            </a:r>
            <a:endParaRPr lang="en-US" sz="1000" dirty="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3</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pPr defTabSz="914266">
              <a:defRPr/>
            </a:pPr>
            <a:r>
              <a:rPr lang="en-US" dirty="0" smtClean="0"/>
              <a:t>The following objectives will be covered in this presentation:  </a:t>
            </a:r>
          </a:p>
          <a:p>
            <a:pPr defTabSz="914266">
              <a:defRPr/>
            </a:pPr>
            <a:endParaRPr lang="en-US" dirty="0" smtClean="0"/>
          </a:p>
          <a:p>
            <a:pPr marL="220348" indent="-220348" defTabSz="914266">
              <a:buAutoNum type="arabicParenR"/>
              <a:defRPr/>
            </a:pPr>
            <a:r>
              <a:rPr lang="en-US" dirty="0" smtClean="0"/>
              <a:t>Define</a:t>
            </a:r>
            <a:r>
              <a:rPr lang="en-US" baseline="0" dirty="0" smtClean="0"/>
              <a:t> the basics of hot water solutions</a:t>
            </a:r>
          </a:p>
          <a:p>
            <a:pPr marL="220348" indent="-220348" defTabSz="914266">
              <a:buAutoNum type="arabicParenR"/>
              <a:defRPr/>
            </a:pPr>
            <a:r>
              <a:rPr lang="en-US" baseline="0" dirty="0" smtClean="0"/>
              <a:t>Explain what exactly is meant by a heat pump and heat recovery unit.</a:t>
            </a:r>
          </a:p>
          <a:p>
            <a:pPr marL="220348" indent="-220348" defTabSz="914266">
              <a:buAutoNum type="arabicParenR"/>
              <a:defRPr/>
            </a:pPr>
            <a:r>
              <a:rPr lang="en-US" baseline="0" dirty="0" smtClean="0"/>
              <a:t>Then we will look at the benefits of hot water solutions</a:t>
            </a:r>
          </a:p>
          <a:p>
            <a:pPr marL="220348" indent="-220348" defTabSz="914266">
              <a:buAutoNum type="arabicParenR"/>
              <a:defRPr/>
            </a:pPr>
            <a:r>
              <a:rPr lang="en-US" baseline="0" dirty="0" smtClean="0"/>
              <a:t>And how to control and size these units</a:t>
            </a:r>
          </a:p>
          <a:p>
            <a:pPr marL="220348" indent="-220348" defTabSz="914266">
              <a:buAutoNum type="arabicParenR"/>
              <a:defRPr/>
            </a:pPr>
            <a:r>
              <a:rPr lang="en-US" baseline="0" dirty="0" smtClean="0"/>
              <a:t>What the best applications for hot water solutions are</a:t>
            </a:r>
          </a:p>
          <a:p>
            <a:pPr marL="220348" indent="-220348" defTabSz="914266">
              <a:buAutoNum type="arabicParenR"/>
              <a:defRPr/>
            </a:pPr>
            <a:r>
              <a:rPr lang="en-US" baseline="0" dirty="0" smtClean="0"/>
              <a:t>And finally we will look at the Johnson Control products that best fit these applications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D1B336D-F3FE-47DE-A7ED-3482A576B0BD}" type="slidenum">
              <a:rPr lang="en-US"/>
              <a:pPr/>
              <a:t>30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smtClean="0"/>
              <a:t>This</a:t>
            </a:r>
            <a:r>
              <a:rPr lang="en-US" baseline="0" dirty="0" smtClean="0"/>
              <a:t> slide and the following is an actual example of a heat pump that is installed at a southwest United States hospital.</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351085C-EB4D-49E7-9764-6B407BBE87D8}" type="slidenum">
              <a:rPr lang="en-US"/>
              <a:pPr/>
              <a:t>31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dirty="0" smtClean="0"/>
              <a:t>This</a:t>
            </a:r>
            <a:r>
              <a:rPr lang="en-US" baseline="0" dirty="0" smtClean="0"/>
              <a:t> slide and the next 5 are hidden.  If your audience wants more detail, feel free to share these slides with them.</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78061E3-7140-430B-AE53-4C48B2808899}" type="slidenum">
              <a:rPr lang="en-US"/>
              <a:pPr/>
              <a:t>32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BEST Program - YK Product Overview</a:t>
            </a:r>
            <a:endParaRPr lang="en-US" dirty="0"/>
          </a:p>
        </p:txBody>
      </p:sp>
      <p:sp>
        <p:nvSpPr>
          <p:cNvPr id="5" name="Slide Number Placeholder 4"/>
          <p:cNvSpPr>
            <a:spLocks noGrp="1"/>
          </p:cNvSpPr>
          <p:nvPr>
            <p:ph type="sldNum" sz="quarter" idx="11"/>
          </p:nvPr>
        </p:nvSpPr>
        <p:spPr/>
        <p:txBody>
          <a:bodyPr/>
          <a:lstStyle/>
          <a:p>
            <a:pPr>
              <a:defRPr/>
            </a:pPr>
            <a:fld id="{1752D9D4-0AAF-48F4-99EA-BC5E6F5FACB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4369716-1C63-4797-AA3E-F9CD46F8FD00}" type="slidenum">
              <a:rPr lang="en-US"/>
              <a:pPr/>
              <a:t>34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D045AFB-E93A-433B-A2AC-0E74F384D235}" type="slidenum">
              <a:rPr lang="en-US"/>
              <a:pPr/>
              <a:t>35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41A924E-C1D4-4B3A-94B0-DB53BAB90680}" type="slidenum">
              <a:rPr lang="en-US"/>
              <a:pPr/>
              <a:t>36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BEST Program - YK Product Overview</a:t>
            </a:r>
            <a:endParaRPr lang="en-US" dirty="0"/>
          </a:p>
        </p:txBody>
      </p:sp>
      <p:sp>
        <p:nvSpPr>
          <p:cNvPr id="5" name="Slide Number Placeholder 4"/>
          <p:cNvSpPr>
            <a:spLocks noGrp="1"/>
          </p:cNvSpPr>
          <p:nvPr>
            <p:ph type="sldNum" sz="quarter" idx="11"/>
          </p:nvPr>
        </p:nvSpPr>
        <p:spPr/>
        <p:txBody>
          <a:bodyPr/>
          <a:lstStyle/>
          <a:p>
            <a:pPr>
              <a:defRPr/>
            </a:pPr>
            <a:fld id="{1752D9D4-0AAF-48F4-99EA-BC5E6F5FACB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38</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solidFill>
                  <a:schemeClr val="tx1"/>
                </a:solidFill>
              </a:rPr>
              <a:t>This schematic shows a typical arrangement (sometimes called a side-car)</a:t>
            </a:r>
            <a:r>
              <a:rPr lang="en-US" sz="1100" baseline="0" dirty="0" smtClean="0">
                <a:solidFill>
                  <a:schemeClr val="tx1"/>
                </a:solidFill>
              </a:rPr>
              <a:t> </a:t>
            </a:r>
            <a:r>
              <a:rPr lang="en-US" sz="1100" dirty="0" smtClean="0">
                <a:solidFill>
                  <a:schemeClr val="tx1"/>
                </a:solidFill>
              </a:rPr>
              <a:t>of how a heat pump chiller is piped in a system.  This arrangement is called a side car arrangement.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solidFill>
                  <a:schemeClr val="tx1"/>
                </a:solidFill>
              </a:rPr>
              <a:t>The heat pump chiller is piped to both</a:t>
            </a:r>
            <a:r>
              <a:rPr lang="en-US" sz="1100" baseline="0" dirty="0" smtClean="0">
                <a:solidFill>
                  <a:schemeClr val="tx1"/>
                </a:solidFill>
              </a:rPr>
              <a:t> the chilled water and the hot water loops upstream of the supplemental heating and cooling equipment.  In this example, the HPC is meeting the entire hot water load by producing 150</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(65.6</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and therefore bypassing the boiler.  If 180</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(82.2</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were needed the heat pump would be used to preheat the boiler feed water; ultimately cutting the system energy consumption by reducing the work the boiler has to do.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rPr>
              <a:t>Also in this example, the cooling side of the heat pump is producing chilled water at 42</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(5.6</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When mixed with the main chilled water loop the resulting temperature is 50</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(10</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Therefore, to meet the required 42</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(5.6</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set point additional supplemental chillers are needed.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solidFill>
                  <a:schemeClr val="tx1"/>
                </a:solidFill>
              </a:rPr>
              <a:t>Ultimately what you should pick up from this slide is that the heat pump chiller should be the first on and the last off in all cases.  Run the heat pump as much as possible!  This will maximize the system energy savings.</a:t>
            </a:r>
            <a:endParaRPr lang="en-US" sz="1100" dirty="0" smtClean="0">
              <a:solidFill>
                <a:schemeClr val="tx1"/>
              </a:solidFill>
            </a:endParaRPr>
          </a:p>
          <a:p>
            <a:endParaRPr lang="en-US" sz="11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heat pump piping</a:t>
            </a:r>
            <a:r>
              <a:rPr lang="en-US" baseline="0" dirty="0" smtClean="0"/>
              <a:t> example of a hot water system at a large medical center.  This example shows the advantage that depending on how you size the heat exchanger you can have the heat exchanger take the whole heat load allowing the heat pump chiller to function as an N plus 1 chiller.  (a </a:t>
            </a:r>
            <a:r>
              <a:rPr lang="en-US" baseline="0" dirty="0" err="1" smtClean="0"/>
              <a:t>CYK</a:t>
            </a:r>
            <a:r>
              <a:rPr lang="en-US" baseline="0" dirty="0" smtClean="0"/>
              <a:t> chiller would need to be used in this instance). </a:t>
            </a:r>
            <a:endParaRPr lang="en-US" dirty="0"/>
          </a:p>
        </p:txBody>
      </p:sp>
      <p:sp>
        <p:nvSpPr>
          <p:cNvPr id="4" name="Header Placeholder 3"/>
          <p:cNvSpPr>
            <a:spLocks noGrp="1"/>
          </p:cNvSpPr>
          <p:nvPr>
            <p:ph type="hdr" sz="quarter" idx="10"/>
          </p:nvPr>
        </p:nvSpPr>
        <p:spPr/>
        <p:txBody>
          <a:bodyPr/>
          <a:lstStyle/>
          <a:p>
            <a:pPr>
              <a:defRPr/>
            </a:pPr>
            <a:r>
              <a:rPr lang="en-US" smtClean="0"/>
              <a:t>BEST Program - YK Product Overview</a:t>
            </a:r>
            <a:endParaRPr lang="en-US" dirty="0"/>
          </a:p>
        </p:txBody>
      </p:sp>
      <p:sp>
        <p:nvSpPr>
          <p:cNvPr id="5" name="Slide Number Placeholder 4"/>
          <p:cNvSpPr>
            <a:spLocks noGrp="1"/>
          </p:cNvSpPr>
          <p:nvPr>
            <p:ph type="sldNum" sz="quarter" idx="11"/>
          </p:nvPr>
        </p:nvSpPr>
        <p:spPr/>
        <p:txBody>
          <a:bodyPr/>
          <a:lstStyle/>
          <a:p>
            <a:pPr>
              <a:defRPr/>
            </a:pPr>
            <a:fld id="{1752D9D4-0AAF-48F4-99EA-BC5E6F5FACB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84275" y="698500"/>
            <a:ext cx="4643438" cy="3484563"/>
          </a:xfrm>
          <a:ln/>
        </p:spPr>
      </p:sp>
      <p:sp>
        <p:nvSpPr>
          <p:cNvPr id="144387" name="Rectangle 3"/>
          <p:cNvSpPr>
            <a:spLocks noGrp="1" noChangeArrowheads="1"/>
          </p:cNvSpPr>
          <p:nvPr>
            <p:ph type="body" idx="1"/>
          </p:nvPr>
        </p:nvSpPr>
        <p:spPr>
          <a:xfrm>
            <a:off x="934112" y="4416099"/>
            <a:ext cx="5142177" cy="4182457"/>
          </a:xfrm>
          <a:noFill/>
          <a:ln/>
        </p:spPr>
        <p:txBody>
          <a:bodyPr/>
          <a:lstStyle/>
          <a:p>
            <a:r>
              <a:rPr lang="pt-BR" dirty="0" smtClean="0"/>
              <a:t>Let’s start by reviewing</a:t>
            </a:r>
            <a:r>
              <a:rPr lang="pt-BR" baseline="0" dirty="0" smtClean="0"/>
              <a:t> a traditional building configuration.  In this system the building’s chillers supply cooling to meet the required cooling load, and the building’s boilers supply hot water to meet the building’s heating needs.  In this configuration the chiller rejects buliding heat to the atmosphere via a cooling tower.</a:t>
            </a:r>
          </a:p>
          <a:p>
            <a:r>
              <a:rPr lang="pt-BR" b="1" baseline="0" dirty="0" smtClean="0"/>
              <a:t>CLICK</a:t>
            </a:r>
          </a:p>
          <a:p>
            <a:r>
              <a:rPr lang="pt-BR" baseline="0" dirty="0" smtClean="0"/>
              <a:t>The primary advantage with this time-tested, conventional configuration are that both the cooling and heating circuits are independent of one another which allows for simple control logic.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baseline="0" dirty="0" smtClean="0"/>
              <a:t>CLICK</a:t>
            </a:r>
          </a:p>
          <a:p>
            <a:r>
              <a:rPr lang="pt-BR" baseline="0" dirty="0" smtClean="0"/>
              <a:t>The major disadvantage of this configuration is its lower efficiency (85-90%) which results in higher than necessary operating expenses.  </a:t>
            </a:r>
            <a:endParaRPr lang="pt-B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heat recovery piping example.  It is our recommendation that buildings with heat recovery chillers be connected with a separate, individual, cooling tower loop.  The reason being that the water going to the building from the heat recovery chiller will be at the same temperature as it is going to the cooling tower.  So in order to see benefit, for a process like perimeter reheat, the customer needs to keep the chiller lift elevated so that warm water is being sent to the building.  So on a chiller basis, the heat recovery chiller by itself isn’t operating as efficiently as a standard chiller, but the benefit seen from not utilizing the boiler to produce warm water outweighs the higher chiller operating costs.  </a:t>
            </a:r>
          </a:p>
          <a:p>
            <a:endParaRPr lang="en-US" baseline="0" dirty="0" smtClean="0"/>
          </a:p>
          <a:p>
            <a:r>
              <a:rPr lang="en-US" baseline="0" dirty="0" smtClean="0"/>
              <a:t>Accordingly we need to make sure the non-heat recovery building chillers operate as they would in any other building installation with low entering condenser water temperatures.  By keeping the two cooling tower loops separate we can keep the chiller lift very low for the standard chillers, delivering optimum chiller </a:t>
            </a:r>
            <a:r>
              <a:rPr lang="en-US" baseline="0" smtClean="0"/>
              <a:t>plant performance.</a:t>
            </a:r>
            <a:endParaRPr lang="en-US" dirty="0"/>
          </a:p>
        </p:txBody>
      </p:sp>
      <p:sp>
        <p:nvSpPr>
          <p:cNvPr id="4" name="Slide Number Placeholder 3"/>
          <p:cNvSpPr>
            <a:spLocks noGrp="1"/>
          </p:cNvSpPr>
          <p:nvPr>
            <p:ph type="sldNum" sz="quarter" idx="10"/>
          </p:nvPr>
        </p:nvSpPr>
        <p:spPr/>
        <p:txBody>
          <a:bodyPr/>
          <a:lstStyle/>
          <a:p>
            <a:fld id="{20D9759F-6A30-4A11-96C2-B131F157061C}"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let’s take a look at some application considerations…</a:t>
            </a:r>
          </a:p>
        </p:txBody>
      </p:sp>
      <p:sp>
        <p:nvSpPr>
          <p:cNvPr id="4" name="Slide Number Placeholder 3"/>
          <p:cNvSpPr>
            <a:spLocks noGrp="1"/>
          </p:cNvSpPr>
          <p:nvPr>
            <p:ph type="sldNum" sz="quarter" idx="10"/>
          </p:nvPr>
        </p:nvSpPr>
        <p:spPr/>
        <p:txBody>
          <a:bodyPr/>
          <a:lstStyle/>
          <a:p>
            <a:fld id="{20D9759F-6A30-4A11-96C2-B131F157061C}"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3973777" y="8832195"/>
            <a:ext cx="3036623" cy="464205"/>
          </a:xfrm>
          <a:prstGeom prst="rect">
            <a:avLst/>
          </a:prstGeom>
          <a:noFill/>
          <a:ln w="9525">
            <a:noFill/>
            <a:miter lim="800000"/>
            <a:headEnd/>
            <a:tailEnd/>
          </a:ln>
        </p:spPr>
        <p:txBody>
          <a:bodyPr lIns="94788" tIns="47393" rIns="94788" bIns="47393" anchor="b"/>
          <a:lstStyle/>
          <a:p>
            <a:pPr algn="r" defTabSz="948719"/>
            <a:fld id="{612BCBE2-2F54-47C0-AA26-A6EBD168C844}" type="slidenum">
              <a:rPr lang="en-US" sz="1200"/>
              <a:pPr algn="r" defTabSz="948719"/>
              <a:t>42</a:t>
            </a:fld>
            <a:endParaRPr lang="en-US" sz="1200"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dirty="0" smtClean="0">
                <a:solidFill>
                  <a:schemeClr val="tx1"/>
                </a:solidFill>
              </a:rPr>
              <a:t>You’ve already seen this slide, but just to reemphasize we generally recommend heat recovery chillers</a:t>
            </a:r>
            <a:r>
              <a:rPr lang="en-US" baseline="0" dirty="0" smtClean="0">
                <a:solidFill>
                  <a:schemeClr val="tx1"/>
                </a:solidFill>
              </a:rPr>
              <a:t> for applications that have warmer water temperature requirements, say 105</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F (40.5</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C)</a:t>
            </a:r>
            <a:r>
              <a:rPr lang="en-US" baseline="0" dirty="0" smtClean="0">
                <a:solidFill>
                  <a:schemeClr val="tx1"/>
                </a:solidFill>
              </a:rPr>
              <a:t>; where we recommend heat pumps for applications with water temperature requirements over 120</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F (48.9</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C)</a:t>
            </a:r>
            <a:r>
              <a:rPr lang="en-US" baseline="0" dirty="0" smtClean="0">
                <a:solidFill>
                  <a:schemeClr val="tx1"/>
                </a:solidFill>
              </a:rPr>
              <a:t>.  As far as specific keys to a successful application we have a few general rules…</a:t>
            </a:r>
            <a:endParaRPr lang="en-US" dirty="0" smtClean="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3973777" y="8832195"/>
            <a:ext cx="3036623" cy="464205"/>
          </a:xfrm>
          <a:prstGeom prst="rect">
            <a:avLst/>
          </a:prstGeom>
          <a:noFill/>
          <a:ln w="9525">
            <a:noFill/>
            <a:miter lim="800000"/>
            <a:headEnd/>
            <a:tailEnd/>
          </a:ln>
        </p:spPr>
        <p:txBody>
          <a:bodyPr lIns="94788" tIns="47393" rIns="94788" bIns="47393" anchor="b"/>
          <a:lstStyle/>
          <a:p>
            <a:pPr algn="r" defTabSz="948719"/>
            <a:fld id="{612BCBE2-2F54-47C0-AA26-A6EBD168C844}" type="slidenum">
              <a:rPr lang="en-US" sz="1200"/>
              <a:pPr algn="r" defTabSz="948719"/>
              <a:t>43</a:t>
            </a:fld>
            <a:endParaRPr lang="en-US" sz="1200"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…first as previously stated</a:t>
            </a:r>
            <a:r>
              <a:rPr lang="en-US" sz="1200" baseline="0" dirty="0" smtClean="0"/>
              <a:t> remember that every application is different.  Specifically understanding what the facility’s heat loads are, being required process temperatures and MBH, and when they occur; what time of day, are they seasonal, etc?</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Secondly, boilers are inefficient.  In almost every situation that we’ve evaluated we’ve seen benefits from applying a heat pump or heat recovery chiller.  This includes both new construction and retrofits.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Thirdly, the fastest ROIs are seen when utility rates are high and there is a consistent need for simultaneous heating and cooling.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Lastly, in facilities</a:t>
            </a:r>
            <a:r>
              <a:rPr lang="en-US" baseline="0" dirty="0" smtClean="0"/>
              <a:t> that require hot water at or near 180F, use a heat pump.  High temperature heat pumps will dramatically reduce the need for boiler heating.</a:t>
            </a:r>
            <a:endParaRPr lang="en-US" sz="12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finish up by taking a quick look at the hot water products we have to meet the required heating and cooling duty we’ve been discussing.</a:t>
            </a:r>
          </a:p>
        </p:txBody>
      </p:sp>
      <p:sp>
        <p:nvSpPr>
          <p:cNvPr id="4" name="Slide Number Placeholder 3"/>
          <p:cNvSpPr>
            <a:spLocks noGrp="1"/>
          </p:cNvSpPr>
          <p:nvPr>
            <p:ph type="sldNum" sz="quarter" idx="10"/>
          </p:nvPr>
        </p:nvSpPr>
        <p:spPr/>
        <p:txBody>
          <a:bodyPr/>
          <a:lstStyle/>
          <a:p>
            <a:fld id="{20D9759F-6A30-4A11-96C2-B131F157061C}"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a snap shot of our products and what their maximum hot water capabilities are.  We have 4 heat pump machines and 1 heat recovery machine.  You will note that the certain units of the </a:t>
            </a:r>
            <a:r>
              <a:rPr lang="en-US" baseline="0" dirty="0" err="1" smtClean="0"/>
              <a:t>CYK</a:t>
            </a:r>
            <a:r>
              <a:rPr lang="en-US" baseline="0" dirty="0" smtClean="0"/>
              <a:t> and YK chillers can have the max leaving hot water temperature up to 170° F (76.7° C).  Let’s take a closer look at each…</a:t>
            </a:r>
          </a:p>
        </p:txBody>
      </p:sp>
      <p:sp>
        <p:nvSpPr>
          <p:cNvPr id="4" name="Slide Number Placeholder 3"/>
          <p:cNvSpPr>
            <a:spLocks noGrp="1"/>
          </p:cNvSpPr>
          <p:nvPr>
            <p:ph type="sldNum" sz="quarter" idx="10"/>
          </p:nvPr>
        </p:nvSpPr>
        <p:spPr/>
        <p:txBody>
          <a:bodyPr/>
          <a:lstStyle/>
          <a:p>
            <a:fld id="{20D9759F-6A30-4A11-96C2-B131F157061C}"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For heat recovery applications we have again made upgrades to our flagship product the YK so it can be applied in this manor.  As you can see from the picture the condenser has 2 sets of nozzles.  The top set is the heat recovery set, while the bottom set is for the cooling tower loop.  This chiller is sized so that it can provide hot water up to 110</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F (43.3</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C)</a:t>
            </a:r>
            <a:r>
              <a:rPr lang="en-US" baseline="0" dirty="0" smtClean="0">
                <a:solidFill>
                  <a:schemeClr val="tx1"/>
                </a:solidFill>
              </a:rPr>
              <a:t> and provide heat up to 40,000 MBH.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solidFill>
                  <a:schemeClr val="tx1"/>
                </a:solidFill>
              </a:rPr>
              <a:t>There are 5 models (Q4, Q7, H9, K2, K7) for heat recovery covering the 250-2800 Ton capacity range.  </a:t>
            </a:r>
          </a:p>
          <a:p>
            <a:pPr>
              <a:defRPr/>
            </a:pPr>
            <a:endParaRPr lang="en-US" dirty="0" smtClean="0">
              <a:solidFill>
                <a:schemeClr val="tx1"/>
              </a:solidFill>
            </a:endParaRPr>
          </a:p>
        </p:txBody>
      </p:sp>
      <p:sp>
        <p:nvSpPr>
          <p:cNvPr id="133123" name="Slide Number Placeholder 3"/>
          <p:cNvSpPr txBox="1">
            <a:spLocks noGrp="1"/>
          </p:cNvSpPr>
          <p:nvPr/>
        </p:nvSpPr>
        <p:spPr bwMode="auto">
          <a:xfrm>
            <a:off x="3973777" y="8832195"/>
            <a:ext cx="3036623" cy="464205"/>
          </a:xfrm>
          <a:prstGeom prst="rect">
            <a:avLst/>
          </a:prstGeom>
          <a:noFill/>
          <a:ln w="9525">
            <a:noFill/>
            <a:miter lim="800000"/>
            <a:headEnd/>
            <a:tailEnd/>
          </a:ln>
        </p:spPr>
        <p:txBody>
          <a:bodyPr lIns="94788" tIns="47393" rIns="94788" bIns="47393" anchor="b"/>
          <a:lstStyle/>
          <a:p>
            <a:pPr algn="r" defTabSz="948719"/>
            <a:fld id="{5261C50F-9866-42C7-88F0-ABD56836B8C1}" type="slidenum">
              <a:rPr lang="en-US" sz="1200"/>
              <a:pPr algn="r" defTabSz="948719"/>
              <a:t>46</a:t>
            </a:fld>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First we have our YCWL</a:t>
            </a:r>
            <a:r>
              <a:rPr lang="en-US" baseline="0" dirty="0" smtClean="0">
                <a:solidFill>
                  <a:schemeClr val="tx1"/>
                </a:solidFill>
              </a:rPr>
              <a:t> heat pump.  This product line is ideal for smaller facilities with higher temperature water needs as it has models that go up to 140</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F (60</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C) </a:t>
            </a:r>
            <a:r>
              <a:rPr lang="en-US" sz="1200" b="1" kern="0" dirty="0" smtClean="0">
                <a:solidFill>
                  <a:schemeClr val="tx1"/>
                </a:solidFill>
                <a:latin typeface="Arial" charset="0"/>
                <a:ea typeface="+mn-ea"/>
                <a:cs typeface="+mn-cs"/>
              </a:rPr>
              <a:t>by SQ request</a:t>
            </a:r>
            <a:r>
              <a:rPr lang="en-US" b="1" baseline="0" dirty="0" smtClean="0">
                <a:solidFill>
                  <a:schemeClr val="tx1"/>
                </a:solidFill>
              </a:rPr>
              <a:t>.</a:t>
            </a:r>
            <a:r>
              <a:rPr lang="en-US" baseline="0" dirty="0" smtClean="0">
                <a:solidFill>
                  <a:schemeClr val="tx1"/>
                </a:solidFill>
              </a:rPr>
              <a:t>  It is capable of providing up to 3,200 MBH and delivering simultaneous heating and cooling. </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0D9759F-6A30-4A11-96C2-B131F157061C}"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solidFill>
                  <a:schemeClr val="tx1"/>
                </a:solidFill>
              </a:rPr>
              <a:t>Next</a:t>
            </a:r>
            <a:r>
              <a:rPr lang="en-US" sz="1100" baseline="0" dirty="0" smtClean="0">
                <a:solidFill>
                  <a:schemeClr val="tx1"/>
                </a:solidFill>
              </a:rPr>
              <a:t> we have our YS screw heat pump chiller.  We have applied this to many different applications.  We have one installed in our LEED platinum corporate center in Milwaukee and even a ground-source application in California.  This chiller is a top seller for us as it can handle lift up to 100</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(37.8</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In other words, it can supply 140</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(60</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hot water to the building as well as simultaneously supplying 44</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F (6.7</a:t>
            </a:r>
            <a:r>
              <a:rPr lang="en-US" sz="1100" kern="0" baseline="30000" dirty="0" smtClean="0">
                <a:solidFill>
                  <a:schemeClr val="tx1"/>
                </a:solidFill>
                <a:latin typeface="Arial" charset="0"/>
                <a:ea typeface="+mn-ea"/>
                <a:cs typeface="+mn-cs"/>
              </a:rPr>
              <a:t>o</a:t>
            </a:r>
            <a:r>
              <a:rPr lang="en-US" sz="1100" kern="0" dirty="0" smtClean="0">
                <a:solidFill>
                  <a:schemeClr val="tx1"/>
                </a:solidFill>
                <a:latin typeface="Arial" charset="0"/>
                <a:ea typeface="+mn-ea"/>
                <a:cs typeface="+mn-cs"/>
              </a:rPr>
              <a:t>C)</a:t>
            </a:r>
            <a:r>
              <a:rPr lang="en-US" sz="1100" baseline="0" dirty="0" smtClean="0">
                <a:solidFill>
                  <a:schemeClr val="tx1"/>
                </a:solidFill>
              </a:rPr>
              <a:t> chilled water. </a:t>
            </a:r>
            <a:endParaRPr lang="en-US" sz="1100" dirty="0" smtClean="0">
              <a:solidFill>
                <a:schemeClr val="tx1"/>
              </a:solidFill>
            </a:endParaRPr>
          </a:p>
        </p:txBody>
      </p:sp>
      <p:sp>
        <p:nvSpPr>
          <p:cNvPr id="4" name="Slide Number Placeholder 3"/>
          <p:cNvSpPr>
            <a:spLocks noGrp="1"/>
          </p:cNvSpPr>
          <p:nvPr>
            <p:ph type="sldNum" sz="quarter" idx="10"/>
          </p:nvPr>
        </p:nvSpPr>
        <p:spPr/>
        <p:txBody>
          <a:bodyPr/>
          <a:lstStyle/>
          <a:p>
            <a:fld id="{20D9759F-6A30-4A11-96C2-B131F157061C}"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We also have our</a:t>
            </a:r>
            <a:r>
              <a:rPr lang="en-US" baseline="0" dirty="0" smtClean="0">
                <a:solidFill>
                  <a:schemeClr val="tx1"/>
                </a:solidFill>
              </a:rPr>
              <a:t> YK product line.  This is has been our flagship product for cooling applications and we now have models capable of providing hot water up to 155</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F (</a:t>
            </a:r>
            <a:r>
              <a:rPr lang="en-US" sz="1200" kern="0" dirty="0" err="1" smtClean="0">
                <a:solidFill>
                  <a:schemeClr val="tx1"/>
                </a:solidFill>
                <a:latin typeface="Arial" charset="0"/>
                <a:ea typeface="+mn-ea"/>
                <a:cs typeface="+mn-cs"/>
              </a:rPr>
              <a:t>68.3</a:t>
            </a:r>
            <a:r>
              <a:rPr lang="en-US" sz="1200" kern="0" baseline="30000" dirty="0" err="1" smtClean="0">
                <a:solidFill>
                  <a:schemeClr val="tx1"/>
                </a:solidFill>
                <a:latin typeface="Arial" charset="0"/>
                <a:ea typeface="+mn-ea"/>
                <a:cs typeface="+mn-cs"/>
              </a:rPr>
              <a:t>o</a:t>
            </a:r>
            <a:r>
              <a:rPr lang="en-US" sz="1200" kern="0" dirty="0" err="1" smtClean="0">
                <a:solidFill>
                  <a:schemeClr val="tx1"/>
                </a:solidFill>
                <a:latin typeface="Arial" charset="0"/>
                <a:ea typeface="+mn-ea"/>
                <a:cs typeface="+mn-cs"/>
              </a:rPr>
              <a:t>C</a:t>
            </a:r>
            <a:r>
              <a:rPr lang="en-US" sz="1200" kern="0" dirty="0" smtClean="0">
                <a:solidFill>
                  <a:schemeClr val="tx1"/>
                </a:solidFill>
                <a:latin typeface="Arial" charset="0"/>
                <a:ea typeface="+mn-ea"/>
                <a:cs typeface="+mn-cs"/>
              </a:rPr>
              <a:t>)</a:t>
            </a:r>
            <a:r>
              <a:rPr lang="en-US" baseline="0" dirty="0" smtClean="0">
                <a:solidFill>
                  <a:schemeClr val="tx1"/>
                </a:solidFill>
              </a:rPr>
              <a:t>.  The YK is best suited for systems that can handle a low lift machine.  See the next slide for an example.</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0D9759F-6A30-4A11-96C2-B131F157061C}"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84275" y="698500"/>
            <a:ext cx="4643438" cy="3484563"/>
          </a:xfrm>
          <a:ln/>
        </p:spPr>
      </p:sp>
      <p:sp>
        <p:nvSpPr>
          <p:cNvPr id="144387" name="Rectangle 3"/>
          <p:cNvSpPr>
            <a:spLocks noGrp="1" noChangeArrowheads="1"/>
          </p:cNvSpPr>
          <p:nvPr>
            <p:ph type="body" idx="1"/>
          </p:nvPr>
        </p:nvSpPr>
        <p:spPr>
          <a:xfrm>
            <a:off x="934112" y="4416099"/>
            <a:ext cx="5142177" cy="4182457"/>
          </a:xfrm>
          <a:noFill/>
          <a:ln/>
        </p:spPr>
        <p:txBody>
          <a:bodyPr/>
          <a:lstStyle/>
          <a:p>
            <a:r>
              <a:rPr lang="pt-BR" dirty="0" smtClean="0"/>
              <a:t>Fortunately</a:t>
            </a:r>
            <a:r>
              <a:rPr lang="pt-BR" baseline="0" dirty="0" smtClean="0"/>
              <a:t> there are options for increasing system efficiency and lowering operating expenses.  </a:t>
            </a:r>
          </a:p>
          <a:p>
            <a:endParaRPr lang="pt-BR" baseline="0" dirty="0" smtClean="0"/>
          </a:p>
          <a:p>
            <a:r>
              <a:rPr lang="pt-BR" baseline="0" dirty="0" smtClean="0"/>
              <a:t>Specifically what makes the most sense to us it to use the building heat that is being rejected via the cooling tower for beneficial purposes.  </a:t>
            </a:r>
          </a:p>
          <a:p>
            <a:r>
              <a:rPr lang="pt-BR" b="1" baseline="0" dirty="0" smtClean="0"/>
              <a:t>CLICK</a:t>
            </a:r>
          </a:p>
          <a:p>
            <a:r>
              <a:rPr lang="pt-BR" baseline="0" dirty="0" smtClean="0"/>
              <a:t>There are two ways to do this: heat pumps and heat recovery.  Both of which can provide all or a portion of the building’s heating and cooling needs more efficiently than the traditional system configuration we just reviewed.  Then, if needed, supplimental heating and cooling can be supplied from additional building equipment.</a:t>
            </a:r>
          </a:p>
          <a:p>
            <a:endParaRPr lang="pt-BR" baseline="0" dirty="0" smtClean="0"/>
          </a:p>
          <a:p>
            <a:r>
              <a:rPr lang="pt-BR" b="1" baseline="0" dirty="0" smtClean="0"/>
              <a:t>CLICK</a:t>
            </a:r>
          </a:p>
          <a:p>
            <a:r>
              <a:rPr lang="pt-BR" baseline="0" dirty="0" smtClean="0"/>
              <a:t>The major advantages of using heat pump and heat recovery configurations include:</a:t>
            </a:r>
          </a:p>
          <a:p>
            <a:pPr lvl="1" algn="l">
              <a:buClr>
                <a:schemeClr val="bg2"/>
              </a:buClr>
              <a:buFont typeface="Wingdings" pitchFamily="2" charset="2"/>
              <a:buChar char="§"/>
            </a:pPr>
            <a:r>
              <a:rPr lang="en-US" sz="1200" dirty="0" smtClean="0"/>
              <a:t> Reduced operating costs</a:t>
            </a:r>
            <a:endParaRPr lang="en-US" sz="1100" dirty="0" smtClean="0"/>
          </a:p>
          <a:p>
            <a:pPr lvl="1" algn="l">
              <a:buClr>
                <a:schemeClr val="bg2"/>
              </a:buClr>
              <a:buFont typeface="Wingdings" pitchFamily="2" charset="2"/>
              <a:buChar char="§"/>
            </a:pPr>
            <a:r>
              <a:rPr lang="en-US" sz="1200" dirty="0" smtClean="0"/>
              <a:t> CO</a:t>
            </a:r>
            <a:r>
              <a:rPr lang="en-US" sz="1200" baseline="-25000" dirty="0" smtClean="0"/>
              <a:t>2</a:t>
            </a:r>
            <a:r>
              <a:rPr lang="en-US" sz="1200" dirty="0" smtClean="0"/>
              <a:t> reductions</a:t>
            </a:r>
          </a:p>
          <a:p>
            <a:pPr lvl="1" algn="l">
              <a:buClr>
                <a:schemeClr val="bg2"/>
              </a:buClr>
              <a:buFont typeface="Wingdings" pitchFamily="2" charset="2"/>
              <a:buChar char="§"/>
            </a:pPr>
            <a:r>
              <a:rPr lang="en-US" sz="1200" dirty="0" smtClean="0"/>
              <a:t> Reduced water consumption and chemical</a:t>
            </a:r>
          </a:p>
          <a:p>
            <a:pPr lvl="1" algn="l">
              <a:buClr>
                <a:schemeClr val="bg2"/>
              </a:buClr>
              <a:buFont typeface="Wingdings" pitchFamily="2" charset="2"/>
              <a:buChar char="§"/>
            </a:pPr>
            <a:r>
              <a:rPr lang="en-US" sz="1200" dirty="0" smtClean="0"/>
              <a:t> LEED points</a:t>
            </a:r>
          </a:p>
          <a:p>
            <a:endParaRPr lang="pt-BR" dirty="0" smtClean="0"/>
          </a:p>
          <a:p>
            <a:r>
              <a:rPr lang="pt-BR" dirty="0" smtClean="0"/>
              <a:t>Each of these will</a:t>
            </a:r>
            <a:r>
              <a:rPr lang="pt-BR" baseline="0" dirty="0" smtClean="0"/>
              <a:t> be discussed in more detail further into the presentation.</a:t>
            </a:r>
            <a:endParaRPr lang="pt-BR"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YK heat</a:t>
            </a:r>
            <a:r>
              <a:rPr lang="en-US" baseline="0" dirty="0" smtClean="0"/>
              <a:t> pump is best suited for non-simultaneous heating and cooling applications.  Industrial low lift applications are best because they require no chilled water or can handle higher chilled water temperatures.  </a:t>
            </a:r>
          </a:p>
          <a:p>
            <a:endParaRPr lang="en-US" baseline="0" dirty="0" smtClean="0"/>
          </a:p>
          <a:p>
            <a:r>
              <a:rPr lang="en-US" baseline="0" dirty="0" smtClean="0"/>
              <a:t>For example, an ideal YK heat pump application would be a huge gas turbine where instead of taking to the cooling tower, it can go directly into the evaporator of the YK heat pump.</a:t>
            </a:r>
            <a:endParaRPr lang="en-US" dirty="0"/>
          </a:p>
        </p:txBody>
      </p:sp>
      <p:sp>
        <p:nvSpPr>
          <p:cNvPr id="4" name="Slide Number Placeholder 3"/>
          <p:cNvSpPr>
            <a:spLocks noGrp="1"/>
          </p:cNvSpPr>
          <p:nvPr>
            <p:ph type="sldNum" sz="quarter" idx="10"/>
          </p:nvPr>
        </p:nvSpPr>
        <p:spPr/>
        <p:txBody>
          <a:bodyPr/>
          <a:lstStyle/>
          <a:p>
            <a:fld id="{20D9759F-6A30-4A11-96C2-B131F157061C}"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 have</a:t>
            </a:r>
            <a:r>
              <a:rPr lang="en-US" baseline="0" dirty="0" smtClean="0"/>
              <a:t> the CYK; our most versatile product.  It is an extension of the YK line with the major difference being that this chiller can do very high head as it has two centrifugal drivelines in series.  This is the top seller for applications like hospital complexes and universities as it consistently has provided quick paybacks. </a:t>
            </a:r>
          </a:p>
        </p:txBody>
      </p:sp>
      <p:sp>
        <p:nvSpPr>
          <p:cNvPr id="4" name="Slide Number Placeholder 3"/>
          <p:cNvSpPr>
            <a:spLocks noGrp="1"/>
          </p:cNvSpPr>
          <p:nvPr>
            <p:ph type="sldNum" sz="quarter" idx="10"/>
          </p:nvPr>
        </p:nvSpPr>
        <p:spPr/>
        <p:txBody>
          <a:bodyPr/>
          <a:lstStyle/>
          <a:p>
            <a:fld id="{20D9759F-6A30-4A11-96C2-B131F157061C}"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conclusion we want you to remember a few key items.  One, remember that there are many economic and environmental advantages with applying heat pumps and heat recovery.  Two, remember to look for simultaneous heating and cooling applications as they offer the greatest payback.  Lastly, look at all applications individually to truly understand were major savings can be realized.</a:t>
            </a:r>
          </a:p>
        </p:txBody>
      </p:sp>
      <p:sp>
        <p:nvSpPr>
          <p:cNvPr id="4" name="Slide Number Placeholder 3"/>
          <p:cNvSpPr>
            <a:spLocks noGrp="1"/>
          </p:cNvSpPr>
          <p:nvPr>
            <p:ph type="sldNum" sz="quarter" idx="10"/>
          </p:nvPr>
        </p:nvSpPr>
        <p:spPr/>
        <p:txBody>
          <a:bodyPr/>
          <a:lstStyle/>
          <a:p>
            <a:fld id="{20D9759F-6A30-4A11-96C2-B131F157061C}"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0D9759F-6A30-4A11-96C2-B131F157061C}"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following hidden slides showcase an additional example: St. Michael’s Hospital</a:t>
            </a:r>
            <a:endParaRPr lang="en-US" dirty="0" smtClean="0"/>
          </a:p>
        </p:txBody>
      </p:sp>
      <p:sp>
        <p:nvSpPr>
          <p:cNvPr id="4" name="Slide Number Placeholder 3"/>
          <p:cNvSpPr>
            <a:spLocks noGrp="1"/>
          </p:cNvSpPr>
          <p:nvPr>
            <p:ph type="sldNum" sz="quarter" idx="10"/>
          </p:nvPr>
        </p:nvSpPr>
        <p:spPr/>
        <p:txBody>
          <a:bodyPr/>
          <a:lstStyle/>
          <a:p>
            <a:fld id="{20D9759F-6A30-4A11-96C2-B131F157061C}"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aseline="0" dirty="0" smtClean="0"/>
              <a:t>An example of a successful heat pump solution installation is at St. Michael’s Hospital in Toronto.</a:t>
            </a:r>
          </a:p>
          <a:p>
            <a:endParaRPr lang="en-US" sz="11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aseline="0" dirty="0" smtClean="0"/>
              <a:t>This machine is both environmentally friendly and cost effective. The chiller offers dual duty operation, for both cooling and heating loads. The heat pump solution limits the use of a boiler during the winter and in some situations can completely eliminate the need for a boiler during the summer.  </a:t>
            </a:r>
          </a:p>
          <a:p>
            <a:endParaRPr lang="en-US" sz="1100" baseline="0" dirty="0" smtClean="0"/>
          </a:p>
          <a:p>
            <a:r>
              <a:rPr lang="en-US" sz="1100" baseline="0" dirty="0" smtClean="0"/>
              <a:t>At this installation, exhaust air is used to heat incoming air.  </a:t>
            </a:r>
          </a:p>
          <a:p>
            <a:endParaRPr lang="en-US" sz="1100" baseline="0" dirty="0" smtClean="0"/>
          </a:p>
          <a:p>
            <a:r>
              <a:rPr lang="en-US" sz="1100" baseline="0" dirty="0" smtClean="0"/>
              <a:t>Heat pump chillers are more efficient because of the combined ability to cool and heat.  Heat pumps can offer combined heating and cooling COP values, coefficient of performance up to 6.7 which is a very substantial difference between the COP of traditional boilers which is 0.85. </a:t>
            </a:r>
          </a:p>
          <a:p>
            <a:endParaRPr lang="en-US" sz="1100" baseline="0" dirty="0" smtClean="0"/>
          </a:p>
          <a:p>
            <a:r>
              <a:rPr lang="en-US" sz="1100" dirty="0" smtClean="0"/>
              <a:t>Because</a:t>
            </a:r>
            <a:r>
              <a:rPr lang="en-US" sz="1100" baseline="0" dirty="0" smtClean="0"/>
              <a:t> they are more efficient they also reduce CO</a:t>
            </a:r>
            <a:r>
              <a:rPr lang="en-US" sz="1100" baseline="-25000" dirty="0" smtClean="0"/>
              <a:t>2</a:t>
            </a:r>
            <a:r>
              <a:rPr lang="en-US" sz="1100" baseline="0" dirty="0" smtClean="0"/>
              <a:t> emissions and therefore reduce the carbon footprint of facilities.  Another </a:t>
            </a:r>
            <a:r>
              <a:rPr lang="en-US" sz="1100" baseline="0" dirty="0" err="1" smtClean="0"/>
              <a:t>advatnage</a:t>
            </a:r>
            <a:r>
              <a:rPr lang="en-US" sz="1100" baseline="0" dirty="0" smtClean="0"/>
              <a:t> to heat pump solutions is that they can save water with a closed water loop.</a:t>
            </a:r>
          </a:p>
          <a:p>
            <a:endParaRPr lang="en-US" sz="1100" baseline="0" dirty="0" smtClean="0"/>
          </a:p>
          <a:p>
            <a:r>
              <a:rPr lang="en-US" sz="1100" baseline="0" dirty="0" smtClean="0"/>
              <a:t>Also important, heat pump chillers can save a substantial amount of money- providing a very quick return on investment.  </a:t>
            </a:r>
          </a:p>
          <a:p>
            <a:r>
              <a:rPr lang="en-US" sz="1100" baseline="0" dirty="0" smtClean="0"/>
              <a:t>The St. Michael’s Hospital received a simple payback for the chiller in 6 months.  And saved over $1 million in a year.</a:t>
            </a:r>
          </a:p>
          <a:p>
            <a:endParaRPr lang="en-US" dirty="0" smtClean="0"/>
          </a:p>
        </p:txBody>
      </p:sp>
      <p:sp>
        <p:nvSpPr>
          <p:cNvPr id="4" name="Slide Number Placeholder 3"/>
          <p:cNvSpPr>
            <a:spLocks noGrp="1"/>
          </p:cNvSpPr>
          <p:nvPr>
            <p:ph type="sldNum" sz="quarter" idx="10"/>
          </p:nvPr>
        </p:nvSpPr>
        <p:spPr/>
        <p:txBody>
          <a:bodyPr/>
          <a:lstStyle/>
          <a:p>
            <a:fld id="{20D9759F-6A30-4A11-96C2-B131F157061C}"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schematic is showing how this</a:t>
            </a:r>
            <a:r>
              <a:rPr lang="en-US" baseline="0" dirty="0" smtClean="0"/>
              <a:t> chiller is works during the winter when the outside temperature is colder.</a:t>
            </a:r>
            <a:endParaRPr lang="en-US" dirty="0" smtClean="0"/>
          </a:p>
        </p:txBody>
      </p:sp>
      <p:sp>
        <p:nvSpPr>
          <p:cNvPr id="4" name="Slide Number Placeholder 3"/>
          <p:cNvSpPr>
            <a:spLocks noGrp="1"/>
          </p:cNvSpPr>
          <p:nvPr>
            <p:ph type="sldNum" sz="quarter" idx="10"/>
          </p:nvPr>
        </p:nvSpPr>
        <p:spPr/>
        <p:txBody>
          <a:bodyPr/>
          <a:lstStyle/>
          <a:p>
            <a:fld id="{20D9759F-6A30-4A11-96C2-B131F157061C}"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for payback values to appear</a:t>
            </a:r>
            <a:endParaRPr lang="en-US" dirty="0" smtClean="0"/>
          </a:p>
        </p:txBody>
      </p:sp>
      <p:sp>
        <p:nvSpPr>
          <p:cNvPr id="4" name="Slide Number Placeholder 3"/>
          <p:cNvSpPr>
            <a:spLocks noGrp="1"/>
          </p:cNvSpPr>
          <p:nvPr>
            <p:ph type="sldNum" sz="quarter" idx="10"/>
          </p:nvPr>
        </p:nvSpPr>
        <p:spPr/>
        <p:txBody>
          <a:bodyPr/>
          <a:lstStyle/>
          <a:p>
            <a:fld id="{20D9759F-6A30-4A11-96C2-B131F157061C}" type="slidenum">
              <a:rPr lang="en-US" smtClean="0"/>
              <a:pPr/>
              <a:t>57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chemeClr val="tx1"/>
                </a:solidFill>
              </a:rPr>
              <a:t>So, what do I mean by heat pump and heat recovery technology?  Here’s a snap shot.</a:t>
            </a:r>
          </a:p>
          <a:p>
            <a:endParaRPr lang="en-US" baseline="0" dirty="0" smtClean="0">
              <a:solidFill>
                <a:schemeClr val="tx1"/>
              </a:solidFill>
            </a:endParaRPr>
          </a:p>
          <a:p>
            <a:r>
              <a:rPr lang="en-US" baseline="0" dirty="0" smtClean="0">
                <a:solidFill>
                  <a:schemeClr val="tx1"/>
                </a:solidFill>
              </a:rPr>
              <a:t>Heat pumps are specifically designed to provide hot water to a building, typically above 120</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F (49</a:t>
            </a:r>
            <a:r>
              <a:rPr lang="en-US" sz="1200" kern="0" baseline="30000" dirty="0" smtClean="0">
                <a:solidFill>
                  <a:schemeClr val="tx1"/>
                </a:solidFill>
                <a:latin typeface="Arial" charset="0"/>
                <a:ea typeface="+mn-ea"/>
                <a:cs typeface="+mn-cs"/>
              </a:rPr>
              <a:t>o</a:t>
            </a:r>
            <a:r>
              <a:rPr lang="en-US" sz="1200" kern="0" dirty="0" smtClean="0">
                <a:solidFill>
                  <a:schemeClr val="tx1"/>
                </a:solidFill>
                <a:latin typeface="Arial" charset="0"/>
                <a:ea typeface="+mn-ea"/>
                <a:cs typeface="+mn-cs"/>
              </a:rPr>
              <a:t>C)</a:t>
            </a:r>
            <a:r>
              <a:rPr lang="en-US" baseline="0" dirty="0" smtClean="0">
                <a:solidFill>
                  <a:schemeClr val="tx1"/>
                </a:solidFill>
              </a:rPr>
              <a:t>.  Heat pumps are controlled off of leaving condenser water set point.  </a:t>
            </a:r>
          </a:p>
          <a:p>
            <a:endParaRPr lang="en-US" baseline="0" dirty="0" smtClean="0">
              <a:solidFill>
                <a:schemeClr val="tx1"/>
              </a:solidFill>
            </a:endParaRPr>
          </a:p>
          <a:p>
            <a:r>
              <a:rPr lang="en-US" baseline="0" dirty="0" smtClean="0">
                <a:solidFill>
                  <a:schemeClr val="tx1"/>
                </a:solidFill>
              </a:rPr>
              <a:t>Heat recovery chillers differ in that they are specifically designed to provide chilled water, as they are controlled by the leaving chilled water set point, but they also provide warm water via the chiller’s second condenser bundle.</a:t>
            </a:r>
          </a:p>
          <a:p>
            <a:endParaRPr lang="en-US" baseline="0" dirty="0" smtClean="0">
              <a:solidFill>
                <a:schemeClr val="tx1"/>
              </a:solidFill>
            </a:endParaRPr>
          </a:p>
          <a:p>
            <a:r>
              <a:rPr lang="en-US" baseline="0" dirty="0" smtClean="0">
                <a:solidFill>
                  <a:schemeClr val="tx1"/>
                </a:solidFill>
              </a:rPr>
              <a:t>We will get into more detail on each of these shortly, however first let’s talk about typical applications where these are applied…</a:t>
            </a:r>
          </a:p>
        </p:txBody>
      </p:sp>
      <p:sp>
        <p:nvSpPr>
          <p:cNvPr id="4" name="Slide Number Placeholder 3"/>
          <p:cNvSpPr>
            <a:spLocks noGrp="1"/>
          </p:cNvSpPr>
          <p:nvPr>
            <p:ph type="sldNum" sz="quarter" idx="10"/>
          </p:nvPr>
        </p:nvSpPr>
        <p:spPr/>
        <p:txBody>
          <a:bodyPr/>
          <a:lstStyle/>
          <a:p>
            <a:fld id="{20D9759F-6A30-4A11-96C2-B131F157061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3973777" y="8832195"/>
            <a:ext cx="3036623" cy="464205"/>
          </a:xfrm>
          <a:prstGeom prst="rect">
            <a:avLst/>
          </a:prstGeom>
          <a:noFill/>
          <a:ln w="9525">
            <a:noFill/>
            <a:miter lim="800000"/>
            <a:headEnd/>
            <a:tailEnd/>
          </a:ln>
        </p:spPr>
        <p:txBody>
          <a:bodyPr lIns="94788" tIns="47393" rIns="94788" bIns="47393" anchor="b"/>
          <a:lstStyle/>
          <a:p>
            <a:pPr algn="r" defTabSz="948719"/>
            <a:fld id="{612BCBE2-2F54-47C0-AA26-A6EBD168C844}" type="slidenum">
              <a:rPr lang="en-US" sz="1200"/>
              <a:pPr algn="r" defTabSz="948719"/>
              <a:t>7</a:t>
            </a:fld>
            <a:endParaRPr lang="en-US" sz="1200"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solidFill>
                  <a:schemeClr val="tx1"/>
                </a:solidFill>
              </a:rPr>
              <a:t>As previously stated,</a:t>
            </a:r>
            <a:r>
              <a:rPr lang="en-US" sz="1000" baseline="0" dirty="0" smtClean="0">
                <a:solidFill>
                  <a:schemeClr val="tx1"/>
                </a:solidFill>
              </a:rPr>
              <a:t> heat recovery chillers make sense in applications that have requirements for warm water, say 105</a:t>
            </a:r>
            <a:r>
              <a:rPr lang="en-US" sz="1000" kern="0" baseline="30000" dirty="0" smtClean="0">
                <a:solidFill>
                  <a:schemeClr val="tx1"/>
                </a:solidFill>
                <a:latin typeface="Arial" charset="0"/>
                <a:ea typeface="+mn-ea"/>
                <a:cs typeface="+mn-cs"/>
              </a:rPr>
              <a:t>o</a:t>
            </a:r>
            <a:r>
              <a:rPr lang="en-US" sz="1000" kern="0" dirty="0" smtClean="0">
                <a:solidFill>
                  <a:schemeClr val="tx1"/>
                </a:solidFill>
                <a:latin typeface="Arial" charset="0"/>
                <a:ea typeface="+mn-ea"/>
                <a:cs typeface="+mn-cs"/>
              </a:rPr>
              <a:t>F (40.5</a:t>
            </a:r>
            <a:r>
              <a:rPr lang="en-US" sz="1000" kern="0" baseline="30000" dirty="0" smtClean="0">
                <a:solidFill>
                  <a:schemeClr val="tx1"/>
                </a:solidFill>
                <a:latin typeface="Arial" charset="0"/>
                <a:ea typeface="+mn-ea"/>
                <a:cs typeface="+mn-cs"/>
              </a:rPr>
              <a:t>o</a:t>
            </a:r>
            <a:r>
              <a:rPr lang="en-US" sz="1000" kern="0" dirty="0" smtClean="0">
                <a:solidFill>
                  <a:schemeClr val="tx1"/>
                </a:solidFill>
                <a:latin typeface="Arial" charset="0"/>
                <a:ea typeface="+mn-ea"/>
                <a:cs typeface="+mn-cs"/>
              </a:rPr>
              <a:t>C)</a:t>
            </a:r>
            <a:r>
              <a:rPr lang="en-US" sz="1000" baseline="0" dirty="0" smtClean="0">
                <a:solidFill>
                  <a:schemeClr val="tx1"/>
                </a:solidFill>
              </a:rPr>
              <a:t>, where heat pumps make sense in applications that have hot water needs, say 150F</a:t>
            </a:r>
            <a:r>
              <a:rPr lang="en-US" sz="1000" kern="0" baseline="30000" dirty="0" smtClean="0">
                <a:solidFill>
                  <a:schemeClr val="tx1"/>
                </a:solidFill>
                <a:latin typeface="Arial" charset="0"/>
                <a:ea typeface="+mn-ea"/>
                <a:cs typeface="+mn-cs"/>
              </a:rPr>
              <a:t>o</a:t>
            </a:r>
            <a:r>
              <a:rPr lang="en-US" sz="1000" kern="0" dirty="0" smtClean="0">
                <a:solidFill>
                  <a:schemeClr val="tx1"/>
                </a:solidFill>
                <a:latin typeface="Arial" charset="0"/>
                <a:ea typeface="+mn-ea"/>
                <a:cs typeface="+mn-cs"/>
              </a:rPr>
              <a:t>F (65.5</a:t>
            </a:r>
            <a:r>
              <a:rPr lang="en-US" sz="1000" kern="0" baseline="30000" dirty="0" smtClean="0">
                <a:solidFill>
                  <a:schemeClr val="tx1"/>
                </a:solidFill>
                <a:latin typeface="Arial" charset="0"/>
                <a:ea typeface="+mn-ea"/>
                <a:cs typeface="+mn-cs"/>
              </a:rPr>
              <a:t>o</a:t>
            </a:r>
            <a:r>
              <a:rPr lang="en-US" sz="1000" kern="0" dirty="0" smtClean="0">
                <a:solidFill>
                  <a:schemeClr val="tx1"/>
                </a:solidFill>
                <a:latin typeface="Arial" charset="0"/>
                <a:ea typeface="+mn-ea"/>
                <a:cs typeface="+mn-cs"/>
              </a:rPr>
              <a:t>C)</a:t>
            </a:r>
            <a:r>
              <a:rPr lang="en-US" sz="1000" baseline="0" dirty="0" smtClean="0">
                <a:solidFill>
                  <a:schemeClr val="tx1"/>
                </a:solidFill>
              </a:rPr>
              <a:t>  So, let’s take a look at the most common applications we’ve come across, (obviously these are not rules that are set in stone, but this is what we have seen most often.)</a:t>
            </a:r>
            <a:endParaRPr lang="en-US" sz="10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baseline="0" dirty="0" smtClean="0">
                <a:solidFill>
                  <a:schemeClr val="tx1"/>
                </a:solidFill>
              </a:rPr>
              <a:t>OFFICE BUILDINGS:</a:t>
            </a:r>
            <a:r>
              <a:rPr lang="en-US" sz="1000" baseline="0" dirty="0" smtClean="0">
                <a:solidFill>
                  <a:schemeClr val="tx1"/>
                </a:solidFill>
              </a:rPr>
              <a:t>  Offices typically don’t have high hot water needs, so heat recovery chillers make a lot of sense for applications like perimeter reheat or domestic hot water preheat.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solidFill>
                  <a:schemeClr val="tx1"/>
                </a:solidFill>
              </a:rPr>
              <a:t>HOTEL/CASINO:</a:t>
            </a:r>
            <a:r>
              <a:rPr lang="en-US" sz="1000" dirty="0" smtClean="0">
                <a:solidFill>
                  <a:schemeClr val="tx1"/>
                </a:solidFill>
              </a:rPr>
              <a:t>  Hotels and casinos</a:t>
            </a:r>
            <a:r>
              <a:rPr lang="en-US" sz="1000" baseline="0" dirty="0" smtClean="0">
                <a:solidFill>
                  <a:schemeClr val="tx1"/>
                </a:solidFill>
              </a:rPr>
              <a:t> are great applications for high efficiency heating equipment.  In particular heat pumps typically make the most sense as there is always a large need for cold water for space cooling and a large need for hot water processes, like laundry.</a:t>
            </a:r>
            <a:endParaRPr lang="en-US" sz="10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solidFill>
                  <a:schemeClr val="tx1"/>
                </a:solidFill>
              </a:rPr>
              <a:t>HOSPITALS:</a:t>
            </a:r>
            <a:r>
              <a:rPr lang="en-US" sz="1000" b="1" baseline="0" dirty="0" smtClean="0">
                <a:solidFill>
                  <a:schemeClr val="tx1"/>
                </a:solidFill>
              </a:rPr>
              <a:t> </a:t>
            </a:r>
            <a:r>
              <a:rPr lang="en-US" sz="1000" baseline="0" dirty="0" smtClean="0">
                <a:solidFill>
                  <a:schemeClr val="tx1"/>
                </a:solidFill>
              </a:rPr>
              <a:t> We’ve applied heat pumps to hospitals and medical centers more than anywhere else.  Again, like hotels, hospitals have a large, continuous, simultaneous heating and cooling needs which is a perfect heat pump application.  We’ve received feedback from customers that based on their energy savings they’ve had simple paybacks on the heat pump investment of less than a year!  St. Michaels Hospital in Toronto is an example of this, where their system is saving $900,000 per year, which provided them a payback of about 6 months! </a:t>
            </a:r>
            <a:r>
              <a:rPr lang="en-US" sz="1000" i="1" baseline="0" dirty="0" smtClean="0">
                <a:solidFill>
                  <a:schemeClr val="tx1"/>
                </a:solidFill>
              </a:rPr>
              <a:t>(case study located in the Appendix of this presentation)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baseline="0" dirty="0" smtClean="0">
                <a:solidFill>
                  <a:schemeClr val="tx1"/>
                </a:solidFill>
              </a:rPr>
              <a:t>UNIVERSITIES:</a:t>
            </a:r>
            <a:r>
              <a:rPr lang="en-US" sz="1000" baseline="0" dirty="0" smtClean="0">
                <a:solidFill>
                  <a:schemeClr val="tx1"/>
                </a:solidFill>
              </a:rPr>
              <a:t>  Similarly we have several university heat pump installations saving money and the environment around the world.  </a:t>
            </a:r>
            <a:endParaRPr lang="en-US" sz="10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solidFill>
                  <a:schemeClr val="tx1"/>
                </a:solidFill>
              </a:rPr>
              <a:t>PROCESS/MANU:</a:t>
            </a:r>
            <a:r>
              <a:rPr lang="en-US" sz="1000" baseline="0" dirty="0" smtClean="0">
                <a:solidFill>
                  <a:schemeClr val="tx1"/>
                </a:solidFill>
              </a:rPr>
              <a:t>  Lastly, heat pumps make sense in many process applications, typically for boiler preheat, to cut down on the energy consumption inefficient boilers.</a:t>
            </a:r>
            <a:endParaRPr lang="en-US" sz="10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solidFill>
                  <a:schemeClr val="tx1"/>
                </a:solidFill>
              </a:rPr>
              <a:t>The last thing I wanted to note</a:t>
            </a:r>
            <a:r>
              <a:rPr lang="en-US" sz="1000" baseline="0" dirty="0" smtClean="0">
                <a:solidFill>
                  <a:schemeClr val="tx1"/>
                </a:solidFill>
              </a:rPr>
              <a:t> is that</a:t>
            </a:r>
            <a:r>
              <a:rPr lang="en-US" sz="1000" dirty="0" smtClean="0">
                <a:solidFill>
                  <a:schemeClr val="tx1"/>
                </a:solidFill>
              </a:rPr>
              <a:t> heat recovery and heat pump chillers</a:t>
            </a:r>
            <a:r>
              <a:rPr lang="en-US" sz="1000" baseline="0" dirty="0" smtClean="0">
                <a:solidFill>
                  <a:schemeClr val="tx1"/>
                </a:solidFill>
              </a:rPr>
              <a:t> make sense in almost every application, new construction or retrofit, that has a simultaneous heating an cooling need.  All applications should be individually investigated to determine whether a heat pump or heat recovery chiller makes the most sense.</a:t>
            </a:r>
            <a:endParaRPr lang="en-US" sz="1000" dirty="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F8A85-1558-40DE-8BD7-3E6B5F365E30}" type="slidenum">
              <a:rPr lang="en-US"/>
              <a:pPr/>
              <a:t>8</a:t>
            </a:fld>
            <a:endParaRPr lang="en-US" dirty="0"/>
          </a:p>
        </p:txBody>
      </p:sp>
      <p:sp>
        <p:nvSpPr>
          <p:cNvPr id="1852418" name="Rectangle 2"/>
          <p:cNvSpPr>
            <a:spLocks noGrp="1" noRot="1" noChangeAspect="1" noChangeArrowheads="1" noTextEdit="1"/>
          </p:cNvSpPr>
          <p:nvPr>
            <p:ph type="sldImg"/>
          </p:nvPr>
        </p:nvSpPr>
        <p:spPr>
          <a:ln/>
        </p:spPr>
      </p:sp>
      <p:sp>
        <p:nvSpPr>
          <p:cNvPr id="1852419" name="Rectangle 3"/>
          <p:cNvSpPr>
            <a:spLocks noGrp="1" noChangeArrowheads="1"/>
          </p:cNvSpPr>
          <p:nvPr>
            <p:ph type="body" idx="1"/>
          </p:nvPr>
        </p:nvSpPr>
        <p:spPr/>
        <p:txBody>
          <a:bodyPr/>
          <a:lstStyle/>
          <a:p>
            <a:pPr marL="0" lvl="1" defTabSz="881390">
              <a:defRPr/>
            </a:pPr>
            <a:r>
              <a:rPr lang="en-US" dirty="0" smtClean="0"/>
              <a:t>However, before we get into the details, it should be noted that when we talk about heat pump</a:t>
            </a:r>
            <a:r>
              <a:rPr lang="en-US" baseline="0" dirty="0" smtClean="0"/>
              <a:t> performance, we are not going to talk in terms of kW/ton but rather in COP (coefficient of performance).  </a:t>
            </a:r>
          </a:p>
          <a:p>
            <a:pPr marL="0" lvl="1" defTabSz="881390">
              <a:defRPr/>
            </a:pPr>
            <a:endParaRPr lang="en-US" baseline="0" dirty="0" smtClean="0"/>
          </a:p>
          <a:p>
            <a:pPr marL="0" lvl="1" defTabSz="881390">
              <a:defRPr/>
            </a:pPr>
            <a:r>
              <a:rPr lang="en-US" baseline="0" dirty="0" smtClean="0"/>
              <a:t>For a chiller you are likely familiar with the ASHRAE 90.1 std of 0.576 kW/ton, from 300 to 600 ton, but in reality, 90.1 specifies chiller performance in terms of COP.  Therefore the 0.576 kW/ton is equivalent to a COP of 6.1.  Where COP is defined as the beneficial output, whether it be cooling or heating, over the power input.  Therefore, the higher the COP, the better.</a:t>
            </a:r>
            <a:endParaRPr lang="en-US" dirty="0" smtClean="0"/>
          </a:p>
          <a:p>
            <a:pPr marL="0" lvl="1" defTabSz="881390">
              <a:defRPr/>
            </a:pPr>
            <a:endParaRPr lang="en-US" dirty="0" smtClean="0"/>
          </a:p>
          <a:p>
            <a:pPr marL="0" lvl="1" defTabSz="881390">
              <a:defRPr/>
            </a:pPr>
            <a:r>
              <a:rPr lang="en-US" i="1" dirty="0" smtClean="0"/>
              <a:t>To convert from kW/Ton: COP = 1 / (kW/Ton X 0.284) </a:t>
            </a:r>
          </a:p>
          <a:p>
            <a:endParaRPr 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let’s now take a closer look at heat pump systems and better define what they are.</a:t>
            </a:r>
          </a:p>
        </p:txBody>
      </p:sp>
      <p:sp>
        <p:nvSpPr>
          <p:cNvPr id="4" name="Slide Number Placeholder 3"/>
          <p:cNvSpPr>
            <a:spLocks noGrp="1"/>
          </p:cNvSpPr>
          <p:nvPr>
            <p:ph type="sldNum" sz="quarter" idx="10"/>
          </p:nvPr>
        </p:nvSpPr>
        <p:spPr/>
        <p:txBody>
          <a:bodyPr/>
          <a:lstStyle/>
          <a:p>
            <a:fld id="{20D9759F-6A30-4A11-96C2-B131F157061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6958" name="Picture 46" descr="CYK_chiller_lo"/>
          <p:cNvPicPr>
            <a:picLocks noChangeAspect="1" noChangeArrowheads="1"/>
          </p:cNvPicPr>
          <p:nvPr/>
        </p:nvPicPr>
        <p:blipFill>
          <a:blip r:embed="rId2"/>
          <a:srcRect/>
          <a:stretch>
            <a:fillRect/>
          </a:stretch>
        </p:blipFill>
        <p:spPr bwMode="auto">
          <a:xfrm>
            <a:off x="4529138" y="3127375"/>
            <a:ext cx="3795712" cy="2894013"/>
          </a:xfrm>
          <a:prstGeom prst="rect">
            <a:avLst/>
          </a:prstGeom>
          <a:noFill/>
        </p:spPr>
      </p:pic>
      <p:pic>
        <p:nvPicPr>
          <p:cNvPr id="166976" name="Picture 64" descr="JCI_logo_small"/>
          <p:cNvPicPr>
            <a:picLocks noChangeAspect="1" noChangeArrowheads="1"/>
          </p:cNvPicPr>
          <p:nvPr/>
        </p:nvPicPr>
        <p:blipFill>
          <a:blip r:embed="rId3"/>
          <a:srcRect/>
          <a:stretch>
            <a:fillRect/>
          </a:stretch>
        </p:blipFill>
        <p:spPr bwMode="auto">
          <a:xfrm>
            <a:off x="7469188" y="6161088"/>
            <a:ext cx="1352550" cy="673100"/>
          </a:xfrm>
          <a:prstGeom prst="rect">
            <a:avLst/>
          </a:prstGeom>
          <a:noFill/>
        </p:spPr>
      </p:pic>
      <p:sp>
        <p:nvSpPr>
          <p:cNvPr id="166977" name="Line 65"/>
          <p:cNvSpPr>
            <a:spLocks noChangeShapeType="1"/>
          </p:cNvSpPr>
          <p:nvPr/>
        </p:nvSpPr>
        <p:spPr bwMode="auto">
          <a:xfrm>
            <a:off x="444500" y="6215063"/>
            <a:ext cx="8242300" cy="1587"/>
          </a:xfrm>
          <a:prstGeom prst="line">
            <a:avLst/>
          </a:prstGeom>
          <a:noFill/>
          <a:ln w="38100">
            <a:solidFill>
              <a:srgbClr val="7DBA00"/>
            </a:solidFill>
            <a:round/>
            <a:headEnd/>
            <a:tailEnd/>
          </a:ln>
          <a:effectLst/>
        </p:spPr>
        <p:txBody>
          <a:bodyPr wrap="none" anchor="ctr"/>
          <a:lstStyle/>
          <a:p>
            <a:endParaRPr lang="en-US" dirty="0"/>
          </a:p>
        </p:txBody>
      </p:sp>
      <p:sp>
        <p:nvSpPr>
          <p:cNvPr id="166978" name="Line 66"/>
          <p:cNvSpPr>
            <a:spLocks noChangeShapeType="1"/>
          </p:cNvSpPr>
          <p:nvPr/>
        </p:nvSpPr>
        <p:spPr bwMode="auto">
          <a:xfrm>
            <a:off x="492125" y="771525"/>
            <a:ext cx="8207375" cy="0"/>
          </a:xfrm>
          <a:prstGeom prst="line">
            <a:avLst/>
          </a:prstGeom>
          <a:noFill/>
          <a:ln w="38100">
            <a:solidFill>
              <a:srgbClr val="7DBA00"/>
            </a:solidFill>
            <a:round/>
            <a:headEnd/>
            <a:tailEnd/>
          </a:ln>
          <a:effectLst/>
        </p:spPr>
        <p:txBody>
          <a:bodyPr wrap="none" anchor="ctr"/>
          <a:lstStyle/>
          <a:p>
            <a:endParaRPr lang="en-US" dirty="0"/>
          </a:p>
        </p:txBody>
      </p:sp>
      <p:sp>
        <p:nvSpPr>
          <p:cNvPr id="166981" name="Rectangle 69"/>
          <p:cNvSpPr>
            <a:spLocks noGrp="1" noChangeArrowheads="1"/>
          </p:cNvSpPr>
          <p:nvPr>
            <p:ph type="ctrTitle" sz="quarter"/>
          </p:nvPr>
        </p:nvSpPr>
        <p:spPr>
          <a:xfrm>
            <a:off x="504825" y="965200"/>
            <a:ext cx="7772400" cy="1470025"/>
          </a:xfrm>
        </p:spPr>
        <p:txBody>
          <a:bodyPr/>
          <a:lstStyle>
            <a:lvl1pPr algn="ctr">
              <a:defRPr sz="3600">
                <a:effectLst/>
                <a:latin typeface="Tahoma" pitchFamily="34" charset="0"/>
              </a:defRPr>
            </a:lvl1pPr>
          </a:lstStyle>
          <a:p>
            <a:r>
              <a:rPr lang="en-US"/>
              <a:t>Click to edit Master 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963" y="0"/>
            <a:ext cx="2205037" cy="6213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2263" y="0"/>
            <a:ext cx="6464300" cy="6213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640762"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720725"/>
            <a:ext cx="4329113" cy="5492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14888" y="720725"/>
            <a:ext cx="4329112" cy="2670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14888" y="3543300"/>
            <a:ext cx="4329112" cy="2670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720725"/>
            <a:ext cx="4329113" cy="549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4888" y="720725"/>
            <a:ext cx="4329112" cy="549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2263" y="0"/>
            <a:ext cx="8640762" cy="628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3375" y="720725"/>
            <a:ext cx="8810625" cy="549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70" name="Picture 46" descr="JCI_logo_small"/>
          <p:cNvPicPr>
            <a:picLocks noChangeAspect="1" noChangeArrowheads="1"/>
          </p:cNvPicPr>
          <p:nvPr/>
        </p:nvPicPr>
        <p:blipFill>
          <a:blip r:embed="rId14"/>
          <a:srcRect/>
          <a:stretch>
            <a:fillRect/>
          </a:stretch>
        </p:blipFill>
        <p:spPr bwMode="auto">
          <a:xfrm>
            <a:off x="7469188" y="6161088"/>
            <a:ext cx="1352550" cy="673100"/>
          </a:xfrm>
          <a:prstGeom prst="rect">
            <a:avLst/>
          </a:prstGeom>
          <a:noFill/>
        </p:spPr>
      </p:pic>
      <p:sp>
        <p:nvSpPr>
          <p:cNvPr id="1071" name="Line 47"/>
          <p:cNvSpPr>
            <a:spLocks noChangeShapeType="1"/>
          </p:cNvSpPr>
          <p:nvPr/>
        </p:nvSpPr>
        <p:spPr bwMode="auto">
          <a:xfrm>
            <a:off x="420688" y="6215063"/>
            <a:ext cx="8242300" cy="1587"/>
          </a:xfrm>
          <a:prstGeom prst="line">
            <a:avLst/>
          </a:prstGeom>
          <a:noFill/>
          <a:ln w="9525">
            <a:solidFill>
              <a:srgbClr val="7DBA00"/>
            </a:solidFill>
            <a:round/>
            <a:headEnd/>
            <a:tailEnd/>
          </a:ln>
          <a:effectLst/>
        </p:spPr>
        <p:txBody>
          <a:bodyPr wrap="none" anchor="ctr"/>
          <a:lstStyle/>
          <a:p>
            <a:endParaRPr lang="en-US" dirty="0"/>
          </a:p>
        </p:txBody>
      </p:sp>
      <p:sp>
        <p:nvSpPr>
          <p:cNvPr id="1072" name="Line 48"/>
          <p:cNvSpPr>
            <a:spLocks noChangeShapeType="1"/>
          </p:cNvSpPr>
          <p:nvPr/>
        </p:nvSpPr>
        <p:spPr bwMode="auto">
          <a:xfrm>
            <a:off x="468313" y="631825"/>
            <a:ext cx="8207375" cy="0"/>
          </a:xfrm>
          <a:prstGeom prst="line">
            <a:avLst/>
          </a:prstGeom>
          <a:noFill/>
          <a:ln w="9525">
            <a:solidFill>
              <a:srgbClr val="7DBA00"/>
            </a:solidFill>
            <a:round/>
            <a:headEnd/>
            <a:tailEnd/>
          </a:ln>
          <a:effectLst/>
        </p:spPr>
        <p:txBody>
          <a:bodyPr wrap="none" anchor="ctr"/>
          <a:lstStyle/>
          <a:p>
            <a:endParaRPr lang="en-US" dirty="0"/>
          </a:p>
        </p:txBody>
      </p:sp>
      <p:sp>
        <p:nvSpPr>
          <p:cNvPr id="11" name="TextBox 7"/>
          <p:cNvSpPr txBox="1"/>
          <p:nvPr userDrawn="1"/>
        </p:nvSpPr>
        <p:spPr>
          <a:xfrm>
            <a:off x="972211" y="6425410"/>
            <a:ext cx="3065930" cy="246221"/>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Company Confidential</a:t>
            </a:r>
            <a:endParaRPr lang="en-US" sz="1000" dirty="0"/>
          </a:p>
        </p:txBody>
      </p:sp>
      <p:sp>
        <p:nvSpPr>
          <p:cNvPr id="8" name="Slide Number Placeholder 38"/>
          <p:cNvSpPr>
            <a:spLocks noGrp="1"/>
          </p:cNvSpPr>
          <p:nvPr userDrawn="1">
            <p:ph type="sldNum" sz="quarter" idx="4"/>
          </p:nvPr>
        </p:nvSpPr>
        <p:spPr>
          <a:xfrm>
            <a:off x="468312" y="6416675"/>
            <a:ext cx="481713" cy="281008"/>
          </a:xfrm>
          <a:prstGeom prst="rect">
            <a:avLst/>
          </a:prstGeom>
        </p:spPr>
        <p:txBody>
          <a:bodyPr/>
          <a:lstStyle>
            <a:lvl1pPr>
              <a:defRPr sz="1000"/>
            </a:lvl1pPr>
          </a:lstStyle>
          <a:p>
            <a:fld id="{0FB62E79-44A6-6044-956A-E40D50341462}"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effectLst/>
          <a:latin typeface="+mj-lt"/>
          <a:ea typeface="+mj-ea"/>
          <a:cs typeface="+mj-cs"/>
        </a:defRPr>
      </a:lvl1pPr>
      <a:lvl2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folHlink"/>
          </a:solidFill>
          <a:latin typeface="+mn-lt"/>
        </a:defRPr>
      </a:lvl2pPr>
      <a:lvl3pPr marL="1143000" indent="-228600" algn="l" rtl="0" eaLnBrk="0" fontAlgn="base" hangingPunct="0">
        <a:spcBef>
          <a:spcPct val="20000"/>
        </a:spcBef>
        <a:spcAft>
          <a:spcPct val="0"/>
        </a:spcAft>
        <a:buChar char="•"/>
        <a:defRPr sz="1600">
          <a:solidFill>
            <a:schemeClr val="folHlink"/>
          </a:solidFill>
          <a:latin typeface="+mn-lt"/>
        </a:defRPr>
      </a:lvl3pPr>
      <a:lvl4pPr marL="1600200" indent="-228600" algn="l" rtl="0" eaLnBrk="0" fontAlgn="base" hangingPunct="0">
        <a:spcBef>
          <a:spcPct val="20000"/>
        </a:spcBef>
        <a:spcAft>
          <a:spcPct val="0"/>
        </a:spcAft>
        <a:buChar char="–"/>
        <a:defRPr sz="1600">
          <a:solidFill>
            <a:schemeClr val="folHlink"/>
          </a:solidFill>
          <a:latin typeface="+mn-lt"/>
        </a:defRPr>
      </a:lvl4pPr>
      <a:lvl5pPr marL="2057400" indent="-228600" algn="l" rtl="0" eaLnBrk="0" fontAlgn="base" hangingPunct="0">
        <a:spcBef>
          <a:spcPct val="20000"/>
        </a:spcBef>
        <a:spcAft>
          <a:spcPct val="0"/>
        </a:spcAft>
        <a:buChar char="»"/>
        <a:defRPr sz="1600">
          <a:solidFill>
            <a:schemeClr val="folHlink"/>
          </a:solidFill>
          <a:latin typeface="+mn-lt"/>
        </a:defRPr>
      </a:lvl5pPr>
      <a:lvl6pPr marL="2514600" indent="-228600" algn="l" rtl="0" eaLnBrk="0" fontAlgn="base" hangingPunct="0">
        <a:spcBef>
          <a:spcPct val="20000"/>
        </a:spcBef>
        <a:spcAft>
          <a:spcPct val="0"/>
        </a:spcAft>
        <a:buChar char="»"/>
        <a:defRPr sz="1600">
          <a:solidFill>
            <a:schemeClr val="folHlink"/>
          </a:solidFill>
          <a:latin typeface="+mn-lt"/>
        </a:defRPr>
      </a:lvl6pPr>
      <a:lvl7pPr marL="2971800" indent="-228600" algn="l" rtl="0" eaLnBrk="0" fontAlgn="base" hangingPunct="0">
        <a:spcBef>
          <a:spcPct val="20000"/>
        </a:spcBef>
        <a:spcAft>
          <a:spcPct val="0"/>
        </a:spcAft>
        <a:buChar char="»"/>
        <a:defRPr sz="1600">
          <a:solidFill>
            <a:schemeClr val="folHlink"/>
          </a:solidFill>
          <a:latin typeface="+mn-lt"/>
        </a:defRPr>
      </a:lvl7pPr>
      <a:lvl8pPr marL="3429000" indent="-228600" algn="l" rtl="0" eaLnBrk="0" fontAlgn="base" hangingPunct="0">
        <a:spcBef>
          <a:spcPct val="20000"/>
        </a:spcBef>
        <a:spcAft>
          <a:spcPct val="0"/>
        </a:spcAft>
        <a:buChar char="»"/>
        <a:defRPr sz="1600">
          <a:solidFill>
            <a:schemeClr val="folHlink"/>
          </a:solidFill>
          <a:latin typeface="+mn-lt"/>
        </a:defRPr>
      </a:lvl8pPr>
      <a:lvl9pPr marL="3886200" indent="-228600" algn="l" rtl="0" eaLnBrk="0" fontAlgn="base" hangingPunct="0">
        <a:spcBef>
          <a:spcPct val="20000"/>
        </a:spcBef>
        <a:spcAft>
          <a:spcPct val="0"/>
        </a:spcAft>
        <a:buChar char="»"/>
        <a:defRPr sz="16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45.xml"/><Relationship Id="rId7"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t="32233" b="26876"/>
          <a:stretch>
            <a:fillRect/>
          </a:stretch>
        </p:blipFill>
        <p:spPr bwMode="auto">
          <a:xfrm>
            <a:off x="827818" y="1504950"/>
            <a:ext cx="7382732" cy="4057650"/>
          </a:xfrm>
          <a:prstGeom prst="rect">
            <a:avLst/>
          </a:prstGeom>
          <a:noFill/>
          <a:ln w="9525">
            <a:noFill/>
            <a:miter lim="800000"/>
            <a:headEnd/>
            <a:tailEnd/>
          </a:ln>
          <a:effectLst/>
        </p:spPr>
      </p:pic>
      <p:pic>
        <p:nvPicPr>
          <p:cNvPr id="1655820" name="Picture 12" descr="JCI_L_shape_01"/>
          <p:cNvPicPr>
            <a:picLocks noChangeAspect="1" noChangeArrowheads="1"/>
          </p:cNvPicPr>
          <p:nvPr/>
        </p:nvPicPr>
        <p:blipFill>
          <a:blip r:embed="rId4"/>
          <a:srcRect/>
          <a:stretch>
            <a:fillRect/>
          </a:stretch>
        </p:blipFill>
        <p:spPr bwMode="auto">
          <a:xfrm>
            <a:off x="0" y="0"/>
            <a:ext cx="9140825" cy="6856412"/>
          </a:xfrm>
          <a:prstGeom prst="rect">
            <a:avLst/>
          </a:prstGeom>
          <a:noFill/>
        </p:spPr>
      </p:pic>
      <p:sp>
        <p:nvSpPr>
          <p:cNvPr id="1655821" name="Rectangle 13"/>
          <p:cNvSpPr>
            <a:spLocks noChangeArrowheads="1"/>
          </p:cNvSpPr>
          <p:nvPr/>
        </p:nvSpPr>
        <p:spPr bwMode="auto">
          <a:xfrm>
            <a:off x="422803" y="146800"/>
            <a:ext cx="8084968" cy="1434904"/>
          </a:xfrm>
          <a:prstGeom prst="rect">
            <a:avLst/>
          </a:prstGeom>
          <a:noFill/>
          <a:ln w="9525">
            <a:noFill/>
            <a:miter lim="800000"/>
            <a:headEnd/>
            <a:tailEnd/>
          </a:ln>
          <a:effectLst/>
        </p:spPr>
        <p:txBody>
          <a:bodyPr anchor="ctr"/>
          <a:lstStyle/>
          <a:p>
            <a:pPr algn="l"/>
            <a:r>
              <a:rPr lang="en-US" altLang="zh-CN" sz="3600" b="1" dirty="0" smtClean="0">
                <a:effectLst>
                  <a:outerShdw blurRad="38100" dist="38100" dir="2700000" algn="tl">
                    <a:srgbClr val="C0C0C0"/>
                  </a:outerShdw>
                </a:effectLst>
                <a:ea typeface="宋体" charset="-122"/>
              </a:rPr>
              <a:t>Hot Water Solutions </a:t>
            </a:r>
            <a:r>
              <a:rPr lang="en-US" altLang="zh-CN" sz="2600" dirty="0" smtClean="0">
                <a:effectLst>
                  <a:outerShdw blurRad="38100" dist="38100" dir="2700000" algn="tl">
                    <a:srgbClr val="C0C0C0"/>
                  </a:outerShdw>
                </a:effectLst>
                <a:ea typeface="宋体" charset="-122"/>
              </a:rPr>
              <a:t>by </a:t>
            </a:r>
            <a:r>
              <a:rPr lang="en-US" altLang="zh-CN" sz="2600" dirty="0">
                <a:effectLst>
                  <a:outerShdw blurRad="38100" dist="38100" dir="2700000" algn="tl">
                    <a:srgbClr val="C0C0C0"/>
                  </a:outerShdw>
                </a:effectLst>
                <a:ea typeface="宋体" charset="-122"/>
              </a:rPr>
              <a:t>Johnson Controls</a:t>
            </a:r>
          </a:p>
        </p:txBody>
      </p:sp>
      <p:sp>
        <p:nvSpPr>
          <p:cNvPr id="7" name="TextBox 7"/>
          <p:cNvSpPr txBox="1"/>
          <p:nvPr/>
        </p:nvSpPr>
        <p:spPr>
          <a:xfrm>
            <a:off x="764111" y="6413535"/>
            <a:ext cx="3065930" cy="261610"/>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smtClean="0"/>
              <a:t>Company Confidential</a:t>
            </a:r>
            <a:endParaRPr lang="en-US" sz="11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6181149" y="3303026"/>
            <a:ext cx="2458025" cy="2602474"/>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glow rad="101600">
              <a:schemeClr val="accent4">
                <a:satMod val="175000"/>
                <a:alpha val="40000"/>
              </a:schemeClr>
            </a:glo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b="1" dirty="0" smtClean="0">
                <a:effectLst/>
              </a:rPr>
              <a:t>What is a Heat Pump?</a:t>
            </a:r>
            <a:endParaRPr lang="en-US" b="1" dirty="0">
              <a:effectLst/>
            </a:endParaRPr>
          </a:p>
        </p:txBody>
      </p:sp>
      <p:sp>
        <p:nvSpPr>
          <p:cNvPr id="21" name="Content Placeholder 2"/>
          <p:cNvSpPr txBox="1">
            <a:spLocks/>
          </p:cNvSpPr>
          <p:nvPr/>
        </p:nvSpPr>
        <p:spPr bwMode="auto">
          <a:xfrm>
            <a:off x="484748" y="845684"/>
            <a:ext cx="3826412"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2000" b="1" kern="0" noProof="0" dirty="0" smtClean="0">
                <a:latin typeface="+mn-lt"/>
              </a:rPr>
              <a:t>ASHRAE Handbook (2008):</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2" name="Content Placeholder 3"/>
          <p:cNvSpPr txBox="1">
            <a:spLocks/>
          </p:cNvSpPr>
          <p:nvPr/>
        </p:nvSpPr>
        <p:spPr bwMode="auto">
          <a:xfrm>
            <a:off x="1004892" y="1330443"/>
            <a:ext cx="7340822" cy="166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 Heat Pump extracts heat from a source and transfers it to a sink at a higher temperature”</a:t>
            </a:r>
          </a:p>
          <a:p>
            <a:pPr marL="342900" marR="0" lvl="0" indent="-342900" algn="l" defTabSz="914400" rtl="0" eaLnBrk="0" fontAlgn="base" latinLnBrk="0" hangingPunct="0">
              <a:lnSpc>
                <a:spcPct val="100000"/>
              </a:lnSpc>
              <a:spcBef>
                <a:spcPct val="20000"/>
              </a:spcBef>
              <a:spcAft>
                <a:spcPct val="0"/>
              </a:spcAft>
              <a:buClr>
                <a:schemeClr val="bg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“In engineering, however, the term Heat Pump is generally reserved for equipment that </a:t>
            </a:r>
            <a:r>
              <a:rPr kumimoji="0" lang="en-US" sz="1800" b="1" i="0" u="none" strike="noStrike" kern="0" cap="none" spc="0" normalizeH="0" baseline="0" noProof="0" dirty="0" smtClean="0">
                <a:ln>
                  <a:noFill/>
                </a:ln>
                <a:effectLst/>
                <a:uLnTx/>
                <a:uFillTx/>
                <a:latin typeface="+mn-lt"/>
                <a:ea typeface="+mn-ea"/>
                <a:cs typeface="+mn-cs"/>
              </a:rPr>
              <a:t>heats for beneficial purposes</a:t>
            </a:r>
            <a:r>
              <a:rPr kumimoji="0" lang="en-US" sz="1800" b="0" i="0" u="none" strike="noStrike" kern="0" cap="none" spc="0" normalizeH="0" baseline="0" noProof="0" dirty="0" smtClean="0">
                <a:ln>
                  <a:noFill/>
                </a:ln>
                <a:solidFill>
                  <a:schemeClr val="tx1"/>
                </a:solidFill>
                <a:effectLst/>
                <a:uLnTx/>
                <a:uFillTx/>
                <a:latin typeface="+mn-lt"/>
                <a:ea typeface="+mn-ea"/>
                <a:cs typeface="+mn-cs"/>
              </a:rPr>
              <a:t>, rather than that which removes heat for cooling only”</a:t>
            </a:r>
          </a:p>
        </p:txBody>
      </p:sp>
      <p:cxnSp>
        <p:nvCxnSpPr>
          <p:cNvPr id="25" name="Straight Connector 24"/>
          <p:cNvCxnSpPr/>
          <p:nvPr/>
        </p:nvCxnSpPr>
        <p:spPr bwMode="auto">
          <a:xfrm>
            <a:off x="517793" y="2988896"/>
            <a:ext cx="8031296" cy="1588"/>
          </a:xfrm>
          <a:prstGeom prst="line">
            <a:avLst/>
          </a:prstGeom>
          <a:solidFill>
            <a:schemeClr val="bg2"/>
          </a:solidFill>
          <a:ln w="9525" cap="flat" cmpd="sng" algn="ctr">
            <a:solidFill>
              <a:schemeClr val="tx1"/>
            </a:solidFill>
            <a:prstDash val="lgDash"/>
            <a:round/>
            <a:headEnd type="none" w="med" len="med"/>
            <a:tailEnd type="none" w="med" len="med"/>
          </a:ln>
          <a:effectLst/>
        </p:spPr>
      </p:cxnSp>
      <p:sp>
        <p:nvSpPr>
          <p:cNvPr id="27" name="Content Placeholder 2"/>
          <p:cNvSpPr txBox="1">
            <a:spLocks/>
          </p:cNvSpPr>
          <p:nvPr/>
        </p:nvSpPr>
        <p:spPr bwMode="auto">
          <a:xfrm>
            <a:off x="484743" y="3072053"/>
            <a:ext cx="2434728"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2000" b="1" kern="0" noProof="0" dirty="0" smtClean="0">
                <a:latin typeface="+mn-lt"/>
              </a:rPr>
              <a:t>System Designs:</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8678" name="Picture 6" descr="http://www.bakersair.com/images/york_affinity_az_panels_ight.jpg"/>
          <p:cNvPicPr>
            <a:picLocks noChangeAspect="1" noChangeArrowheads="1"/>
          </p:cNvPicPr>
          <p:nvPr/>
        </p:nvPicPr>
        <p:blipFill>
          <a:blip r:embed="rId3">
            <a:clrChange>
              <a:clrFrom>
                <a:srgbClr val="FFFFCD"/>
              </a:clrFrom>
              <a:clrTo>
                <a:srgbClr val="FFFFCD">
                  <a:alpha val="0"/>
                </a:srgbClr>
              </a:clrTo>
            </a:clrChange>
          </a:blip>
          <a:srcRect/>
          <a:stretch>
            <a:fillRect/>
          </a:stretch>
        </p:blipFill>
        <p:spPr bwMode="auto">
          <a:xfrm>
            <a:off x="649342" y="3914338"/>
            <a:ext cx="2360558" cy="1893634"/>
          </a:xfrm>
          <a:prstGeom prst="rect">
            <a:avLst/>
          </a:prstGeom>
          <a:noFill/>
        </p:spPr>
      </p:pic>
      <p:sp>
        <p:nvSpPr>
          <p:cNvPr id="34" name="Content Placeholder 2"/>
          <p:cNvSpPr txBox="1">
            <a:spLocks/>
          </p:cNvSpPr>
          <p:nvPr/>
        </p:nvSpPr>
        <p:spPr bwMode="auto">
          <a:xfrm>
            <a:off x="428625" y="3436916"/>
            <a:ext cx="2857500"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1800" i="1" u="sng" kern="0" noProof="0" dirty="0" smtClean="0">
                <a:solidFill>
                  <a:srgbClr val="003399"/>
                </a:solidFill>
                <a:latin typeface="+mn-lt"/>
              </a:rPr>
              <a:t>Air-Source</a:t>
            </a:r>
            <a:endParaRPr kumimoji="0" lang="en-US" sz="1800" i="1" u="sng" strike="noStrike" kern="0" cap="none" spc="0" normalizeH="0" baseline="0" noProof="0" dirty="0" smtClean="0">
              <a:ln>
                <a:noFill/>
              </a:ln>
              <a:solidFill>
                <a:srgbClr val="003399"/>
              </a:solidFill>
              <a:effectLst/>
              <a:uLnTx/>
              <a:uFillTx/>
              <a:latin typeface="+mn-lt"/>
              <a:ea typeface="+mn-ea"/>
              <a:cs typeface="+mn-cs"/>
            </a:endParaRPr>
          </a:p>
        </p:txBody>
      </p:sp>
      <p:sp>
        <p:nvSpPr>
          <p:cNvPr id="35" name="Content Placeholder 2"/>
          <p:cNvSpPr txBox="1">
            <a:spLocks/>
          </p:cNvSpPr>
          <p:nvPr/>
        </p:nvSpPr>
        <p:spPr bwMode="auto">
          <a:xfrm>
            <a:off x="3257550" y="3436916"/>
            <a:ext cx="2600325"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1800" i="1" u="sng" kern="0" noProof="0" dirty="0" smtClean="0">
                <a:solidFill>
                  <a:srgbClr val="003399"/>
                </a:solidFill>
                <a:latin typeface="+mn-lt"/>
              </a:rPr>
              <a:t>Ground-Source</a:t>
            </a:r>
            <a:endParaRPr kumimoji="0" lang="en-US" sz="1800" i="1" u="sng" strike="noStrike" kern="0" cap="none" spc="0" normalizeH="0" baseline="0" noProof="0" dirty="0" smtClean="0">
              <a:ln>
                <a:noFill/>
              </a:ln>
              <a:solidFill>
                <a:srgbClr val="003399"/>
              </a:solidFill>
              <a:effectLst/>
              <a:uLnTx/>
              <a:uFillTx/>
              <a:latin typeface="+mn-lt"/>
              <a:ea typeface="+mn-ea"/>
              <a:cs typeface="+mn-cs"/>
            </a:endParaRPr>
          </a:p>
        </p:txBody>
      </p:sp>
      <p:sp>
        <p:nvSpPr>
          <p:cNvPr id="36" name="Content Placeholder 2"/>
          <p:cNvSpPr txBox="1">
            <a:spLocks/>
          </p:cNvSpPr>
          <p:nvPr/>
        </p:nvSpPr>
        <p:spPr bwMode="auto">
          <a:xfrm>
            <a:off x="6115050" y="3436916"/>
            <a:ext cx="2600325"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1800" i="1" u="sng" kern="0" noProof="0" dirty="0" smtClean="0">
                <a:solidFill>
                  <a:srgbClr val="003399"/>
                </a:solidFill>
                <a:latin typeface="+mn-lt"/>
              </a:rPr>
              <a:t>Water-Source</a:t>
            </a:r>
            <a:endParaRPr kumimoji="0" lang="en-US" sz="1800" i="1" u="sng" strike="noStrike" kern="0" cap="none" spc="0" normalizeH="0" baseline="0" noProof="0" dirty="0" smtClean="0">
              <a:ln>
                <a:noFill/>
              </a:ln>
              <a:solidFill>
                <a:srgbClr val="003399"/>
              </a:solidFill>
              <a:effectLst/>
              <a:uLnTx/>
              <a:uFillTx/>
              <a:latin typeface="+mn-lt"/>
              <a:ea typeface="+mn-ea"/>
              <a:cs typeface="+mn-cs"/>
            </a:endParaRPr>
          </a:p>
        </p:txBody>
      </p:sp>
      <p:pic>
        <p:nvPicPr>
          <p:cNvPr id="28679" name="Picture 7"/>
          <p:cNvPicPr>
            <a:picLocks noChangeAspect="1" noChangeArrowheads="1"/>
          </p:cNvPicPr>
          <p:nvPr/>
        </p:nvPicPr>
        <p:blipFill>
          <a:blip r:embed="rId4" cstate="print"/>
          <a:srcRect/>
          <a:stretch>
            <a:fillRect/>
          </a:stretch>
        </p:blipFill>
        <p:spPr bwMode="auto">
          <a:xfrm>
            <a:off x="3409950" y="3862246"/>
            <a:ext cx="2257425" cy="2186458"/>
          </a:xfrm>
          <a:prstGeom prst="rect">
            <a:avLst/>
          </a:prstGeom>
          <a:noFill/>
          <a:ln w="9525">
            <a:noFill/>
            <a:miter lim="800000"/>
            <a:headEnd/>
            <a:tailEnd/>
          </a:ln>
          <a:effectLst/>
        </p:spPr>
      </p:pic>
      <p:sp>
        <p:nvSpPr>
          <p:cNvPr id="37" name="TextBox 36"/>
          <p:cNvSpPr txBox="1"/>
          <p:nvPr/>
        </p:nvSpPr>
        <p:spPr>
          <a:xfrm>
            <a:off x="793297" y="5728608"/>
            <a:ext cx="2162175" cy="261610"/>
          </a:xfrm>
          <a:prstGeom prst="rect">
            <a:avLst/>
          </a:prstGeom>
          <a:noFill/>
        </p:spPr>
        <p:txBody>
          <a:bodyPr wrap="square" rtlCol="0">
            <a:spAutoFit/>
          </a:bodyPr>
          <a:lstStyle/>
          <a:p>
            <a:pPr algn="r"/>
            <a:r>
              <a:rPr lang="en-US" sz="1100" b="1" dirty="0" smtClean="0"/>
              <a:t>YORK</a:t>
            </a:r>
            <a:r>
              <a:rPr lang="en-US" sz="1100" dirty="0" smtClean="0"/>
              <a:t>  Affinity Series</a:t>
            </a:r>
            <a:endParaRPr lang="en-US" sz="1100" dirty="0"/>
          </a:p>
        </p:txBody>
      </p:sp>
      <p:sp>
        <p:nvSpPr>
          <p:cNvPr id="38" name="TextBox 37"/>
          <p:cNvSpPr txBox="1"/>
          <p:nvPr/>
        </p:nvSpPr>
        <p:spPr>
          <a:xfrm>
            <a:off x="3493012" y="5976258"/>
            <a:ext cx="2162175" cy="261610"/>
          </a:xfrm>
          <a:prstGeom prst="rect">
            <a:avLst/>
          </a:prstGeom>
          <a:noFill/>
        </p:spPr>
        <p:txBody>
          <a:bodyPr wrap="square" rtlCol="0">
            <a:spAutoFit/>
          </a:bodyPr>
          <a:lstStyle/>
          <a:p>
            <a:pPr algn="r"/>
            <a:r>
              <a:rPr lang="en-US" sz="1100" b="1" dirty="0" smtClean="0"/>
              <a:t>YORK</a:t>
            </a:r>
            <a:r>
              <a:rPr lang="en-US" sz="1100" dirty="0" smtClean="0"/>
              <a:t>  </a:t>
            </a:r>
            <a:r>
              <a:rPr lang="en-US" sz="1100" dirty="0" err="1" smtClean="0"/>
              <a:t>Geysir</a:t>
            </a:r>
            <a:r>
              <a:rPr lang="en-US" sz="1100" dirty="0" smtClean="0"/>
              <a:t> Series</a:t>
            </a:r>
            <a:endParaRPr lang="en-US" sz="1100" dirty="0"/>
          </a:p>
        </p:txBody>
      </p:sp>
      <p:pic>
        <p:nvPicPr>
          <p:cNvPr id="28681" name="Picture 9" descr="http://publish.cg.na.jci.com:9085/publish/b2b/Literature/eng/cp/chillers_home_page/model_ys_mod_e_f_chillers.RowPar.75527.ContentPar.44617.ColumnPar.68834.Image.0.0.gif"/>
          <p:cNvPicPr>
            <a:picLocks noChangeAspect="1" noChangeArrowheads="1"/>
          </p:cNvPicPr>
          <p:nvPr/>
        </p:nvPicPr>
        <p:blipFill>
          <a:blip r:embed="rId5"/>
          <a:srcRect/>
          <a:stretch>
            <a:fillRect/>
          </a:stretch>
        </p:blipFill>
        <p:spPr bwMode="auto">
          <a:xfrm>
            <a:off x="6330950" y="3970311"/>
            <a:ext cx="2203449" cy="14938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9" name="TextBox 38"/>
          <p:cNvSpPr txBox="1"/>
          <p:nvPr/>
        </p:nvSpPr>
        <p:spPr>
          <a:xfrm>
            <a:off x="6419850" y="5543550"/>
            <a:ext cx="2162175" cy="261610"/>
          </a:xfrm>
          <a:prstGeom prst="rect">
            <a:avLst/>
          </a:prstGeom>
          <a:noFill/>
        </p:spPr>
        <p:txBody>
          <a:bodyPr wrap="square" rtlCol="0">
            <a:spAutoFit/>
          </a:bodyPr>
          <a:lstStyle/>
          <a:p>
            <a:pPr algn="r"/>
            <a:r>
              <a:rPr lang="en-US" sz="1100" b="1" dirty="0" smtClean="0"/>
              <a:t>YORK</a:t>
            </a:r>
            <a:r>
              <a:rPr lang="en-US" sz="1100" dirty="0" smtClean="0"/>
              <a:t>  Screw Chiller (YS)</a:t>
            </a:r>
            <a:endParaRPr lang="en-US" sz="1100" dirty="0"/>
          </a:p>
        </p:txBody>
      </p:sp>
      <p:sp>
        <p:nvSpPr>
          <p:cNvPr id="1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7"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2035629" y="2558143"/>
            <a:ext cx="6912429" cy="1828800"/>
          </a:xfrm>
          <a:prstGeom prst="roundRect">
            <a:avLst>
              <a:gd name="adj" fmla="val 35715"/>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3" name="AutoShape 2"/>
          <p:cNvSpPr>
            <a:spLocks noChangeArrowheads="1"/>
          </p:cNvSpPr>
          <p:nvPr/>
        </p:nvSpPr>
        <p:spPr bwMode="gray">
          <a:xfrm rot="5400000">
            <a:off x="6796536" y="4437523"/>
            <a:ext cx="489857" cy="2456991"/>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7" name="AutoShape 2"/>
          <p:cNvSpPr>
            <a:spLocks noChangeArrowheads="1"/>
          </p:cNvSpPr>
          <p:nvPr/>
        </p:nvSpPr>
        <p:spPr bwMode="gray">
          <a:xfrm>
            <a:off x="5490256" y="3803004"/>
            <a:ext cx="811212" cy="1852612"/>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8" name="Freeform 3"/>
          <p:cNvSpPr>
            <a:spLocks/>
          </p:cNvSpPr>
          <p:nvPr/>
        </p:nvSpPr>
        <p:spPr bwMode="gray">
          <a:xfrm>
            <a:off x="3550024" y="2847329"/>
            <a:ext cx="1702523" cy="496887"/>
          </a:xfrm>
          <a:custGeom>
            <a:avLst/>
            <a:gdLst/>
            <a:ahLst/>
            <a:cxnLst>
              <a:cxn ang="0">
                <a:pos x="0" y="312"/>
              </a:cxn>
              <a:cxn ang="0">
                <a:pos x="0" y="0"/>
              </a:cxn>
              <a:cxn ang="0">
                <a:pos x="864" y="0"/>
              </a:cxn>
            </a:cxnLst>
            <a:rect l="0" t="0" r="r" b="b"/>
            <a:pathLst>
              <a:path w="865" h="313">
                <a:moveTo>
                  <a:pt x="0" y="312"/>
                </a:moveTo>
                <a:lnTo>
                  <a:pt x="0" y="0"/>
                </a:lnTo>
                <a:lnTo>
                  <a:pt x="864" y="0"/>
                </a:lnTo>
              </a:path>
            </a:pathLst>
          </a:custGeom>
          <a:noFill/>
          <a:ln w="50800" cap="rnd" cmpd="sng">
            <a:solidFill>
              <a:srgbClr val="FF0000"/>
            </a:solidFill>
            <a:prstDash val="solid"/>
            <a:round/>
            <a:headEnd type="none" w="sm" len="sm"/>
            <a:tailEnd type="stealth" w="med" len="lg"/>
          </a:ln>
          <a:effectLst/>
        </p:spPr>
        <p:txBody>
          <a:bodyPr/>
          <a:lstStyle/>
          <a:p>
            <a:endParaRPr lang="en-US">
              <a:latin typeface="+mn-lt"/>
            </a:endParaRPr>
          </a:p>
        </p:txBody>
      </p:sp>
      <p:sp>
        <p:nvSpPr>
          <p:cNvPr id="129" name="Freeform 4"/>
          <p:cNvSpPr>
            <a:spLocks/>
          </p:cNvSpPr>
          <p:nvPr/>
        </p:nvSpPr>
        <p:spPr bwMode="gray">
          <a:xfrm>
            <a:off x="6568815" y="2847329"/>
            <a:ext cx="1373188" cy="496887"/>
          </a:xfrm>
          <a:custGeom>
            <a:avLst/>
            <a:gdLst/>
            <a:ahLst/>
            <a:cxnLst>
              <a:cxn ang="0">
                <a:pos x="864" y="312"/>
              </a:cxn>
              <a:cxn ang="0">
                <a:pos x="864" y="0"/>
              </a:cxn>
              <a:cxn ang="0">
                <a:pos x="0" y="0"/>
              </a:cxn>
            </a:cxnLst>
            <a:rect l="0" t="0" r="r" b="b"/>
            <a:pathLst>
              <a:path w="865" h="313">
                <a:moveTo>
                  <a:pt x="864" y="312"/>
                </a:moveTo>
                <a:lnTo>
                  <a:pt x="864" y="0"/>
                </a:lnTo>
                <a:lnTo>
                  <a:pt x="0" y="0"/>
                </a:lnTo>
              </a:path>
            </a:pathLst>
          </a:custGeom>
          <a:noFill/>
          <a:ln w="50800" cap="rnd" cmpd="sng">
            <a:solidFill>
              <a:srgbClr val="FFC000"/>
            </a:solidFill>
            <a:prstDash val="solid"/>
            <a:round/>
            <a:headEnd type="stealth" w="med" len="lg"/>
            <a:tailEnd type="none" w="sm" len="sm"/>
          </a:ln>
          <a:effectLst/>
        </p:spPr>
        <p:txBody>
          <a:bodyPr/>
          <a:lstStyle/>
          <a:p>
            <a:endParaRPr lang="en-US">
              <a:latin typeface="+mn-lt"/>
            </a:endParaRPr>
          </a:p>
        </p:txBody>
      </p:sp>
      <p:sp>
        <p:nvSpPr>
          <p:cNvPr id="130" name="Freeform 5"/>
          <p:cNvSpPr>
            <a:spLocks/>
          </p:cNvSpPr>
          <p:nvPr/>
        </p:nvSpPr>
        <p:spPr bwMode="gray">
          <a:xfrm>
            <a:off x="3550024" y="3664486"/>
            <a:ext cx="1703965" cy="430844"/>
          </a:xfrm>
          <a:custGeom>
            <a:avLst/>
            <a:gdLst/>
            <a:ahLst/>
            <a:cxnLst>
              <a:cxn ang="0">
                <a:pos x="0" y="0"/>
              </a:cxn>
              <a:cxn ang="0">
                <a:pos x="0" y="312"/>
              </a:cxn>
              <a:cxn ang="0">
                <a:pos x="864" y="312"/>
              </a:cxn>
            </a:cxnLst>
            <a:rect l="0" t="0" r="r" b="b"/>
            <a:pathLst>
              <a:path w="865" h="313">
                <a:moveTo>
                  <a:pt x="0" y="0"/>
                </a:moveTo>
                <a:lnTo>
                  <a:pt x="0" y="312"/>
                </a:lnTo>
                <a:lnTo>
                  <a:pt x="864" y="312"/>
                </a:lnTo>
              </a:path>
            </a:pathLst>
          </a:custGeom>
          <a:noFill/>
          <a:ln w="50800" cap="rnd" cmpd="sng">
            <a:solidFill>
              <a:srgbClr val="0070C0"/>
            </a:solidFill>
            <a:prstDash val="solid"/>
            <a:round/>
            <a:headEnd type="stealth" w="med" len="lg"/>
            <a:tailEnd type="none" w="sm" len="sm"/>
          </a:ln>
          <a:effectLst/>
        </p:spPr>
        <p:txBody>
          <a:bodyPr/>
          <a:lstStyle/>
          <a:p>
            <a:endParaRPr lang="en-US">
              <a:latin typeface="+mn-lt"/>
            </a:endParaRPr>
          </a:p>
        </p:txBody>
      </p:sp>
      <p:sp>
        <p:nvSpPr>
          <p:cNvPr id="131" name="Freeform 6"/>
          <p:cNvSpPr>
            <a:spLocks/>
          </p:cNvSpPr>
          <p:nvPr/>
        </p:nvSpPr>
        <p:spPr bwMode="gray">
          <a:xfrm>
            <a:off x="6568815" y="3609329"/>
            <a:ext cx="1373188" cy="496887"/>
          </a:xfrm>
          <a:custGeom>
            <a:avLst/>
            <a:gdLst/>
            <a:ahLst/>
            <a:cxnLst>
              <a:cxn ang="0">
                <a:pos x="864" y="0"/>
              </a:cxn>
              <a:cxn ang="0">
                <a:pos x="864" y="312"/>
              </a:cxn>
              <a:cxn ang="0">
                <a:pos x="0" y="312"/>
              </a:cxn>
            </a:cxnLst>
            <a:rect l="0" t="0" r="r" b="b"/>
            <a:pathLst>
              <a:path w="865" h="313">
                <a:moveTo>
                  <a:pt x="864" y="0"/>
                </a:moveTo>
                <a:lnTo>
                  <a:pt x="864" y="312"/>
                </a:lnTo>
                <a:lnTo>
                  <a:pt x="0" y="312"/>
                </a:lnTo>
              </a:path>
            </a:pathLst>
          </a:custGeom>
          <a:noFill/>
          <a:ln w="50800" cap="rnd" cmpd="sng">
            <a:solidFill>
              <a:srgbClr val="0070C0"/>
            </a:solidFill>
            <a:prstDash val="solid"/>
            <a:round/>
            <a:headEnd type="none" w="sm" len="sm"/>
            <a:tailEnd type="stealth" w="med" len="lg"/>
          </a:ln>
          <a:effectLst/>
        </p:spPr>
        <p:txBody>
          <a:bodyPr/>
          <a:lstStyle/>
          <a:p>
            <a:endParaRPr lang="en-US">
              <a:latin typeface="+mn-lt"/>
            </a:endParaRPr>
          </a:p>
        </p:txBody>
      </p:sp>
      <p:sp>
        <p:nvSpPr>
          <p:cNvPr id="132" name="AutoShape 7"/>
          <p:cNvSpPr>
            <a:spLocks noChangeArrowheads="1"/>
          </p:cNvSpPr>
          <p:nvPr/>
        </p:nvSpPr>
        <p:spPr bwMode="gray">
          <a:xfrm>
            <a:off x="5483246" y="1618604"/>
            <a:ext cx="811212" cy="1570037"/>
          </a:xfrm>
          <a:prstGeom prst="roundRect">
            <a:avLst>
              <a:gd name="adj" fmla="val 12495"/>
            </a:avLst>
          </a:prstGeom>
          <a:noFill/>
          <a:ln w="50800">
            <a:solidFill>
              <a:srgbClr val="4D4D4D"/>
            </a:solidFill>
            <a:round/>
            <a:headEnd/>
            <a:tailEnd/>
          </a:ln>
          <a:effectLst/>
        </p:spPr>
        <p:txBody>
          <a:bodyPr wrap="none" anchor="ctr"/>
          <a:lstStyle/>
          <a:p>
            <a:endParaRPr lang="en-US">
              <a:latin typeface="+mn-lt"/>
            </a:endParaRPr>
          </a:p>
        </p:txBody>
      </p:sp>
      <p:sp>
        <p:nvSpPr>
          <p:cNvPr id="133" name="AutoShape 8"/>
          <p:cNvSpPr>
            <a:spLocks noChangeArrowheads="1"/>
          </p:cNvSpPr>
          <p:nvPr/>
        </p:nvSpPr>
        <p:spPr bwMode="gray">
          <a:xfrm>
            <a:off x="5266010" y="1965429"/>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134" name="AutoShape 9"/>
          <p:cNvSpPr>
            <a:spLocks noChangeArrowheads="1"/>
          </p:cNvSpPr>
          <p:nvPr/>
        </p:nvSpPr>
        <p:spPr bwMode="gray">
          <a:xfrm>
            <a:off x="6079894" y="1965429"/>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5" name="AutoShape 10"/>
          <p:cNvSpPr>
            <a:spLocks noChangeArrowheads="1"/>
          </p:cNvSpPr>
          <p:nvPr/>
        </p:nvSpPr>
        <p:spPr bwMode="gray">
          <a:xfrm>
            <a:off x="5273020" y="4553891"/>
            <a:ext cx="431800" cy="633413"/>
          </a:xfrm>
          <a:prstGeom prst="upArrow">
            <a:avLst>
              <a:gd name="adj1" fmla="val 50000"/>
              <a:gd name="adj2" fmla="val 73339"/>
            </a:avLst>
          </a:prstGeom>
          <a:solidFill>
            <a:srgbClr val="FF0033"/>
          </a:solidFill>
          <a:ln w="9525">
            <a:noFill/>
            <a:miter lim="800000"/>
            <a:headEnd/>
            <a:tailEnd/>
          </a:ln>
          <a:effectLst/>
        </p:spPr>
        <p:txBody>
          <a:bodyPr wrap="none" anchor="ctr"/>
          <a:lstStyle/>
          <a:p>
            <a:endParaRPr lang="en-US">
              <a:latin typeface="+mn-lt"/>
            </a:endParaRPr>
          </a:p>
        </p:txBody>
      </p:sp>
      <p:sp>
        <p:nvSpPr>
          <p:cNvPr id="136" name="AutoShape 11"/>
          <p:cNvSpPr>
            <a:spLocks noChangeArrowheads="1"/>
          </p:cNvSpPr>
          <p:nvPr/>
        </p:nvSpPr>
        <p:spPr bwMode="gray">
          <a:xfrm>
            <a:off x="6086904" y="4553891"/>
            <a:ext cx="431800" cy="633413"/>
          </a:xfrm>
          <a:prstGeom prst="downArrow">
            <a:avLst>
              <a:gd name="adj1" fmla="val 50000"/>
              <a:gd name="adj2" fmla="val 73352"/>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8" name="Rectangle 13"/>
          <p:cNvSpPr>
            <a:spLocks noChangeArrowheads="1"/>
          </p:cNvSpPr>
          <p:nvPr/>
        </p:nvSpPr>
        <p:spPr bwMode="gray">
          <a:xfrm>
            <a:off x="2855523" y="3431534"/>
            <a:ext cx="419100" cy="128588"/>
          </a:xfrm>
          <a:prstGeom prst="rect">
            <a:avLst/>
          </a:prstGeom>
          <a:solidFill>
            <a:srgbClr val="4D4D4D"/>
          </a:solidFill>
          <a:ln w="12700">
            <a:solidFill>
              <a:schemeClr val="tx1"/>
            </a:solidFill>
            <a:miter lim="800000"/>
            <a:headEnd/>
            <a:tailEnd/>
          </a:ln>
          <a:effectLst/>
        </p:spPr>
        <p:txBody>
          <a:bodyPr wrap="none" anchor="ctr"/>
          <a:lstStyle/>
          <a:p>
            <a:endParaRPr lang="en-US">
              <a:latin typeface="+mn-lt"/>
            </a:endParaRPr>
          </a:p>
        </p:txBody>
      </p:sp>
      <p:sp>
        <p:nvSpPr>
          <p:cNvPr id="140" name="Rectangle 15"/>
          <p:cNvSpPr>
            <a:spLocks noChangeArrowheads="1"/>
          </p:cNvSpPr>
          <p:nvPr/>
        </p:nvSpPr>
        <p:spPr bwMode="gray">
          <a:xfrm>
            <a:off x="3007261" y="3332461"/>
            <a:ext cx="1303338"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Compressor</a:t>
            </a:r>
          </a:p>
        </p:txBody>
      </p:sp>
      <p:sp>
        <p:nvSpPr>
          <p:cNvPr id="142" name="Rectangle 17"/>
          <p:cNvSpPr>
            <a:spLocks noChangeArrowheads="1"/>
          </p:cNvSpPr>
          <p:nvPr/>
        </p:nvSpPr>
        <p:spPr bwMode="gray">
          <a:xfrm>
            <a:off x="2148732" y="3323584"/>
            <a:ext cx="711200"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Motor</a:t>
            </a:r>
          </a:p>
        </p:txBody>
      </p:sp>
      <p:sp>
        <p:nvSpPr>
          <p:cNvPr id="225" name="AutoShape 100"/>
          <p:cNvSpPr>
            <a:spLocks noChangeArrowheads="1"/>
          </p:cNvSpPr>
          <p:nvPr/>
        </p:nvSpPr>
        <p:spPr bwMode="gray">
          <a:xfrm>
            <a:off x="5248296" y="2683816"/>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226" name="Rectangle 102"/>
          <p:cNvSpPr>
            <a:spLocks noChangeArrowheads="1"/>
          </p:cNvSpPr>
          <p:nvPr/>
        </p:nvSpPr>
        <p:spPr bwMode="gray">
          <a:xfrm>
            <a:off x="5236277" y="2646396"/>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a:solidFill>
                  <a:schemeClr val="bg1"/>
                </a:solidFill>
                <a:latin typeface="+mn-lt"/>
              </a:rPr>
              <a:t>Condenser</a:t>
            </a:r>
          </a:p>
        </p:txBody>
      </p:sp>
      <p:sp>
        <p:nvSpPr>
          <p:cNvPr id="227" name="Rectangle 103"/>
          <p:cNvSpPr>
            <a:spLocks noChangeArrowheads="1"/>
          </p:cNvSpPr>
          <p:nvPr/>
        </p:nvSpPr>
        <p:spPr bwMode="gray">
          <a:xfrm>
            <a:off x="7071691" y="3330449"/>
            <a:ext cx="1758564"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Expansion </a:t>
            </a:r>
            <a:r>
              <a:rPr lang="en-US" sz="1600" dirty="0" smtClean="0">
                <a:solidFill>
                  <a:schemeClr val="bg1"/>
                </a:solidFill>
                <a:latin typeface="+mn-lt"/>
              </a:rPr>
              <a:t>Valve</a:t>
            </a:r>
            <a:endParaRPr lang="en-US" sz="1600" dirty="0">
              <a:solidFill>
                <a:schemeClr val="bg1"/>
              </a:solidFill>
              <a:latin typeface="+mn-lt"/>
            </a:endParaRPr>
          </a:p>
        </p:txBody>
      </p:sp>
      <p:sp>
        <p:nvSpPr>
          <p:cNvPr id="228" name="Rectangle 105"/>
          <p:cNvSpPr>
            <a:spLocks noChangeArrowheads="1"/>
          </p:cNvSpPr>
          <p:nvPr/>
        </p:nvSpPr>
        <p:spPr bwMode="gray">
          <a:xfrm>
            <a:off x="5140706" y="1376623"/>
            <a:ext cx="1478738" cy="339196"/>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Cooling Tower</a:t>
            </a:r>
          </a:p>
        </p:txBody>
      </p:sp>
      <p:sp>
        <p:nvSpPr>
          <p:cNvPr id="125" name="AutoShape 100"/>
          <p:cNvSpPr>
            <a:spLocks noChangeArrowheads="1"/>
          </p:cNvSpPr>
          <p:nvPr/>
        </p:nvSpPr>
        <p:spPr bwMode="gray">
          <a:xfrm>
            <a:off x="5267551" y="3954803"/>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126" name="Rectangle 102"/>
          <p:cNvSpPr>
            <a:spLocks noChangeArrowheads="1"/>
          </p:cNvSpPr>
          <p:nvPr/>
        </p:nvSpPr>
        <p:spPr bwMode="gray">
          <a:xfrm>
            <a:off x="5255532" y="3917383"/>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Evaporator</a:t>
            </a:r>
            <a:endParaRPr lang="en-US" sz="1800" dirty="0">
              <a:solidFill>
                <a:schemeClr val="bg1"/>
              </a:solidFill>
              <a:latin typeface="+mn-lt"/>
            </a:endParaRP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6131" y="846585"/>
            <a:ext cx="709612" cy="526379"/>
          </a:xfrm>
          <a:prstGeom prst="rect">
            <a:avLst/>
          </a:prstGeom>
          <a:noFill/>
          <a:ln w="9525">
            <a:noFill/>
            <a:miter lim="800000"/>
            <a:headEnd/>
            <a:tailEnd/>
          </a:ln>
          <a:effectLst/>
        </p:spPr>
      </p:pic>
      <p:sp>
        <p:nvSpPr>
          <p:cNvPr id="229" name="AutoShape 11"/>
          <p:cNvSpPr>
            <a:spLocks noChangeArrowheads="1"/>
          </p:cNvSpPr>
          <p:nvPr/>
        </p:nvSpPr>
        <p:spPr bwMode="gray">
          <a:xfrm rot="5400000">
            <a:off x="6973589" y="5038806"/>
            <a:ext cx="431800" cy="752160"/>
          </a:xfrm>
          <a:prstGeom prst="downArrow">
            <a:avLst>
              <a:gd name="adj1" fmla="val 50000"/>
              <a:gd name="adj2" fmla="val 73352"/>
            </a:avLst>
          </a:prstGeom>
          <a:solidFill>
            <a:srgbClr val="C00000"/>
          </a:solidFill>
          <a:ln w="9525">
            <a:noFill/>
            <a:miter lim="800000"/>
            <a:headEnd/>
            <a:tailEnd/>
          </a:ln>
          <a:effectLst/>
        </p:spPr>
        <p:txBody>
          <a:bodyPr wrap="none" anchor="ctr"/>
          <a:lstStyle/>
          <a:p>
            <a:endParaRPr lang="en-US">
              <a:latin typeface="+mn-lt"/>
            </a:endParaRPr>
          </a:p>
        </p:txBody>
      </p:sp>
      <p:sp>
        <p:nvSpPr>
          <p:cNvPr id="230" name="AutoShape 100"/>
          <p:cNvSpPr>
            <a:spLocks noChangeArrowheads="1"/>
          </p:cNvSpPr>
          <p:nvPr/>
        </p:nvSpPr>
        <p:spPr bwMode="gray">
          <a:xfrm>
            <a:off x="7782142" y="5489698"/>
            <a:ext cx="882877" cy="345058"/>
          </a:xfrm>
          <a:prstGeom prst="roundRect">
            <a:avLst>
              <a:gd name="adj" fmla="val 49995"/>
            </a:avLst>
          </a:prstGeom>
          <a:solidFill>
            <a:srgbClr val="FF6600"/>
          </a:solidFill>
          <a:ln w="12700">
            <a:solidFill>
              <a:schemeClr val="tx1"/>
            </a:solidFill>
            <a:round/>
            <a:headEnd/>
            <a:tailEnd/>
          </a:ln>
          <a:effectLst/>
        </p:spPr>
        <p:txBody>
          <a:bodyPr wrap="none" anchor="ctr"/>
          <a:lstStyle/>
          <a:p>
            <a:endParaRPr lang="en-US">
              <a:latin typeface="+mn-lt"/>
            </a:endParaRPr>
          </a:p>
        </p:txBody>
      </p:sp>
      <p:sp>
        <p:nvSpPr>
          <p:cNvPr id="231" name="Rectangle 102"/>
          <p:cNvSpPr>
            <a:spLocks noChangeArrowheads="1"/>
          </p:cNvSpPr>
          <p:nvPr/>
        </p:nvSpPr>
        <p:spPr bwMode="gray">
          <a:xfrm>
            <a:off x="7846323" y="5474050"/>
            <a:ext cx="775853"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Boiler</a:t>
            </a:r>
            <a:endParaRPr lang="en-US" sz="1800" dirty="0">
              <a:solidFill>
                <a:schemeClr val="bg1"/>
              </a:solidFill>
              <a:latin typeface="+mn-lt"/>
            </a:endParaRPr>
          </a:p>
        </p:txBody>
      </p:sp>
      <p:sp>
        <p:nvSpPr>
          <p:cNvPr id="121" name="Title 1"/>
          <p:cNvSpPr>
            <a:spLocks noGrp="1"/>
          </p:cNvSpPr>
          <p:nvPr>
            <p:ph type="title"/>
          </p:nvPr>
        </p:nvSpPr>
        <p:spPr>
          <a:xfrm>
            <a:off x="322263" y="0"/>
            <a:ext cx="8640762" cy="628650"/>
          </a:xfrm>
        </p:spPr>
        <p:txBody>
          <a:bodyPr/>
          <a:lstStyle/>
          <a:p>
            <a:pPr>
              <a:defRPr/>
            </a:pPr>
            <a:r>
              <a:rPr lang="en-US" b="1" dirty="0" smtClean="0">
                <a:effectLst/>
              </a:rPr>
              <a:t>What is a Heat Pump?</a:t>
            </a:r>
            <a:endParaRPr lang="en-US" b="1" dirty="0">
              <a:effectLst/>
            </a:endParaRPr>
          </a:p>
        </p:txBody>
      </p:sp>
      <p:sp>
        <p:nvSpPr>
          <p:cNvPr id="122" name="Rectangle 17"/>
          <p:cNvSpPr>
            <a:spLocks noChangeArrowheads="1"/>
          </p:cNvSpPr>
          <p:nvPr/>
        </p:nvSpPr>
        <p:spPr bwMode="gray">
          <a:xfrm>
            <a:off x="749697" y="756280"/>
            <a:ext cx="2281095" cy="708528"/>
          </a:xfrm>
          <a:prstGeom prst="rect">
            <a:avLst/>
          </a:prstGeom>
          <a:solidFill>
            <a:srgbClr val="FFFF00"/>
          </a:solidFill>
          <a:ln w="15875">
            <a:noFill/>
            <a:miter lim="800000"/>
            <a:headEnd/>
            <a:tailEnd/>
          </a:ln>
          <a:effectLst/>
          <a:scene3d>
            <a:camera prst="orthographicFront"/>
            <a:lightRig rig="threePt" dir="t"/>
          </a:scene3d>
          <a:sp3d>
            <a:bevelT/>
          </a:sp3d>
        </p:spPr>
        <p:txBody>
          <a:bodyPr wrap="square" lIns="92075" tIns="46038" rIns="92075" bIns="46038">
            <a:spAutoFit/>
          </a:bodyPr>
          <a:lstStyle/>
          <a:p>
            <a:pPr algn="ctr" eaLnBrk="0" hangingPunct="0"/>
            <a:r>
              <a:rPr lang="en-US" sz="2000" dirty="0" smtClean="0">
                <a:latin typeface="+mn-lt"/>
              </a:rPr>
              <a:t>Typical Building Configuration</a:t>
            </a:r>
            <a:endParaRPr lang="en-US" sz="2000" dirty="0">
              <a:latin typeface="+mn-lt"/>
            </a:endParaRPr>
          </a:p>
        </p:txBody>
      </p:sp>
      <p:sp>
        <p:nvSpPr>
          <p:cNvPr id="124" name="Text Box 39"/>
          <p:cNvSpPr txBox="1">
            <a:spLocks noChangeArrowheads="1"/>
          </p:cNvSpPr>
          <p:nvPr/>
        </p:nvSpPr>
        <p:spPr bwMode="auto">
          <a:xfrm>
            <a:off x="763335" y="1483215"/>
            <a:ext cx="2313694" cy="1077218"/>
          </a:xfrm>
          <a:prstGeom prst="rect">
            <a:avLst/>
          </a:prstGeom>
          <a:noFill/>
          <a:ln w="28575">
            <a:noFill/>
            <a:miter lim="800000"/>
            <a:headEnd/>
            <a:tailEnd type="none" w="med" len="lg"/>
          </a:ln>
        </p:spPr>
        <p:txBody>
          <a:bodyPr wrap="square">
            <a:spAutoFit/>
          </a:bodyPr>
          <a:lstStyle/>
          <a:p>
            <a:pPr algn="l" eaLnBrk="0" hangingPunct="0">
              <a:buClr>
                <a:schemeClr val="bg2"/>
              </a:buClr>
              <a:buFont typeface="Wingdings" pitchFamily="2" charset="2"/>
              <a:buChar char="§"/>
            </a:pPr>
            <a:r>
              <a:rPr lang="en-US" sz="1600" dirty="0" smtClean="0"/>
              <a:t> Boiler provides 100% </a:t>
            </a:r>
          </a:p>
          <a:p>
            <a:pPr algn="l" eaLnBrk="0" hangingPunct="0">
              <a:buClr>
                <a:schemeClr val="bg2"/>
              </a:buClr>
            </a:pPr>
            <a:r>
              <a:rPr lang="en-US" sz="1600" dirty="0" smtClean="0"/>
              <a:t>   of building heating</a:t>
            </a:r>
          </a:p>
          <a:p>
            <a:pPr algn="l" eaLnBrk="0" hangingPunct="0">
              <a:buClr>
                <a:schemeClr val="bg2"/>
              </a:buClr>
              <a:buFont typeface="Wingdings" pitchFamily="2" charset="2"/>
              <a:buChar char="§"/>
            </a:pPr>
            <a:r>
              <a:rPr lang="en-US" sz="1600" dirty="0" smtClean="0"/>
              <a:t> Note:  All boilers have </a:t>
            </a:r>
          </a:p>
          <a:p>
            <a:pPr algn="l" eaLnBrk="0" hangingPunct="0">
              <a:buClr>
                <a:schemeClr val="bg2"/>
              </a:buClr>
            </a:pPr>
            <a:r>
              <a:rPr lang="en-US" sz="1600" dirty="0" smtClean="0"/>
              <a:t>   a COP less than 1</a:t>
            </a:r>
          </a:p>
        </p:txBody>
      </p:sp>
      <p:sp>
        <p:nvSpPr>
          <p:cNvPr id="137" name="Rectangle 136"/>
          <p:cNvSpPr/>
          <p:nvPr/>
        </p:nvSpPr>
        <p:spPr bwMode="auto">
          <a:xfrm>
            <a:off x="769256" y="1461249"/>
            <a:ext cx="2261231" cy="1059213"/>
          </a:xfrm>
          <a:prstGeom prst="rect">
            <a:avLst/>
          </a:prstGeom>
          <a:noFill/>
          <a:ln w="158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10" name="Picture 14" descr="Building_render"/>
          <p:cNvPicPr>
            <a:picLocks noChangeAspect="1" noChangeArrowheads="1"/>
          </p:cNvPicPr>
          <p:nvPr/>
        </p:nvPicPr>
        <p:blipFill>
          <a:blip r:embed="rId4" cstate="print">
            <a:clrChange>
              <a:clrFrom>
                <a:srgbClr val="FFFFFF"/>
              </a:clrFrom>
              <a:clrTo>
                <a:srgbClr val="FFFFFF">
                  <a:alpha val="0"/>
                </a:srgbClr>
              </a:clrTo>
            </a:clrChange>
            <a:lum bright="21000" contrast="9000"/>
          </a:blip>
          <a:srcRect/>
          <a:stretch>
            <a:fillRect/>
          </a:stretch>
        </p:blipFill>
        <p:spPr bwMode="auto">
          <a:xfrm>
            <a:off x="5553605" y="4957482"/>
            <a:ext cx="748583" cy="1062168"/>
          </a:xfrm>
          <a:prstGeom prst="rect">
            <a:avLst/>
          </a:prstGeom>
          <a:noFill/>
          <a:effectLst/>
        </p:spPr>
      </p:pic>
      <p:grpSp>
        <p:nvGrpSpPr>
          <p:cNvPr id="34" name="Group 315"/>
          <p:cNvGrpSpPr/>
          <p:nvPr/>
        </p:nvGrpSpPr>
        <p:grpSpPr>
          <a:xfrm>
            <a:off x="4317588" y="1776645"/>
            <a:ext cx="1166649" cy="499388"/>
            <a:chOff x="4417796" y="2225145"/>
            <a:chExt cx="1166649" cy="499388"/>
          </a:xfrm>
        </p:grpSpPr>
        <p:sp>
          <p:nvSpPr>
            <p:cNvPr id="35" name="Text Box 53"/>
            <p:cNvSpPr txBox="1">
              <a:spLocks noChangeArrowheads="1"/>
            </p:cNvSpPr>
            <p:nvPr/>
          </p:nvSpPr>
          <p:spPr bwMode="auto">
            <a:xfrm>
              <a:off x="4417796" y="2225145"/>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latin typeface="+mn-lt"/>
                </a:rPr>
                <a:t>  </a:t>
              </a:r>
              <a:r>
                <a:rPr lang="en-US" sz="1400" dirty="0" smtClean="0">
                  <a:latin typeface="+mn-lt"/>
                </a:rPr>
                <a:t>95</a:t>
              </a:r>
              <a:r>
                <a:rPr lang="pt-BR" sz="1400" dirty="0" smtClean="0">
                  <a:latin typeface="+mn-lt"/>
                </a:rPr>
                <a:t>º</a:t>
              </a:r>
              <a:r>
                <a:rPr lang="en-US" sz="1400" dirty="0">
                  <a:latin typeface="+mn-lt"/>
                </a:rPr>
                <a:t>F</a:t>
              </a:r>
            </a:p>
          </p:txBody>
        </p:sp>
        <p:sp>
          <p:nvSpPr>
            <p:cNvPr id="36" name="Text Box 53"/>
            <p:cNvSpPr txBox="1">
              <a:spLocks noChangeArrowheads="1"/>
            </p:cNvSpPr>
            <p:nvPr/>
          </p:nvSpPr>
          <p:spPr bwMode="auto">
            <a:xfrm>
              <a:off x="4453894" y="2416756"/>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(35.0</a:t>
              </a:r>
              <a:r>
                <a:rPr lang="pt-BR" sz="1400" dirty="0" smtClean="0">
                  <a:latin typeface="+mn-lt"/>
                </a:rPr>
                <a:t>º</a:t>
              </a:r>
              <a:r>
                <a:rPr lang="en-US" sz="1400" dirty="0">
                  <a:latin typeface="+mn-lt"/>
                </a:rPr>
                <a:t>C)</a:t>
              </a:r>
            </a:p>
          </p:txBody>
        </p:sp>
      </p:grpSp>
      <p:grpSp>
        <p:nvGrpSpPr>
          <p:cNvPr id="37" name="Group 316"/>
          <p:cNvGrpSpPr/>
          <p:nvPr/>
        </p:nvGrpSpPr>
        <p:grpSpPr>
          <a:xfrm>
            <a:off x="6391041" y="1784583"/>
            <a:ext cx="995362" cy="490416"/>
            <a:chOff x="6240729" y="2233083"/>
            <a:chExt cx="995362" cy="490416"/>
          </a:xfrm>
        </p:grpSpPr>
        <p:sp>
          <p:nvSpPr>
            <p:cNvPr id="38" name="Text Box 53"/>
            <p:cNvSpPr txBox="1">
              <a:spLocks noChangeArrowheads="1"/>
            </p:cNvSpPr>
            <p:nvPr/>
          </p:nvSpPr>
          <p:spPr bwMode="auto">
            <a:xfrm>
              <a:off x="6240729" y="2233083"/>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latin typeface="+mn-lt"/>
                </a:rPr>
                <a:t> </a:t>
              </a:r>
              <a:r>
                <a:rPr lang="en-US" sz="1400" dirty="0" smtClean="0">
                  <a:latin typeface="+mn-lt"/>
                </a:rPr>
                <a:t>85</a:t>
              </a:r>
              <a:r>
                <a:rPr lang="pt-BR" sz="1400" dirty="0" smtClean="0">
                  <a:latin typeface="+mn-lt"/>
                </a:rPr>
                <a:t>º</a:t>
              </a:r>
              <a:r>
                <a:rPr lang="en-US" sz="1400" dirty="0">
                  <a:latin typeface="+mn-lt"/>
                </a:rPr>
                <a:t>F</a:t>
              </a:r>
            </a:p>
          </p:txBody>
        </p:sp>
        <p:sp>
          <p:nvSpPr>
            <p:cNvPr id="39"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latin typeface="+mn-lt"/>
                </a:rPr>
                <a:t>(29.4</a:t>
              </a:r>
              <a:r>
                <a:rPr lang="pt-BR" sz="1400" dirty="0" smtClean="0">
                  <a:latin typeface="+mn-lt"/>
                </a:rPr>
                <a:t>º</a:t>
              </a:r>
              <a:r>
                <a:rPr lang="en-US" sz="1400" dirty="0">
                  <a:latin typeface="+mn-lt"/>
                </a:rPr>
                <a:t>C)</a:t>
              </a:r>
            </a:p>
          </p:txBody>
        </p:sp>
      </p:grpSp>
      <p:grpSp>
        <p:nvGrpSpPr>
          <p:cNvPr id="40" name="Group 316"/>
          <p:cNvGrpSpPr/>
          <p:nvPr/>
        </p:nvGrpSpPr>
        <p:grpSpPr>
          <a:xfrm>
            <a:off x="6731331" y="6070572"/>
            <a:ext cx="995362" cy="490416"/>
            <a:chOff x="6240729" y="2233083"/>
            <a:chExt cx="995362" cy="490416"/>
          </a:xfrm>
          <a:solidFill>
            <a:schemeClr val="bg1"/>
          </a:solidFill>
        </p:grpSpPr>
        <p:sp>
          <p:nvSpPr>
            <p:cNvPr id="41" name="Text Box 53"/>
            <p:cNvSpPr txBox="1">
              <a:spLocks noChangeArrowheads="1"/>
            </p:cNvSpPr>
            <p:nvPr/>
          </p:nvSpPr>
          <p:spPr bwMode="auto">
            <a:xfrm>
              <a:off x="6240729" y="2233083"/>
              <a:ext cx="995362" cy="307777"/>
            </a:xfrm>
            <a:prstGeom prst="rect">
              <a:avLst/>
            </a:prstGeom>
            <a:grpFill/>
            <a:ln w="28575">
              <a:noFill/>
              <a:miter lim="800000"/>
              <a:headEnd/>
              <a:tailEnd type="none" w="med" len="lg"/>
            </a:ln>
          </p:spPr>
          <p:txBody>
            <a:bodyPr>
              <a:spAutoFit/>
            </a:bodyPr>
            <a:lstStyle/>
            <a:p>
              <a:pPr eaLnBrk="0" hangingPunct="0">
                <a:spcBef>
                  <a:spcPct val="50000"/>
                </a:spcBef>
              </a:pPr>
              <a:r>
                <a:rPr lang="en-US" sz="1400" dirty="0" smtClean="0">
                  <a:latin typeface="+mn-lt"/>
                </a:rPr>
                <a:t>160</a:t>
              </a:r>
              <a:r>
                <a:rPr lang="pt-BR" sz="1400" dirty="0" smtClean="0">
                  <a:latin typeface="+mn-lt"/>
                </a:rPr>
                <a:t>º</a:t>
              </a:r>
              <a:r>
                <a:rPr lang="en-US" sz="1400" dirty="0">
                  <a:latin typeface="+mn-lt"/>
                </a:rPr>
                <a:t>F</a:t>
              </a:r>
            </a:p>
          </p:txBody>
        </p:sp>
        <p:sp>
          <p:nvSpPr>
            <p:cNvPr id="42"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latin typeface="+mn-lt"/>
                </a:rPr>
                <a:t>(71.1</a:t>
              </a:r>
              <a:r>
                <a:rPr lang="pt-BR" sz="1400" dirty="0" smtClean="0">
                  <a:latin typeface="+mn-lt"/>
                </a:rPr>
                <a:t>º</a:t>
              </a:r>
              <a:r>
                <a:rPr lang="en-US" sz="1400" dirty="0">
                  <a:latin typeface="+mn-lt"/>
                </a:rPr>
                <a:t>C)</a:t>
              </a:r>
            </a:p>
          </p:txBody>
        </p:sp>
      </p:grpSp>
      <p:grpSp>
        <p:nvGrpSpPr>
          <p:cNvPr id="43" name="Group 316"/>
          <p:cNvGrpSpPr/>
          <p:nvPr/>
        </p:nvGrpSpPr>
        <p:grpSpPr>
          <a:xfrm>
            <a:off x="6983939" y="4820057"/>
            <a:ext cx="995362" cy="490416"/>
            <a:chOff x="6240729" y="2233083"/>
            <a:chExt cx="995362" cy="490416"/>
          </a:xfrm>
        </p:grpSpPr>
        <p:sp>
          <p:nvSpPr>
            <p:cNvPr id="44" name="Text Box 53"/>
            <p:cNvSpPr txBox="1">
              <a:spLocks noChangeArrowheads="1"/>
            </p:cNvSpPr>
            <p:nvPr/>
          </p:nvSpPr>
          <p:spPr bwMode="auto">
            <a:xfrm>
              <a:off x="6240729" y="2233083"/>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latin typeface="+mn-lt"/>
                </a:rPr>
                <a:t>180</a:t>
              </a:r>
              <a:r>
                <a:rPr lang="pt-BR" sz="1400" dirty="0" smtClean="0">
                  <a:latin typeface="+mn-lt"/>
                </a:rPr>
                <a:t>º</a:t>
              </a:r>
              <a:r>
                <a:rPr lang="en-US" sz="1400" dirty="0">
                  <a:latin typeface="+mn-lt"/>
                </a:rPr>
                <a:t>F</a:t>
              </a:r>
            </a:p>
          </p:txBody>
        </p:sp>
        <p:sp>
          <p:nvSpPr>
            <p:cNvPr id="45"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latin typeface="+mn-lt"/>
                </a:rPr>
                <a:t>(82.2</a:t>
              </a:r>
              <a:r>
                <a:rPr lang="pt-BR" sz="1400" dirty="0" smtClean="0">
                  <a:latin typeface="+mn-lt"/>
                </a:rPr>
                <a:t>º</a:t>
              </a:r>
              <a:r>
                <a:rPr lang="en-US" sz="1400" dirty="0">
                  <a:latin typeface="+mn-lt"/>
                </a:rPr>
                <a:t>C)</a:t>
              </a:r>
            </a:p>
          </p:txBody>
        </p:sp>
      </p:grpSp>
      <p:sp>
        <p:nvSpPr>
          <p:cNvPr id="224" name="AutoShape 10"/>
          <p:cNvSpPr>
            <a:spLocks noChangeArrowheads="1"/>
          </p:cNvSpPr>
          <p:nvPr/>
        </p:nvSpPr>
        <p:spPr bwMode="gray">
          <a:xfrm rot="5400000">
            <a:off x="7045714" y="5546358"/>
            <a:ext cx="431800" cy="716777"/>
          </a:xfrm>
          <a:prstGeom prst="upArrow">
            <a:avLst>
              <a:gd name="adj1" fmla="val 50000"/>
              <a:gd name="adj2" fmla="val 73339"/>
            </a:avLst>
          </a:prstGeom>
          <a:solidFill>
            <a:srgbClr val="FF9900"/>
          </a:solidFill>
          <a:ln w="9525">
            <a:noFill/>
            <a:miter lim="800000"/>
            <a:headEnd/>
            <a:tailEnd/>
          </a:ln>
          <a:effectLst/>
        </p:spPr>
        <p:txBody>
          <a:bodyPr wrap="none" anchor="ctr"/>
          <a:lstStyle/>
          <a:p>
            <a:endParaRPr lang="en-US">
              <a:latin typeface="+mn-lt"/>
            </a:endParaRPr>
          </a:p>
        </p:txBody>
      </p:sp>
      <p:grpSp>
        <p:nvGrpSpPr>
          <p:cNvPr id="46" name="Group 317"/>
          <p:cNvGrpSpPr/>
          <p:nvPr/>
        </p:nvGrpSpPr>
        <p:grpSpPr>
          <a:xfrm>
            <a:off x="4406510" y="4411218"/>
            <a:ext cx="1130789" cy="517318"/>
            <a:chOff x="4406510" y="4611634"/>
            <a:chExt cx="1130789" cy="517318"/>
          </a:xfrm>
        </p:grpSpPr>
        <p:sp>
          <p:nvSpPr>
            <p:cNvPr id="47" name="Text Box 53"/>
            <p:cNvSpPr txBox="1">
              <a:spLocks noChangeArrowheads="1"/>
            </p:cNvSpPr>
            <p:nvPr/>
          </p:nvSpPr>
          <p:spPr bwMode="auto">
            <a:xfrm>
              <a:off x="4406510" y="4611634"/>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latin typeface="+mn-lt"/>
                </a:rPr>
                <a:t>  </a:t>
              </a:r>
              <a:r>
                <a:rPr lang="en-US" sz="1400" dirty="0" smtClean="0">
                  <a:latin typeface="+mn-lt"/>
                </a:rPr>
                <a:t>54</a:t>
              </a:r>
              <a:r>
                <a:rPr lang="pt-BR" sz="1400" dirty="0" smtClean="0">
                  <a:latin typeface="+mn-lt"/>
                </a:rPr>
                <a:t>º</a:t>
              </a:r>
              <a:r>
                <a:rPr lang="en-US" sz="1400" dirty="0">
                  <a:latin typeface="+mn-lt"/>
                </a:rPr>
                <a:t>F</a:t>
              </a:r>
            </a:p>
          </p:txBody>
        </p:sp>
        <p:sp>
          <p:nvSpPr>
            <p:cNvPr id="48" name="Text Box 53"/>
            <p:cNvSpPr txBox="1">
              <a:spLocks noChangeArrowheads="1"/>
            </p:cNvSpPr>
            <p:nvPr/>
          </p:nvSpPr>
          <p:spPr bwMode="auto">
            <a:xfrm>
              <a:off x="4406748" y="4821175"/>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(12.2</a:t>
              </a:r>
              <a:r>
                <a:rPr lang="pt-BR" sz="1400" dirty="0" smtClean="0">
                  <a:latin typeface="+mn-lt"/>
                </a:rPr>
                <a:t>º</a:t>
              </a:r>
              <a:r>
                <a:rPr lang="en-US" sz="1400" dirty="0">
                  <a:latin typeface="+mn-lt"/>
                </a:rPr>
                <a:t>C)</a:t>
              </a:r>
            </a:p>
          </p:txBody>
        </p:sp>
      </p:grpSp>
      <p:grpSp>
        <p:nvGrpSpPr>
          <p:cNvPr id="49" name="Group 318"/>
          <p:cNvGrpSpPr/>
          <p:nvPr/>
        </p:nvGrpSpPr>
        <p:grpSpPr>
          <a:xfrm>
            <a:off x="6294006" y="4446051"/>
            <a:ext cx="1081217" cy="499387"/>
            <a:chOff x="6294006" y="4646467"/>
            <a:chExt cx="1081217" cy="499387"/>
          </a:xfrm>
        </p:grpSpPr>
        <p:sp>
          <p:nvSpPr>
            <p:cNvPr id="50" name="Text Box 53"/>
            <p:cNvSpPr txBox="1">
              <a:spLocks noChangeArrowheads="1"/>
            </p:cNvSpPr>
            <p:nvPr/>
          </p:nvSpPr>
          <p:spPr bwMode="auto">
            <a:xfrm>
              <a:off x="6307769" y="4646467"/>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latin typeface="+mn-lt"/>
                </a:rPr>
                <a:t> </a:t>
              </a:r>
              <a:r>
                <a:rPr lang="en-US" sz="1400" dirty="0" smtClean="0">
                  <a:latin typeface="+mn-lt"/>
                </a:rPr>
                <a:t>44</a:t>
              </a:r>
              <a:r>
                <a:rPr lang="pt-BR" sz="1400" dirty="0" smtClean="0">
                  <a:latin typeface="+mn-lt"/>
                </a:rPr>
                <a:t>º</a:t>
              </a:r>
              <a:r>
                <a:rPr lang="en-US" sz="1400" dirty="0">
                  <a:latin typeface="+mn-lt"/>
                </a:rPr>
                <a:t>F</a:t>
              </a:r>
            </a:p>
          </p:txBody>
        </p:sp>
        <p:sp>
          <p:nvSpPr>
            <p:cNvPr id="51" name="Text Box 53"/>
            <p:cNvSpPr txBox="1">
              <a:spLocks noChangeArrowheads="1"/>
            </p:cNvSpPr>
            <p:nvPr/>
          </p:nvSpPr>
          <p:spPr bwMode="auto">
            <a:xfrm>
              <a:off x="6294006" y="4838077"/>
              <a:ext cx="1081217"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(6.7</a:t>
              </a:r>
              <a:r>
                <a:rPr lang="pt-BR" sz="1400" dirty="0" smtClean="0">
                  <a:latin typeface="+mn-lt"/>
                </a:rPr>
                <a:t>º</a:t>
              </a:r>
              <a:r>
                <a:rPr lang="en-US" sz="1400" dirty="0">
                  <a:latin typeface="+mn-lt"/>
                </a:rPr>
                <a:t>C)</a:t>
              </a:r>
            </a:p>
          </p:txBody>
        </p:sp>
      </p:grpSp>
      <p:sp>
        <p:nvSpPr>
          <p:cNvPr id="52"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2035629" y="2558143"/>
            <a:ext cx="6912429" cy="1828800"/>
          </a:xfrm>
          <a:prstGeom prst="roundRect">
            <a:avLst>
              <a:gd name="adj" fmla="val 3571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0" name="Rectangle 319"/>
          <p:cNvSpPr/>
          <p:nvPr/>
        </p:nvSpPr>
        <p:spPr bwMode="auto">
          <a:xfrm>
            <a:off x="183497" y="1461249"/>
            <a:ext cx="3263088" cy="1721223"/>
          </a:xfrm>
          <a:prstGeom prst="rect">
            <a:avLst/>
          </a:prstGeom>
          <a:solidFill>
            <a:schemeClr val="bg1"/>
          </a:solidFill>
          <a:ln w="1587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5" name="Group 290"/>
          <p:cNvGrpSpPr/>
          <p:nvPr/>
        </p:nvGrpSpPr>
        <p:grpSpPr>
          <a:xfrm>
            <a:off x="5812968" y="5198988"/>
            <a:ext cx="2852050" cy="921661"/>
            <a:chOff x="5812968" y="5035698"/>
            <a:chExt cx="2852050" cy="921661"/>
          </a:xfrm>
        </p:grpSpPr>
        <p:sp>
          <p:nvSpPr>
            <p:cNvPr id="292" name="AutoShape 2"/>
            <p:cNvSpPr>
              <a:spLocks noChangeArrowheads="1"/>
            </p:cNvSpPr>
            <p:nvPr/>
          </p:nvSpPr>
          <p:spPr bwMode="gray">
            <a:xfrm rot="5400000">
              <a:off x="6796535" y="4274235"/>
              <a:ext cx="489857" cy="2456991"/>
            </a:xfrm>
            <a:prstGeom prst="roundRect">
              <a:avLst>
                <a:gd name="adj" fmla="val 12495"/>
              </a:avLst>
            </a:prstGeom>
            <a:noFill/>
            <a:ln w="50800">
              <a:solidFill>
                <a:schemeClr val="bg1">
                  <a:lumMod val="85000"/>
                </a:schemeClr>
              </a:solidFill>
              <a:round/>
              <a:headEnd/>
              <a:tailEnd/>
            </a:ln>
            <a:effectLst/>
          </p:spPr>
          <p:txBody>
            <a:bodyPr wrap="none" anchor="ctr"/>
            <a:lstStyle/>
            <a:p>
              <a:endParaRPr lang="en-US"/>
            </a:p>
          </p:txBody>
        </p:sp>
        <p:sp>
          <p:nvSpPr>
            <p:cNvPr id="293" name="AutoShape 10"/>
            <p:cNvSpPr>
              <a:spLocks noChangeArrowheads="1"/>
            </p:cNvSpPr>
            <p:nvPr/>
          </p:nvSpPr>
          <p:spPr bwMode="gray">
            <a:xfrm rot="5400000">
              <a:off x="7045713" y="5383070"/>
              <a:ext cx="431800" cy="716777"/>
            </a:xfrm>
            <a:prstGeom prst="upArrow">
              <a:avLst>
                <a:gd name="adj1" fmla="val 50000"/>
                <a:gd name="adj2" fmla="val 73339"/>
              </a:avLst>
            </a:prstGeom>
            <a:solidFill>
              <a:schemeClr val="bg1">
                <a:lumMod val="85000"/>
              </a:schemeClr>
            </a:solidFill>
            <a:ln w="9525">
              <a:noFill/>
              <a:miter lim="800000"/>
              <a:headEnd/>
              <a:tailEnd/>
            </a:ln>
            <a:effectLst/>
          </p:spPr>
          <p:txBody>
            <a:bodyPr wrap="none" anchor="ctr"/>
            <a:lstStyle/>
            <a:p>
              <a:endParaRPr lang="en-US">
                <a:latin typeface="+mn-lt"/>
              </a:endParaRPr>
            </a:p>
          </p:txBody>
        </p:sp>
        <p:sp>
          <p:nvSpPr>
            <p:cNvPr id="294" name="AutoShape 11"/>
            <p:cNvSpPr>
              <a:spLocks noChangeArrowheads="1"/>
            </p:cNvSpPr>
            <p:nvPr/>
          </p:nvSpPr>
          <p:spPr bwMode="gray">
            <a:xfrm rot="5400000">
              <a:off x="6973588" y="4875518"/>
              <a:ext cx="431800" cy="752160"/>
            </a:xfrm>
            <a:prstGeom prst="downArrow">
              <a:avLst>
                <a:gd name="adj1" fmla="val 50000"/>
                <a:gd name="adj2" fmla="val 73352"/>
              </a:avLst>
            </a:prstGeom>
            <a:solidFill>
              <a:schemeClr val="bg1">
                <a:lumMod val="85000"/>
              </a:schemeClr>
            </a:solidFill>
            <a:ln w="9525">
              <a:noFill/>
              <a:miter lim="800000"/>
              <a:headEnd/>
              <a:tailEnd/>
            </a:ln>
            <a:effectLst/>
          </p:spPr>
          <p:txBody>
            <a:bodyPr wrap="none" anchor="ctr"/>
            <a:lstStyle/>
            <a:p>
              <a:endParaRPr lang="en-US">
                <a:latin typeface="+mn-lt"/>
              </a:endParaRPr>
            </a:p>
          </p:txBody>
        </p:sp>
        <p:sp>
          <p:nvSpPr>
            <p:cNvPr id="295" name="AutoShape 100"/>
            <p:cNvSpPr>
              <a:spLocks noChangeArrowheads="1"/>
            </p:cNvSpPr>
            <p:nvPr/>
          </p:nvSpPr>
          <p:spPr bwMode="gray">
            <a:xfrm>
              <a:off x="7782141" y="5326410"/>
              <a:ext cx="882877" cy="345058"/>
            </a:xfrm>
            <a:prstGeom prst="roundRect">
              <a:avLst>
                <a:gd name="adj" fmla="val 49995"/>
              </a:avLst>
            </a:prstGeom>
            <a:solidFill>
              <a:schemeClr val="bg1">
                <a:lumMod val="85000"/>
              </a:schemeClr>
            </a:solidFill>
            <a:ln w="12700">
              <a:noFill/>
              <a:round/>
              <a:headEnd/>
              <a:tailEnd/>
            </a:ln>
            <a:effectLst/>
          </p:spPr>
          <p:txBody>
            <a:bodyPr wrap="none" anchor="ctr"/>
            <a:lstStyle/>
            <a:p>
              <a:endParaRPr lang="en-US">
                <a:latin typeface="+mn-lt"/>
              </a:endParaRPr>
            </a:p>
          </p:txBody>
        </p:sp>
        <p:sp>
          <p:nvSpPr>
            <p:cNvPr id="296" name="Rectangle 102"/>
            <p:cNvSpPr>
              <a:spLocks noChangeArrowheads="1"/>
            </p:cNvSpPr>
            <p:nvPr/>
          </p:nvSpPr>
          <p:spPr bwMode="gray">
            <a:xfrm>
              <a:off x="7846322" y="5310762"/>
              <a:ext cx="775853"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Boiler</a:t>
              </a:r>
              <a:endParaRPr lang="en-US" sz="1800" dirty="0">
                <a:solidFill>
                  <a:schemeClr val="bg1"/>
                </a:solidFill>
                <a:latin typeface="+mn-lt"/>
              </a:endParaRPr>
            </a:p>
          </p:txBody>
        </p:sp>
      </p:grpSp>
      <p:sp>
        <p:nvSpPr>
          <p:cNvPr id="284" name="Freeform 3"/>
          <p:cNvSpPr>
            <a:spLocks/>
          </p:cNvSpPr>
          <p:nvPr/>
        </p:nvSpPr>
        <p:spPr bwMode="gray">
          <a:xfrm>
            <a:off x="3550024" y="2847329"/>
            <a:ext cx="1702523" cy="496887"/>
          </a:xfrm>
          <a:custGeom>
            <a:avLst/>
            <a:gdLst/>
            <a:ahLst/>
            <a:cxnLst>
              <a:cxn ang="0">
                <a:pos x="0" y="312"/>
              </a:cxn>
              <a:cxn ang="0">
                <a:pos x="0" y="0"/>
              </a:cxn>
              <a:cxn ang="0">
                <a:pos x="864" y="0"/>
              </a:cxn>
            </a:cxnLst>
            <a:rect l="0" t="0" r="r" b="b"/>
            <a:pathLst>
              <a:path w="865" h="313">
                <a:moveTo>
                  <a:pt x="0" y="312"/>
                </a:moveTo>
                <a:lnTo>
                  <a:pt x="0" y="0"/>
                </a:lnTo>
                <a:lnTo>
                  <a:pt x="864" y="0"/>
                </a:lnTo>
              </a:path>
            </a:pathLst>
          </a:custGeom>
          <a:noFill/>
          <a:ln w="50800" cap="rnd" cmpd="sng">
            <a:solidFill>
              <a:srgbClr val="FF0000"/>
            </a:solidFill>
            <a:prstDash val="solid"/>
            <a:round/>
            <a:headEnd type="none" w="sm" len="sm"/>
            <a:tailEnd type="stealth" w="med" len="lg"/>
          </a:ln>
          <a:effectLst/>
        </p:spPr>
        <p:txBody>
          <a:bodyPr/>
          <a:lstStyle/>
          <a:p>
            <a:endParaRPr lang="en-US">
              <a:latin typeface="+mn-lt"/>
            </a:endParaRPr>
          </a:p>
        </p:txBody>
      </p:sp>
      <p:sp>
        <p:nvSpPr>
          <p:cNvPr id="127" name="AutoShape 2"/>
          <p:cNvSpPr>
            <a:spLocks noChangeArrowheads="1"/>
          </p:cNvSpPr>
          <p:nvPr/>
        </p:nvSpPr>
        <p:spPr bwMode="gray">
          <a:xfrm>
            <a:off x="5490256" y="3803004"/>
            <a:ext cx="811212" cy="1852612"/>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9" name="Freeform 4"/>
          <p:cNvSpPr>
            <a:spLocks/>
          </p:cNvSpPr>
          <p:nvPr/>
        </p:nvSpPr>
        <p:spPr bwMode="gray">
          <a:xfrm>
            <a:off x="6568815" y="2847329"/>
            <a:ext cx="1373188" cy="496887"/>
          </a:xfrm>
          <a:custGeom>
            <a:avLst/>
            <a:gdLst/>
            <a:ahLst/>
            <a:cxnLst>
              <a:cxn ang="0">
                <a:pos x="864" y="312"/>
              </a:cxn>
              <a:cxn ang="0">
                <a:pos x="864" y="0"/>
              </a:cxn>
              <a:cxn ang="0">
                <a:pos x="0" y="0"/>
              </a:cxn>
            </a:cxnLst>
            <a:rect l="0" t="0" r="r" b="b"/>
            <a:pathLst>
              <a:path w="865" h="313">
                <a:moveTo>
                  <a:pt x="864" y="312"/>
                </a:moveTo>
                <a:lnTo>
                  <a:pt x="864" y="0"/>
                </a:lnTo>
                <a:lnTo>
                  <a:pt x="0" y="0"/>
                </a:lnTo>
              </a:path>
            </a:pathLst>
          </a:custGeom>
          <a:noFill/>
          <a:ln w="50800" cap="rnd" cmpd="sng">
            <a:solidFill>
              <a:srgbClr val="FFC000"/>
            </a:solidFill>
            <a:prstDash val="solid"/>
            <a:round/>
            <a:headEnd type="stealth" w="med" len="lg"/>
            <a:tailEnd type="none" w="sm" len="sm"/>
          </a:ln>
          <a:effectLst/>
        </p:spPr>
        <p:txBody>
          <a:bodyPr/>
          <a:lstStyle/>
          <a:p>
            <a:endParaRPr lang="en-US">
              <a:latin typeface="+mn-lt"/>
            </a:endParaRPr>
          </a:p>
        </p:txBody>
      </p:sp>
      <p:sp>
        <p:nvSpPr>
          <p:cNvPr id="131" name="Freeform 6"/>
          <p:cNvSpPr>
            <a:spLocks/>
          </p:cNvSpPr>
          <p:nvPr/>
        </p:nvSpPr>
        <p:spPr bwMode="gray">
          <a:xfrm>
            <a:off x="6568815" y="3609329"/>
            <a:ext cx="1373188" cy="496887"/>
          </a:xfrm>
          <a:custGeom>
            <a:avLst/>
            <a:gdLst/>
            <a:ahLst/>
            <a:cxnLst>
              <a:cxn ang="0">
                <a:pos x="864" y="0"/>
              </a:cxn>
              <a:cxn ang="0">
                <a:pos x="864" y="312"/>
              </a:cxn>
              <a:cxn ang="0">
                <a:pos x="0" y="312"/>
              </a:cxn>
            </a:cxnLst>
            <a:rect l="0" t="0" r="r" b="b"/>
            <a:pathLst>
              <a:path w="865" h="313">
                <a:moveTo>
                  <a:pt x="864" y="0"/>
                </a:moveTo>
                <a:lnTo>
                  <a:pt x="864" y="312"/>
                </a:lnTo>
                <a:lnTo>
                  <a:pt x="0" y="312"/>
                </a:lnTo>
              </a:path>
            </a:pathLst>
          </a:custGeom>
          <a:noFill/>
          <a:ln w="50800" cap="rnd" cmpd="sng">
            <a:solidFill>
              <a:srgbClr val="0070C0"/>
            </a:solidFill>
            <a:prstDash val="solid"/>
            <a:round/>
            <a:headEnd type="none" w="sm" len="sm"/>
            <a:tailEnd type="stealth" w="med" len="lg"/>
          </a:ln>
          <a:effectLst/>
        </p:spPr>
        <p:txBody>
          <a:bodyPr/>
          <a:lstStyle/>
          <a:p>
            <a:endParaRPr lang="en-US">
              <a:latin typeface="+mn-lt"/>
            </a:endParaRPr>
          </a:p>
        </p:txBody>
      </p:sp>
      <p:sp>
        <p:nvSpPr>
          <p:cNvPr id="132" name="AutoShape 7"/>
          <p:cNvSpPr>
            <a:spLocks noChangeArrowheads="1"/>
          </p:cNvSpPr>
          <p:nvPr/>
        </p:nvSpPr>
        <p:spPr bwMode="gray">
          <a:xfrm>
            <a:off x="5483246" y="1618604"/>
            <a:ext cx="811212" cy="1570037"/>
          </a:xfrm>
          <a:prstGeom prst="roundRect">
            <a:avLst>
              <a:gd name="adj" fmla="val 12495"/>
            </a:avLst>
          </a:prstGeom>
          <a:noFill/>
          <a:ln w="50800">
            <a:solidFill>
              <a:srgbClr val="4D4D4D"/>
            </a:solidFill>
            <a:round/>
            <a:headEnd/>
            <a:tailEnd/>
          </a:ln>
          <a:effectLst/>
        </p:spPr>
        <p:txBody>
          <a:bodyPr wrap="none" anchor="ctr"/>
          <a:lstStyle/>
          <a:p>
            <a:endParaRPr lang="en-US">
              <a:latin typeface="+mn-lt"/>
            </a:endParaRPr>
          </a:p>
        </p:txBody>
      </p:sp>
      <p:sp>
        <p:nvSpPr>
          <p:cNvPr id="133" name="AutoShape 8"/>
          <p:cNvSpPr>
            <a:spLocks noChangeArrowheads="1"/>
          </p:cNvSpPr>
          <p:nvPr/>
        </p:nvSpPr>
        <p:spPr bwMode="gray">
          <a:xfrm>
            <a:off x="5266010" y="1965429"/>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134" name="AutoShape 9"/>
          <p:cNvSpPr>
            <a:spLocks noChangeArrowheads="1"/>
          </p:cNvSpPr>
          <p:nvPr/>
        </p:nvSpPr>
        <p:spPr bwMode="gray">
          <a:xfrm>
            <a:off x="6079894" y="1965429"/>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5" name="AutoShape 10"/>
          <p:cNvSpPr>
            <a:spLocks noChangeArrowheads="1"/>
          </p:cNvSpPr>
          <p:nvPr/>
        </p:nvSpPr>
        <p:spPr bwMode="gray">
          <a:xfrm>
            <a:off x="5273020" y="4553891"/>
            <a:ext cx="431800" cy="633413"/>
          </a:xfrm>
          <a:prstGeom prst="upArrow">
            <a:avLst>
              <a:gd name="adj1" fmla="val 50000"/>
              <a:gd name="adj2" fmla="val 73339"/>
            </a:avLst>
          </a:prstGeom>
          <a:solidFill>
            <a:srgbClr val="FF0033"/>
          </a:solidFill>
          <a:ln w="9525">
            <a:noFill/>
            <a:miter lim="800000"/>
            <a:headEnd/>
            <a:tailEnd/>
          </a:ln>
          <a:effectLst/>
        </p:spPr>
        <p:txBody>
          <a:bodyPr wrap="none" anchor="ctr"/>
          <a:lstStyle/>
          <a:p>
            <a:endParaRPr lang="en-US">
              <a:latin typeface="+mn-lt"/>
            </a:endParaRPr>
          </a:p>
        </p:txBody>
      </p:sp>
      <p:sp>
        <p:nvSpPr>
          <p:cNvPr id="136" name="AutoShape 11"/>
          <p:cNvSpPr>
            <a:spLocks noChangeArrowheads="1"/>
          </p:cNvSpPr>
          <p:nvPr/>
        </p:nvSpPr>
        <p:spPr bwMode="gray">
          <a:xfrm>
            <a:off x="6086904" y="4553891"/>
            <a:ext cx="431800" cy="633413"/>
          </a:xfrm>
          <a:prstGeom prst="downArrow">
            <a:avLst>
              <a:gd name="adj1" fmla="val 50000"/>
              <a:gd name="adj2" fmla="val 73352"/>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225" name="AutoShape 100"/>
          <p:cNvSpPr>
            <a:spLocks noChangeArrowheads="1"/>
          </p:cNvSpPr>
          <p:nvPr/>
        </p:nvSpPr>
        <p:spPr bwMode="gray">
          <a:xfrm>
            <a:off x="5248296" y="2683816"/>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226" name="Rectangle 102"/>
          <p:cNvSpPr>
            <a:spLocks noChangeArrowheads="1"/>
          </p:cNvSpPr>
          <p:nvPr/>
        </p:nvSpPr>
        <p:spPr bwMode="gray">
          <a:xfrm>
            <a:off x="5236277" y="2646396"/>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a:solidFill>
                  <a:schemeClr val="bg1"/>
                </a:solidFill>
                <a:latin typeface="+mn-lt"/>
              </a:rPr>
              <a:t>Condenser</a:t>
            </a:r>
          </a:p>
        </p:txBody>
      </p:sp>
      <p:sp>
        <p:nvSpPr>
          <p:cNvPr id="227" name="Rectangle 103"/>
          <p:cNvSpPr>
            <a:spLocks noChangeArrowheads="1"/>
          </p:cNvSpPr>
          <p:nvPr/>
        </p:nvSpPr>
        <p:spPr bwMode="gray">
          <a:xfrm>
            <a:off x="7071691" y="3330449"/>
            <a:ext cx="1758564"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Expansion </a:t>
            </a:r>
            <a:r>
              <a:rPr lang="en-US" sz="1600" dirty="0" smtClean="0">
                <a:solidFill>
                  <a:schemeClr val="bg1"/>
                </a:solidFill>
                <a:latin typeface="+mn-lt"/>
              </a:rPr>
              <a:t>Valve</a:t>
            </a:r>
            <a:endParaRPr lang="en-US" sz="1600" dirty="0">
              <a:solidFill>
                <a:schemeClr val="bg1"/>
              </a:solidFill>
              <a:latin typeface="+mn-lt"/>
            </a:endParaRPr>
          </a:p>
        </p:txBody>
      </p:sp>
      <p:sp>
        <p:nvSpPr>
          <p:cNvPr id="125" name="AutoShape 100"/>
          <p:cNvSpPr>
            <a:spLocks noChangeArrowheads="1"/>
          </p:cNvSpPr>
          <p:nvPr/>
        </p:nvSpPr>
        <p:spPr bwMode="gray">
          <a:xfrm>
            <a:off x="5267551" y="3954803"/>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126" name="Rectangle 102"/>
          <p:cNvSpPr>
            <a:spLocks noChangeArrowheads="1"/>
          </p:cNvSpPr>
          <p:nvPr/>
        </p:nvSpPr>
        <p:spPr bwMode="gray">
          <a:xfrm>
            <a:off x="5255532" y="3917383"/>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Evaporator</a:t>
            </a:r>
            <a:endParaRPr lang="en-US" sz="1800" dirty="0">
              <a:solidFill>
                <a:schemeClr val="bg1"/>
              </a:solidFill>
              <a:latin typeface="+mn-lt"/>
            </a:endParaRPr>
          </a:p>
        </p:txBody>
      </p:sp>
      <p:sp>
        <p:nvSpPr>
          <p:cNvPr id="121" name="Title 1"/>
          <p:cNvSpPr>
            <a:spLocks noGrp="1"/>
          </p:cNvSpPr>
          <p:nvPr>
            <p:ph type="title"/>
          </p:nvPr>
        </p:nvSpPr>
        <p:spPr>
          <a:xfrm>
            <a:off x="322263" y="0"/>
            <a:ext cx="8640762" cy="628650"/>
          </a:xfrm>
        </p:spPr>
        <p:txBody>
          <a:bodyPr/>
          <a:lstStyle/>
          <a:p>
            <a:pPr>
              <a:defRPr/>
            </a:pPr>
            <a:r>
              <a:rPr lang="en-US" b="1" dirty="0" smtClean="0">
                <a:effectLst/>
              </a:rPr>
              <a:t>What is a Heat Pump?</a:t>
            </a:r>
            <a:endParaRPr lang="en-US" b="1" dirty="0">
              <a:effectLst/>
            </a:endParaRPr>
          </a:p>
        </p:txBody>
      </p:sp>
      <p:sp>
        <p:nvSpPr>
          <p:cNvPr id="285" name="Freeform 5"/>
          <p:cNvSpPr>
            <a:spLocks/>
          </p:cNvSpPr>
          <p:nvPr/>
        </p:nvSpPr>
        <p:spPr bwMode="gray">
          <a:xfrm>
            <a:off x="3550024" y="3664486"/>
            <a:ext cx="1703965" cy="430844"/>
          </a:xfrm>
          <a:custGeom>
            <a:avLst/>
            <a:gdLst/>
            <a:ahLst/>
            <a:cxnLst>
              <a:cxn ang="0">
                <a:pos x="0" y="0"/>
              </a:cxn>
              <a:cxn ang="0">
                <a:pos x="0" y="312"/>
              </a:cxn>
              <a:cxn ang="0">
                <a:pos x="864" y="312"/>
              </a:cxn>
            </a:cxnLst>
            <a:rect l="0" t="0" r="r" b="b"/>
            <a:pathLst>
              <a:path w="865" h="313">
                <a:moveTo>
                  <a:pt x="0" y="0"/>
                </a:moveTo>
                <a:lnTo>
                  <a:pt x="0" y="312"/>
                </a:lnTo>
                <a:lnTo>
                  <a:pt x="864" y="312"/>
                </a:lnTo>
              </a:path>
            </a:pathLst>
          </a:custGeom>
          <a:noFill/>
          <a:ln w="50800" cap="rnd" cmpd="sng">
            <a:solidFill>
              <a:srgbClr val="0070C0"/>
            </a:solidFill>
            <a:prstDash val="solid"/>
            <a:round/>
            <a:headEnd type="stealth" w="med" len="lg"/>
            <a:tailEnd type="none" w="sm" len="sm"/>
          </a:ln>
          <a:effectLst/>
        </p:spPr>
        <p:txBody>
          <a:bodyPr/>
          <a:lstStyle/>
          <a:p>
            <a:endParaRPr lang="en-US">
              <a:latin typeface="+mn-lt"/>
            </a:endParaRPr>
          </a:p>
        </p:txBody>
      </p:sp>
      <p:sp>
        <p:nvSpPr>
          <p:cNvPr id="286" name="Rectangle 13"/>
          <p:cNvSpPr>
            <a:spLocks noChangeArrowheads="1"/>
          </p:cNvSpPr>
          <p:nvPr/>
        </p:nvSpPr>
        <p:spPr bwMode="gray">
          <a:xfrm>
            <a:off x="2855523" y="3431534"/>
            <a:ext cx="419100" cy="128588"/>
          </a:xfrm>
          <a:prstGeom prst="rect">
            <a:avLst/>
          </a:prstGeom>
          <a:solidFill>
            <a:srgbClr val="4D4D4D"/>
          </a:solidFill>
          <a:ln w="12700">
            <a:solidFill>
              <a:schemeClr val="tx1"/>
            </a:solidFill>
            <a:miter lim="800000"/>
            <a:headEnd/>
            <a:tailEnd/>
          </a:ln>
          <a:effectLst/>
        </p:spPr>
        <p:txBody>
          <a:bodyPr wrap="none" anchor="ctr"/>
          <a:lstStyle/>
          <a:p>
            <a:endParaRPr lang="en-US">
              <a:latin typeface="+mn-lt"/>
            </a:endParaRPr>
          </a:p>
        </p:txBody>
      </p:sp>
      <p:sp>
        <p:nvSpPr>
          <p:cNvPr id="287" name="Rectangle 15"/>
          <p:cNvSpPr>
            <a:spLocks noChangeArrowheads="1"/>
          </p:cNvSpPr>
          <p:nvPr/>
        </p:nvSpPr>
        <p:spPr bwMode="gray">
          <a:xfrm>
            <a:off x="3007261" y="3332461"/>
            <a:ext cx="1303338"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Compressor</a:t>
            </a:r>
          </a:p>
        </p:txBody>
      </p:sp>
      <p:sp>
        <p:nvSpPr>
          <p:cNvPr id="288" name="Rectangle 17"/>
          <p:cNvSpPr>
            <a:spLocks noChangeArrowheads="1"/>
          </p:cNvSpPr>
          <p:nvPr/>
        </p:nvSpPr>
        <p:spPr bwMode="gray">
          <a:xfrm>
            <a:off x="2148732" y="3323584"/>
            <a:ext cx="711200"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Motor</a:t>
            </a:r>
          </a:p>
        </p:txBody>
      </p:sp>
      <p:sp>
        <p:nvSpPr>
          <p:cNvPr id="289" name="Rectangle 17"/>
          <p:cNvSpPr>
            <a:spLocks noChangeArrowheads="1"/>
          </p:cNvSpPr>
          <p:nvPr/>
        </p:nvSpPr>
        <p:spPr bwMode="gray">
          <a:xfrm>
            <a:off x="155426" y="747316"/>
            <a:ext cx="3302882" cy="708528"/>
          </a:xfrm>
          <a:prstGeom prst="rect">
            <a:avLst/>
          </a:prstGeom>
          <a:solidFill>
            <a:srgbClr val="92D050"/>
          </a:solidFill>
          <a:ln w="15875">
            <a:noFill/>
            <a:miter lim="800000"/>
            <a:headEnd/>
            <a:tailEnd/>
          </a:ln>
          <a:effectLst/>
          <a:scene3d>
            <a:camera prst="orthographicFront"/>
            <a:lightRig rig="threePt" dir="t"/>
          </a:scene3d>
          <a:sp3d>
            <a:bevelT/>
          </a:sp3d>
        </p:spPr>
        <p:txBody>
          <a:bodyPr wrap="square" lIns="92075" tIns="46038" rIns="92075" bIns="46038">
            <a:spAutoFit/>
          </a:bodyPr>
          <a:lstStyle/>
          <a:p>
            <a:pPr algn="ctr" eaLnBrk="0" hangingPunct="0"/>
            <a:r>
              <a:rPr lang="en-US" sz="2000" dirty="0" smtClean="0">
                <a:latin typeface="+mn-lt"/>
              </a:rPr>
              <a:t>Building with Heat Pump heating</a:t>
            </a:r>
            <a:endParaRPr lang="en-US" sz="2000" dirty="0">
              <a:latin typeface="+mn-lt"/>
            </a:endParaRPr>
          </a:p>
        </p:txBody>
      </p:sp>
      <p:sp>
        <p:nvSpPr>
          <p:cNvPr id="290" name="Text Box 39"/>
          <p:cNvSpPr txBox="1">
            <a:spLocks noChangeArrowheads="1"/>
          </p:cNvSpPr>
          <p:nvPr/>
        </p:nvSpPr>
        <p:spPr bwMode="auto">
          <a:xfrm>
            <a:off x="109936" y="1465288"/>
            <a:ext cx="3415919" cy="1569660"/>
          </a:xfrm>
          <a:prstGeom prst="rect">
            <a:avLst/>
          </a:prstGeom>
          <a:noFill/>
          <a:ln w="28575">
            <a:noFill/>
            <a:miter lim="800000"/>
            <a:headEnd/>
            <a:tailEnd type="none" w="med" len="lg"/>
          </a:ln>
        </p:spPr>
        <p:txBody>
          <a:bodyPr wrap="square">
            <a:spAutoFit/>
          </a:bodyPr>
          <a:lstStyle/>
          <a:p>
            <a:pPr algn="l" eaLnBrk="0" hangingPunct="0">
              <a:buClr>
                <a:schemeClr val="bg2"/>
              </a:buClr>
              <a:buFont typeface="Wingdings" pitchFamily="2" charset="2"/>
              <a:buChar char="§"/>
            </a:pPr>
            <a:r>
              <a:rPr lang="en-US" sz="1600" dirty="0" smtClean="0"/>
              <a:t> Heat pump is employed to utilize </a:t>
            </a:r>
          </a:p>
          <a:p>
            <a:pPr algn="l" eaLnBrk="0" hangingPunct="0">
              <a:buClr>
                <a:schemeClr val="bg2"/>
              </a:buClr>
            </a:pPr>
            <a:r>
              <a:rPr lang="en-US" sz="1600" dirty="0" smtClean="0"/>
              <a:t>   building heat that would otherwise    </a:t>
            </a:r>
          </a:p>
          <a:p>
            <a:pPr algn="l" eaLnBrk="0" hangingPunct="0">
              <a:buClr>
                <a:schemeClr val="bg2"/>
              </a:buClr>
            </a:pPr>
            <a:r>
              <a:rPr lang="en-US" sz="1600" dirty="0" smtClean="0"/>
              <a:t>   be rejected by the cooling tower</a:t>
            </a:r>
          </a:p>
          <a:p>
            <a:pPr algn="l" eaLnBrk="0" hangingPunct="0">
              <a:buClr>
                <a:schemeClr val="bg2"/>
              </a:buClr>
            </a:pPr>
            <a:r>
              <a:rPr lang="en-US" sz="1600" dirty="0" smtClean="0"/>
              <a:t>    </a:t>
            </a:r>
            <a:r>
              <a:rPr lang="en-US" sz="1600" dirty="0" smtClean="0">
                <a:sym typeface="Wingdings" pitchFamily="2" charset="2"/>
              </a:rPr>
              <a:t> COP typically greater than 6! </a:t>
            </a:r>
            <a:endParaRPr lang="en-US" sz="1600" dirty="0" smtClean="0"/>
          </a:p>
          <a:p>
            <a:pPr algn="l" eaLnBrk="0" hangingPunct="0">
              <a:buClr>
                <a:schemeClr val="bg2"/>
              </a:buClr>
              <a:buFont typeface="Wingdings" pitchFamily="2" charset="2"/>
              <a:buChar char="§"/>
            </a:pPr>
            <a:r>
              <a:rPr lang="en-US" sz="1600" dirty="0" smtClean="0"/>
              <a:t> Boiler provides supplemental </a:t>
            </a:r>
          </a:p>
          <a:p>
            <a:pPr algn="l" eaLnBrk="0" hangingPunct="0">
              <a:buClr>
                <a:schemeClr val="bg2"/>
              </a:buClr>
            </a:pPr>
            <a:r>
              <a:rPr lang="en-US" sz="1600" dirty="0" smtClean="0"/>
              <a:t>   heating if required</a:t>
            </a:r>
          </a:p>
        </p:txBody>
      </p:sp>
      <p:grpSp>
        <p:nvGrpSpPr>
          <p:cNvPr id="28" name="Group 317"/>
          <p:cNvGrpSpPr/>
          <p:nvPr/>
        </p:nvGrpSpPr>
        <p:grpSpPr>
          <a:xfrm>
            <a:off x="4406510" y="4411218"/>
            <a:ext cx="1130789" cy="517318"/>
            <a:chOff x="4406510" y="4611634"/>
            <a:chExt cx="1130789" cy="517318"/>
          </a:xfrm>
        </p:grpSpPr>
        <p:sp>
          <p:nvSpPr>
            <p:cNvPr id="297" name="Text Box 53"/>
            <p:cNvSpPr txBox="1">
              <a:spLocks noChangeArrowheads="1"/>
            </p:cNvSpPr>
            <p:nvPr/>
          </p:nvSpPr>
          <p:spPr bwMode="auto">
            <a:xfrm>
              <a:off x="4406510" y="4611634"/>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latin typeface="+mn-lt"/>
                </a:rPr>
                <a:t>  </a:t>
              </a:r>
              <a:r>
                <a:rPr lang="en-US" sz="1400" dirty="0" smtClean="0">
                  <a:latin typeface="+mn-lt"/>
                </a:rPr>
                <a:t>54</a:t>
              </a:r>
              <a:r>
                <a:rPr lang="pt-BR" sz="1400" dirty="0" smtClean="0">
                  <a:latin typeface="+mn-lt"/>
                </a:rPr>
                <a:t>º</a:t>
              </a:r>
              <a:r>
                <a:rPr lang="en-US" sz="1400" dirty="0">
                  <a:latin typeface="+mn-lt"/>
                </a:rPr>
                <a:t>F</a:t>
              </a:r>
            </a:p>
          </p:txBody>
        </p:sp>
        <p:sp>
          <p:nvSpPr>
            <p:cNvPr id="298" name="Text Box 53"/>
            <p:cNvSpPr txBox="1">
              <a:spLocks noChangeArrowheads="1"/>
            </p:cNvSpPr>
            <p:nvPr/>
          </p:nvSpPr>
          <p:spPr bwMode="auto">
            <a:xfrm>
              <a:off x="4406748" y="4821175"/>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(12.2</a:t>
              </a:r>
              <a:r>
                <a:rPr lang="pt-BR" sz="1400" dirty="0" smtClean="0">
                  <a:latin typeface="+mn-lt"/>
                </a:rPr>
                <a:t>º</a:t>
              </a:r>
              <a:r>
                <a:rPr lang="en-US" sz="1400" dirty="0">
                  <a:latin typeface="+mn-lt"/>
                </a:rPr>
                <a:t>C)</a:t>
              </a:r>
            </a:p>
          </p:txBody>
        </p:sp>
      </p:grpSp>
      <p:grpSp>
        <p:nvGrpSpPr>
          <p:cNvPr id="29" name="Group 318"/>
          <p:cNvGrpSpPr/>
          <p:nvPr/>
        </p:nvGrpSpPr>
        <p:grpSpPr>
          <a:xfrm>
            <a:off x="6294006" y="4446051"/>
            <a:ext cx="1081217" cy="499387"/>
            <a:chOff x="6294006" y="4646467"/>
            <a:chExt cx="1081217" cy="499387"/>
          </a:xfrm>
        </p:grpSpPr>
        <p:sp>
          <p:nvSpPr>
            <p:cNvPr id="299" name="Text Box 53"/>
            <p:cNvSpPr txBox="1">
              <a:spLocks noChangeArrowheads="1"/>
            </p:cNvSpPr>
            <p:nvPr/>
          </p:nvSpPr>
          <p:spPr bwMode="auto">
            <a:xfrm>
              <a:off x="6307769" y="4646467"/>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latin typeface="+mn-lt"/>
                </a:rPr>
                <a:t> </a:t>
              </a:r>
              <a:r>
                <a:rPr lang="en-US" sz="1400" dirty="0" smtClean="0">
                  <a:latin typeface="+mn-lt"/>
                </a:rPr>
                <a:t>44</a:t>
              </a:r>
              <a:r>
                <a:rPr lang="pt-BR" sz="1400" dirty="0" smtClean="0">
                  <a:latin typeface="+mn-lt"/>
                </a:rPr>
                <a:t>º</a:t>
              </a:r>
              <a:r>
                <a:rPr lang="en-US" sz="1400" dirty="0">
                  <a:latin typeface="+mn-lt"/>
                </a:rPr>
                <a:t>F</a:t>
              </a:r>
            </a:p>
          </p:txBody>
        </p:sp>
        <p:sp>
          <p:nvSpPr>
            <p:cNvPr id="300" name="Text Box 53"/>
            <p:cNvSpPr txBox="1">
              <a:spLocks noChangeArrowheads="1"/>
            </p:cNvSpPr>
            <p:nvPr/>
          </p:nvSpPr>
          <p:spPr bwMode="auto">
            <a:xfrm>
              <a:off x="6294006" y="4838077"/>
              <a:ext cx="1081217"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(6.7</a:t>
              </a:r>
              <a:r>
                <a:rPr lang="pt-BR" sz="1400" dirty="0" smtClean="0">
                  <a:latin typeface="+mn-lt"/>
                </a:rPr>
                <a:t>º</a:t>
              </a:r>
              <a:r>
                <a:rPr lang="en-US" sz="1400" dirty="0">
                  <a:latin typeface="+mn-lt"/>
                </a:rPr>
                <a:t>C)</a:t>
              </a:r>
            </a:p>
          </p:txBody>
        </p:sp>
      </p:grpSp>
      <p:grpSp>
        <p:nvGrpSpPr>
          <p:cNvPr id="30" name="Group 315"/>
          <p:cNvGrpSpPr/>
          <p:nvPr/>
        </p:nvGrpSpPr>
        <p:grpSpPr>
          <a:xfrm>
            <a:off x="4417796" y="1651385"/>
            <a:ext cx="1166649" cy="499388"/>
            <a:chOff x="4417796" y="2225145"/>
            <a:chExt cx="1166649" cy="499388"/>
          </a:xfrm>
        </p:grpSpPr>
        <p:sp>
          <p:nvSpPr>
            <p:cNvPr id="301" name="Text Box 53"/>
            <p:cNvSpPr txBox="1">
              <a:spLocks noChangeArrowheads="1"/>
            </p:cNvSpPr>
            <p:nvPr/>
          </p:nvSpPr>
          <p:spPr bwMode="auto">
            <a:xfrm>
              <a:off x="4417796" y="2225145"/>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latin typeface="+mn-lt"/>
                </a:rPr>
                <a:t>  </a:t>
              </a:r>
              <a:r>
                <a:rPr lang="en-US" sz="1400" dirty="0" smtClean="0">
                  <a:latin typeface="+mn-lt"/>
                </a:rPr>
                <a:t>150</a:t>
              </a:r>
              <a:r>
                <a:rPr lang="pt-BR" sz="1400" dirty="0" smtClean="0">
                  <a:latin typeface="+mn-lt"/>
                </a:rPr>
                <a:t>º</a:t>
              </a:r>
              <a:r>
                <a:rPr lang="en-US" sz="1400" dirty="0">
                  <a:latin typeface="+mn-lt"/>
                </a:rPr>
                <a:t>F</a:t>
              </a:r>
            </a:p>
          </p:txBody>
        </p:sp>
        <p:sp>
          <p:nvSpPr>
            <p:cNvPr id="302" name="Text Box 53"/>
            <p:cNvSpPr txBox="1">
              <a:spLocks noChangeArrowheads="1"/>
            </p:cNvSpPr>
            <p:nvPr/>
          </p:nvSpPr>
          <p:spPr bwMode="auto">
            <a:xfrm>
              <a:off x="4453894" y="2416756"/>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(65.5</a:t>
              </a:r>
              <a:r>
                <a:rPr lang="pt-BR" sz="1400" dirty="0" smtClean="0">
                  <a:latin typeface="+mn-lt"/>
                </a:rPr>
                <a:t>º</a:t>
              </a:r>
              <a:r>
                <a:rPr lang="en-US" sz="1400" dirty="0">
                  <a:latin typeface="+mn-lt"/>
                </a:rPr>
                <a:t>C)</a:t>
              </a:r>
            </a:p>
          </p:txBody>
        </p:sp>
      </p:grpSp>
      <p:grpSp>
        <p:nvGrpSpPr>
          <p:cNvPr id="31" name="Group 316"/>
          <p:cNvGrpSpPr/>
          <p:nvPr/>
        </p:nvGrpSpPr>
        <p:grpSpPr>
          <a:xfrm>
            <a:off x="6278829" y="1659323"/>
            <a:ext cx="995362" cy="490416"/>
            <a:chOff x="6240729" y="2233083"/>
            <a:chExt cx="995362" cy="490416"/>
          </a:xfrm>
        </p:grpSpPr>
        <p:sp>
          <p:nvSpPr>
            <p:cNvPr id="303" name="Text Box 53"/>
            <p:cNvSpPr txBox="1">
              <a:spLocks noChangeArrowheads="1"/>
            </p:cNvSpPr>
            <p:nvPr/>
          </p:nvSpPr>
          <p:spPr bwMode="auto">
            <a:xfrm>
              <a:off x="6240729" y="2233083"/>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latin typeface="+mn-lt"/>
                </a:rPr>
                <a:t> </a:t>
              </a:r>
              <a:r>
                <a:rPr lang="en-US" sz="1400" dirty="0" smtClean="0">
                  <a:latin typeface="+mn-lt"/>
                </a:rPr>
                <a:t>130</a:t>
              </a:r>
              <a:r>
                <a:rPr lang="pt-BR" sz="1400" dirty="0" smtClean="0">
                  <a:latin typeface="+mn-lt"/>
                </a:rPr>
                <a:t>º</a:t>
              </a:r>
              <a:r>
                <a:rPr lang="en-US" sz="1400" dirty="0">
                  <a:latin typeface="+mn-lt"/>
                </a:rPr>
                <a:t>F</a:t>
              </a:r>
            </a:p>
          </p:txBody>
        </p:sp>
        <p:sp>
          <p:nvSpPr>
            <p:cNvPr id="304"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latin typeface="+mn-lt"/>
                </a:rPr>
                <a:t>(54.4</a:t>
              </a:r>
              <a:r>
                <a:rPr lang="pt-BR" sz="1400" dirty="0" smtClean="0">
                  <a:latin typeface="+mn-lt"/>
                </a:rPr>
                <a:t>º</a:t>
              </a:r>
              <a:r>
                <a:rPr lang="en-US" sz="1400" dirty="0">
                  <a:latin typeface="+mn-lt"/>
                </a:rPr>
                <a:t>C)</a:t>
              </a:r>
            </a:p>
          </p:txBody>
        </p:sp>
      </p:grpSp>
      <p:pic>
        <p:nvPicPr>
          <p:cNvPr id="223" name="Picture 14" descr="Building_render"/>
          <p:cNvPicPr>
            <a:picLocks noChangeAspect="1" noChangeArrowheads="1"/>
          </p:cNvPicPr>
          <p:nvPr/>
        </p:nvPicPr>
        <p:blipFill>
          <a:blip r:embed="rId3" cstate="print">
            <a:clrChange>
              <a:clrFrom>
                <a:srgbClr val="FFFFFF"/>
              </a:clrFrom>
              <a:clrTo>
                <a:srgbClr val="FFFFFF">
                  <a:alpha val="0"/>
                </a:srgbClr>
              </a:clrTo>
            </a:clrChange>
            <a:lum bright="21000" contrast="9000"/>
          </a:blip>
          <a:srcRect/>
          <a:stretch>
            <a:fillRect/>
          </a:stretch>
        </p:blipFill>
        <p:spPr bwMode="auto">
          <a:xfrm>
            <a:off x="5526711" y="788894"/>
            <a:ext cx="748583" cy="1062168"/>
          </a:xfrm>
          <a:prstGeom prst="rect">
            <a:avLst/>
          </a:prstGeom>
          <a:noFill/>
          <a:effectLst/>
        </p:spPr>
      </p:pic>
      <p:pic>
        <p:nvPicPr>
          <p:cNvPr id="229" name="Picture 14" descr="Building_render"/>
          <p:cNvPicPr>
            <a:picLocks noChangeAspect="1" noChangeArrowheads="1"/>
          </p:cNvPicPr>
          <p:nvPr/>
        </p:nvPicPr>
        <p:blipFill>
          <a:blip r:embed="rId3" cstate="print">
            <a:clrChange>
              <a:clrFrom>
                <a:srgbClr val="FFFFFF"/>
              </a:clrFrom>
              <a:clrTo>
                <a:srgbClr val="FFFFFF">
                  <a:alpha val="0"/>
                </a:srgbClr>
              </a:clrTo>
            </a:clrChange>
            <a:lum bright="21000" contrast="9000"/>
          </a:blip>
          <a:srcRect/>
          <a:stretch>
            <a:fillRect/>
          </a:stretch>
        </p:blipFill>
        <p:spPr bwMode="auto">
          <a:xfrm>
            <a:off x="5553605" y="4957482"/>
            <a:ext cx="748583" cy="1062168"/>
          </a:xfrm>
          <a:prstGeom prst="rect">
            <a:avLst/>
          </a:prstGeom>
          <a:noFill/>
          <a:effectLst/>
        </p:spPr>
      </p:pic>
      <p:sp>
        <p:nvSpPr>
          <p:cNvPr id="4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What is a Heat Pump?</a:t>
            </a:r>
            <a:r>
              <a:rPr lang="en-US" sz="2000" b="1" dirty="0" smtClean="0">
                <a:effectLst/>
              </a:rPr>
              <a:t> </a:t>
            </a:r>
            <a:r>
              <a:rPr lang="en-US" b="1" dirty="0" smtClean="0">
                <a:solidFill>
                  <a:srgbClr val="003399"/>
                </a:solidFill>
                <a:effectLst/>
              </a:rPr>
              <a:t>–</a:t>
            </a:r>
            <a:r>
              <a:rPr lang="en-US" sz="2000" b="1" dirty="0" smtClean="0">
                <a:solidFill>
                  <a:srgbClr val="003399"/>
                </a:solidFill>
                <a:effectLst/>
              </a:rPr>
              <a:t> Refrigerant P-H Diagram</a:t>
            </a:r>
            <a:endParaRPr lang="en-US" sz="2000" b="1" dirty="0">
              <a:solidFill>
                <a:srgbClr val="003399"/>
              </a:solidFill>
              <a:effectLst/>
            </a:endParaRPr>
          </a:p>
        </p:txBody>
      </p:sp>
      <p:sp>
        <p:nvSpPr>
          <p:cNvPr id="32" name="Line 3"/>
          <p:cNvSpPr>
            <a:spLocks noChangeShapeType="1"/>
          </p:cNvSpPr>
          <p:nvPr/>
        </p:nvSpPr>
        <p:spPr bwMode="auto">
          <a:xfrm>
            <a:off x="2791489" y="2840645"/>
            <a:ext cx="3370263" cy="0"/>
          </a:xfrm>
          <a:prstGeom prst="line">
            <a:avLst/>
          </a:prstGeom>
          <a:noFill/>
          <a:ln w="50800">
            <a:solidFill>
              <a:srgbClr val="FF0000"/>
            </a:solidFill>
            <a:round/>
            <a:headEnd type="stealth" w="med" len="lg"/>
            <a:tailEnd type="none" w="lg" len="lg"/>
          </a:ln>
        </p:spPr>
        <p:txBody>
          <a:bodyPr wrap="none" anchor="ctr"/>
          <a:lstStyle/>
          <a:p>
            <a:endParaRPr lang="en-US" sz="2000" dirty="0"/>
          </a:p>
        </p:txBody>
      </p:sp>
      <p:grpSp>
        <p:nvGrpSpPr>
          <p:cNvPr id="3" name="Group 4"/>
          <p:cNvGrpSpPr>
            <a:grpSpLocks/>
          </p:cNvGrpSpPr>
          <p:nvPr/>
        </p:nvGrpSpPr>
        <p:grpSpPr bwMode="auto">
          <a:xfrm>
            <a:off x="1438939" y="1280133"/>
            <a:ext cx="5930900" cy="4833937"/>
            <a:chOff x="1228" y="909"/>
            <a:chExt cx="3736" cy="3045"/>
          </a:xfrm>
        </p:grpSpPr>
        <p:sp>
          <p:nvSpPr>
            <p:cNvPr id="34" name="Line 5"/>
            <p:cNvSpPr>
              <a:spLocks noChangeShapeType="1"/>
            </p:cNvSpPr>
            <p:nvPr/>
          </p:nvSpPr>
          <p:spPr bwMode="auto">
            <a:xfrm>
              <a:off x="1496" y="1459"/>
              <a:ext cx="0" cy="2245"/>
            </a:xfrm>
            <a:prstGeom prst="line">
              <a:avLst/>
            </a:prstGeom>
            <a:noFill/>
            <a:ln w="12700">
              <a:solidFill>
                <a:schemeClr val="tx1"/>
              </a:solidFill>
              <a:round/>
              <a:headEnd/>
              <a:tailEnd/>
            </a:ln>
          </p:spPr>
          <p:txBody>
            <a:bodyPr wrap="none" anchor="ctr"/>
            <a:lstStyle/>
            <a:p>
              <a:endParaRPr lang="en-US" sz="2000" dirty="0"/>
            </a:p>
          </p:txBody>
        </p:sp>
        <p:sp>
          <p:nvSpPr>
            <p:cNvPr id="35" name="Line 6"/>
            <p:cNvSpPr>
              <a:spLocks noChangeShapeType="1"/>
            </p:cNvSpPr>
            <p:nvPr/>
          </p:nvSpPr>
          <p:spPr bwMode="auto">
            <a:xfrm flipV="1">
              <a:off x="1496" y="3687"/>
              <a:ext cx="3468" cy="17"/>
            </a:xfrm>
            <a:prstGeom prst="line">
              <a:avLst/>
            </a:prstGeom>
            <a:noFill/>
            <a:ln w="12700">
              <a:solidFill>
                <a:schemeClr val="tx1"/>
              </a:solidFill>
              <a:round/>
              <a:headEnd/>
              <a:tailEnd/>
            </a:ln>
          </p:spPr>
          <p:txBody>
            <a:bodyPr wrap="none" anchor="ctr"/>
            <a:lstStyle/>
            <a:p>
              <a:endParaRPr lang="en-US" sz="2000" dirty="0"/>
            </a:p>
          </p:txBody>
        </p:sp>
        <p:sp>
          <p:nvSpPr>
            <p:cNvPr id="36" name="Rectangle 7"/>
            <p:cNvSpPr>
              <a:spLocks noChangeArrowheads="1"/>
            </p:cNvSpPr>
            <p:nvPr/>
          </p:nvSpPr>
          <p:spPr bwMode="auto">
            <a:xfrm rot="16212812">
              <a:off x="857" y="2150"/>
              <a:ext cx="991" cy="250"/>
            </a:xfrm>
            <a:prstGeom prst="rect">
              <a:avLst/>
            </a:prstGeom>
            <a:noFill/>
            <a:ln w="12700">
              <a:noFill/>
              <a:miter lim="800000"/>
              <a:headEnd/>
              <a:tailEnd/>
            </a:ln>
          </p:spPr>
          <p:txBody>
            <a:bodyPr lIns="90488" tIns="44450" rIns="90488" bIns="44450">
              <a:spAutoFit/>
            </a:bodyPr>
            <a:lstStyle/>
            <a:p>
              <a:pPr algn="l" eaLnBrk="0" hangingPunct="0">
                <a:spcBef>
                  <a:spcPct val="50000"/>
                </a:spcBef>
              </a:pPr>
              <a:r>
                <a:rPr lang="en-US" sz="2000" dirty="0"/>
                <a:t>Pressure</a:t>
              </a:r>
            </a:p>
          </p:txBody>
        </p:sp>
        <p:sp>
          <p:nvSpPr>
            <p:cNvPr id="37" name="Rectangle 8"/>
            <p:cNvSpPr>
              <a:spLocks noChangeArrowheads="1"/>
            </p:cNvSpPr>
            <p:nvPr/>
          </p:nvSpPr>
          <p:spPr bwMode="auto">
            <a:xfrm>
              <a:off x="2304" y="3704"/>
              <a:ext cx="1642" cy="250"/>
            </a:xfrm>
            <a:prstGeom prst="rect">
              <a:avLst/>
            </a:prstGeom>
            <a:noFill/>
            <a:ln w="12700">
              <a:noFill/>
              <a:miter lim="800000"/>
              <a:headEnd/>
              <a:tailEnd/>
            </a:ln>
          </p:spPr>
          <p:txBody>
            <a:bodyPr lIns="90488" tIns="44450" rIns="90488" bIns="44450">
              <a:spAutoFit/>
            </a:bodyPr>
            <a:lstStyle/>
            <a:p>
              <a:pPr algn="l" eaLnBrk="0" hangingPunct="0">
                <a:spcBef>
                  <a:spcPct val="50000"/>
                </a:spcBef>
              </a:pPr>
              <a:r>
                <a:rPr lang="en-US" sz="2000" dirty="0"/>
                <a:t>Energy / Enthalpy</a:t>
              </a:r>
            </a:p>
          </p:txBody>
        </p:sp>
        <p:sp>
          <p:nvSpPr>
            <p:cNvPr id="38" name="Rectangle 9"/>
            <p:cNvSpPr>
              <a:spLocks noChangeArrowheads="1"/>
            </p:cNvSpPr>
            <p:nvPr/>
          </p:nvSpPr>
          <p:spPr bwMode="auto">
            <a:xfrm rot="18190796">
              <a:off x="1387" y="1834"/>
              <a:ext cx="1014" cy="212"/>
            </a:xfrm>
            <a:prstGeom prst="rect">
              <a:avLst/>
            </a:prstGeom>
            <a:noFill/>
            <a:ln w="12700">
              <a:noFill/>
              <a:miter lim="800000"/>
              <a:headEnd/>
              <a:tailEnd/>
            </a:ln>
          </p:spPr>
          <p:txBody>
            <a:bodyPr lIns="90488" tIns="44450" rIns="90488" bIns="44450">
              <a:spAutoFit/>
            </a:bodyPr>
            <a:lstStyle/>
            <a:p>
              <a:pPr algn="l" eaLnBrk="0" hangingPunct="0">
                <a:spcBef>
                  <a:spcPct val="50000"/>
                </a:spcBef>
              </a:pPr>
              <a:r>
                <a:rPr lang="en-US" sz="1600" dirty="0">
                  <a:solidFill>
                    <a:srgbClr val="3333FF"/>
                  </a:solidFill>
                </a:rPr>
                <a:t>Liquid Line</a:t>
              </a:r>
            </a:p>
          </p:txBody>
        </p:sp>
        <p:sp>
          <p:nvSpPr>
            <p:cNvPr id="39" name="Rectangle 10"/>
            <p:cNvSpPr>
              <a:spLocks noChangeArrowheads="1"/>
            </p:cNvSpPr>
            <p:nvPr/>
          </p:nvSpPr>
          <p:spPr bwMode="auto">
            <a:xfrm rot="17297930">
              <a:off x="2939" y="1930"/>
              <a:ext cx="1338" cy="212"/>
            </a:xfrm>
            <a:prstGeom prst="rect">
              <a:avLst/>
            </a:prstGeom>
            <a:noFill/>
            <a:ln w="12700">
              <a:noFill/>
              <a:miter lim="800000"/>
              <a:headEnd/>
              <a:tailEnd/>
            </a:ln>
          </p:spPr>
          <p:txBody>
            <a:bodyPr lIns="90488" tIns="44450" rIns="90488" bIns="44450">
              <a:spAutoFit/>
            </a:bodyPr>
            <a:lstStyle/>
            <a:p>
              <a:pPr algn="l" eaLnBrk="0" hangingPunct="0">
                <a:spcBef>
                  <a:spcPct val="50000"/>
                </a:spcBef>
              </a:pPr>
              <a:r>
                <a:rPr lang="en-US" sz="1600" dirty="0">
                  <a:solidFill>
                    <a:srgbClr val="3333FF"/>
                  </a:solidFill>
                </a:rPr>
                <a:t>Vapor Line</a:t>
              </a:r>
            </a:p>
          </p:txBody>
        </p:sp>
        <p:sp>
          <p:nvSpPr>
            <p:cNvPr id="40" name="Arc 11"/>
            <p:cNvSpPr>
              <a:spLocks/>
            </p:cNvSpPr>
            <p:nvPr/>
          </p:nvSpPr>
          <p:spPr bwMode="auto">
            <a:xfrm>
              <a:off x="1670" y="915"/>
              <a:ext cx="1842" cy="2442"/>
            </a:xfrm>
            <a:custGeom>
              <a:avLst/>
              <a:gdLst>
                <a:gd name="T0" fmla="*/ 0 w 21600"/>
                <a:gd name="T1" fmla="*/ 2433 h 21600"/>
                <a:gd name="T2" fmla="*/ 1841 w 21600"/>
                <a:gd name="T3" fmla="*/ 0 h 21600"/>
                <a:gd name="T4" fmla="*/ 1842 w 21600"/>
                <a:gd name="T5" fmla="*/ 24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9"/>
                  </a:moveTo>
                  <a:cubicBezTo>
                    <a:pt x="44" y="9627"/>
                    <a:pt x="9693" y="8"/>
                    <a:pt x="21585" y="0"/>
                  </a:cubicBezTo>
                </a:path>
                <a:path w="21600" h="21600" stroke="0" extrusionOk="0">
                  <a:moveTo>
                    <a:pt x="0" y="21519"/>
                  </a:moveTo>
                  <a:cubicBezTo>
                    <a:pt x="44" y="9627"/>
                    <a:pt x="9693" y="8"/>
                    <a:pt x="21585" y="0"/>
                  </a:cubicBezTo>
                  <a:lnTo>
                    <a:pt x="21600" y="21600"/>
                  </a:lnTo>
                  <a:close/>
                </a:path>
              </a:pathLst>
            </a:custGeom>
            <a:noFill/>
            <a:ln w="12700" cap="rnd">
              <a:solidFill>
                <a:schemeClr val="accent2"/>
              </a:solidFill>
              <a:round/>
              <a:headEnd/>
              <a:tailEnd/>
            </a:ln>
          </p:spPr>
          <p:txBody>
            <a:bodyPr wrap="none" anchor="ctr"/>
            <a:lstStyle/>
            <a:p>
              <a:endParaRPr lang="en-US" sz="2000" dirty="0"/>
            </a:p>
          </p:txBody>
        </p:sp>
        <p:cxnSp>
          <p:nvCxnSpPr>
            <p:cNvPr id="41" name="AutoShape 12"/>
            <p:cNvCxnSpPr>
              <a:cxnSpLocks noChangeShapeType="1"/>
              <a:stCxn id="42" idx="1"/>
              <a:endCxn id="43" idx="0"/>
            </p:cNvCxnSpPr>
            <p:nvPr/>
          </p:nvCxnSpPr>
          <p:spPr bwMode="auto">
            <a:xfrm flipH="1">
              <a:off x="3649" y="1256"/>
              <a:ext cx="122" cy="450"/>
            </a:xfrm>
            <a:prstGeom prst="straightConnector1">
              <a:avLst/>
            </a:prstGeom>
            <a:noFill/>
            <a:ln w="12700">
              <a:solidFill>
                <a:schemeClr val="accent2"/>
              </a:solidFill>
              <a:round/>
              <a:headEnd/>
              <a:tailEnd/>
            </a:ln>
          </p:spPr>
        </p:cxnSp>
        <p:sp>
          <p:nvSpPr>
            <p:cNvPr id="42" name="Arc 13"/>
            <p:cNvSpPr>
              <a:spLocks/>
            </p:cNvSpPr>
            <p:nvPr/>
          </p:nvSpPr>
          <p:spPr bwMode="auto">
            <a:xfrm>
              <a:off x="3512" y="909"/>
              <a:ext cx="259" cy="351"/>
            </a:xfrm>
            <a:custGeom>
              <a:avLst/>
              <a:gdLst>
                <a:gd name="T0" fmla="*/ 0 w 21683"/>
                <a:gd name="T1" fmla="*/ 0 h 21600"/>
                <a:gd name="T2" fmla="*/ 259 w 21683"/>
                <a:gd name="T3" fmla="*/ 347 h 21600"/>
                <a:gd name="T4" fmla="*/ 1 w 21683"/>
                <a:gd name="T5" fmla="*/ 351 h 21600"/>
                <a:gd name="T6" fmla="*/ 0 60000 65536"/>
                <a:gd name="T7" fmla="*/ 0 60000 65536"/>
                <a:gd name="T8" fmla="*/ 0 60000 65536"/>
                <a:gd name="T9" fmla="*/ 0 w 21683"/>
                <a:gd name="T10" fmla="*/ 0 h 21600"/>
                <a:gd name="T11" fmla="*/ 21683 w 21683"/>
                <a:gd name="T12" fmla="*/ 21600 h 21600"/>
              </a:gdLst>
              <a:ahLst/>
              <a:cxnLst>
                <a:cxn ang="T6">
                  <a:pos x="T0" y="T1"/>
                </a:cxn>
                <a:cxn ang="T7">
                  <a:pos x="T2" y="T3"/>
                </a:cxn>
                <a:cxn ang="T8">
                  <a:pos x="T4" y="T5"/>
                </a:cxn>
              </a:cxnLst>
              <a:rect l="T9" t="T10" r="T11" b="T12"/>
              <a:pathLst>
                <a:path w="21683" h="21600" fill="none" extrusionOk="0">
                  <a:moveTo>
                    <a:pt x="0" y="0"/>
                  </a:moveTo>
                  <a:cubicBezTo>
                    <a:pt x="28" y="0"/>
                    <a:pt x="56" y="-1"/>
                    <a:pt x="84" y="0"/>
                  </a:cubicBezTo>
                  <a:cubicBezTo>
                    <a:pt x="11924" y="0"/>
                    <a:pt x="21557" y="9531"/>
                    <a:pt x="21682" y="21371"/>
                  </a:cubicBezTo>
                </a:path>
                <a:path w="21683" h="21600" stroke="0" extrusionOk="0">
                  <a:moveTo>
                    <a:pt x="0" y="0"/>
                  </a:moveTo>
                  <a:cubicBezTo>
                    <a:pt x="28" y="0"/>
                    <a:pt x="56" y="-1"/>
                    <a:pt x="84" y="0"/>
                  </a:cubicBezTo>
                  <a:cubicBezTo>
                    <a:pt x="11924" y="0"/>
                    <a:pt x="21557" y="9531"/>
                    <a:pt x="21682" y="21371"/>
                  </a:cubicBezTo>
                  <a:lnTo>
                    <a:pt x="84" y="21600"/>
                  </a:lnTo>
                  <a:close/>
                </a:path>
              </a:pathLst>
            </a:custGeom>
            <a:noFill/>
            <a:ln w="12700" cap="rnd">
              <a:solidFill>
                <a:schemeClr val="accent2"/>
              </a:solidFill>
              <a:round/>
              <a:headEnd/>
              <a:tailEnd/>
            </a:ln>
          </p:spPr>
          <p:txBody>
            <a:bodyPr wrap="none" anchor="ctr"/>
            <a:lstStyle/>
            <a:p>
              <a:endParaRPr lang="en-US" sz="2000" dirty="0"/>
            </a:p>
          </p:txBody>
        </p:sp>
        <p:sp>
          <p:nvSpPr>
            <p:cNvPr id="43" name="Line 14"/>
            <p:cNvSpPr>
              <a:spLocks noChangeShapeType="1"/>
            </p:cNvSpPr>
            <p:nvPr/>
          </p:nvSpPr>
          <p:spPr bwMode="auto">
            <a:xfrm flipH="1">
              <a:off x="3363" y="1706"/>
              <a:ext cx="285" cy="774"/>
            </a:xfrm>
            <a:prstGeom prst="line">
              <a:avLst/>
            </a:prstGeom>
            <a:noFill/>
            <a:ln w="12700">
              <a:solidFill>
                <a:schemeClr val="accent2"/>
              </a:solidFill>
              <a:round/>
              <a:headEnd/>
              <a:tailEnd/>
            </a:ln>
          </p:spPr>
          <p:txBody>
            <a:bodyPr wrap="none" anchor="ctr"/>
            <a:lstStyle/>
            <a:p>
              <a:endParaRPr lang="en-US" sz="2000" dirty="0"/>
            </a:p>
          </p:txBody>
        </p:sp>
        <p:sp>
          <p:nvSpPr>
            <p:cNvPr id="44" name="Line 15"/>
            <p:cNvSpPr>
              <a:spLocks noChangeShapeType="1"/>
            </p:cNvSpPr>
            <p:nvPr/>
          </p:nvSpPr>
          <p:spPr bwMode="auto">
            <a:xfrm flipH="1">
              <a:off x="3139" y="3209"/>
              <a:ext cx="57" cy="252"/>
            </a:xfrm>
            <a:prstGeom prst="line">
              <a:avLst/>
            </a:prstGeom>
            <a:noFill/>
            <a:ln w="12700">
              <a:solidFill>
                <a:schemeClr val="accent2"/>
              </a:solidFill>
              <a:round/>
              <a:headEnd/>
              <a:tailEnd/>
            </a:ln>
          </p:spPr>
          <p:txBody>
            <a:bodyPr wrap="none" anchor="ctr"/>
            <a:lstStyle/>
            <a:p>
              <a:endParaRPr lang="en-US" sz="2000" dirty="0"/>
            </a:p>
          </p:txBody>
        </p:sp>
        <p:cxnSp>
          <p:nvCxnSpPr>
            <p:cNvPr id="45" name="AutoShape 16"/>
            <p:cNvCxnSpPr>
              <a:cxnSpLocks noChangeShapeType="1"/>
              <a:stCxn id="43" idx="1"/>
              <a:endCxn id="44" idx="0"/>
            </p:cNvCxnSpPr>
            <p:nvPr/>
          </p:nvCxnSpPr>
          <p:spPr bwMode="auto">
            <a:xfrm flipH="1">
              <a:off x="3197" y="2479"/>
              <a:ext cx="167" cy="730"/>
            </a:xfrm>
            <a:prstGeom prst="straightConnector1">
              <a:avLst/>
            </a:prstGeom>
            <a:noFill/>
            <a:ln w="12700">
              <a:solidFill>
                <a:schemeClr val="accent2"/>
              </a:solidFill>
              <a:round/>
              <a:headEnd/>
              <a:tailEnd/>
            </a:ln>
          </p:spPr>
        </p:cxnSp>
      </p:grpSp>
      <p:sp>
        <p:nvSpPr>
          <p:cNvPr id="46" name="Line 17"/>
          <p:cNvSpPr>
            <a:spLocks noChangeShapeType="1"/>
          </p:cNvSpPr>
          <p:nvPr/>
        </p:nvSpPr>
        <p:spPr bwMode="auto">
          <a:xfrm>
            <a:off x="2791489" y="2839058"/>
            <a:ext cx="26988" cy="1639887"/>
          </a:xfrm>
          <a:prstGeom prst="line">
            <a:avLst/>
          </a:prstGeom>
          <a:noFill/>
          <a:ln w="50800">
            <a:solidFill>
              <a:srgbClr val="008000"/>
            </a:solidFill>
            <a:round/>
            <a:headEnd type="none" w="sm" len="sm"/>
            <a:tailEnd type="stealth" w="med" len="lg"/>
          </a:ln>
        </p:spPr>
        <p:txBody>
          <a:bodyPr wrap="none" anchor="ctr"/>
          <a:lstStyle/>
          <a:p>
            <a:endParaRPr lang="en-US" sz="2000" dirty="0"/>
          </a:p>
        </p:txBody>
      </p:sp>
      <p:sp>
        <p:nvSpPr>
          <p:cNvPr id="47" name="Line 18"/>
          <p:cNvSpPr>
            <a:spLocks noChangeShapeType="1"/>
          </p:cNvSpPr>
          <p:nvPr/>
        </p:nvSpPr>
        <p:spPr bwMode="auto">
          <a:xfrm>
            <a:off x="2797839" y="4450370"/>
            <a:ext cx="1879600" cy="28575"/>
          </a:xfrm>
          <a:prstGeom prst="line">
            <a:avLst/>
          </a:prstGeom>
          <a:noFill/>
          <a:ln w="50800">
            <a:solidFill>
              <a:srgbClr val="0000FF"/>
            </a:solidFill>
            <a:round/>
            <a:headEnd/>
            <a:tailEnd type="stealth" w="med" len="lg"/>
          </a:ln>
        </p:spPr>
        <p:txBody>
          <a:bodyPr wrap="none" anchor="ctr"/>
          <a:lstStyle/>
          <a:p>
            <a:endParaRPr lang="en-US" sz="2000" dirty="0"/>
          </a:p>
        </p:txBody>
      </p:sp>
      <p:sp>
        <p:nvSpPr>
          <p:cNvPr id="48" name="Text Box 19"/>
          <p:cNvSpPr txBox="1">
            <a:spLocks noChangeArrowheads="1"/>
          </p:cNvSpPr>
          <p:nvPr/>
        </p:nvSpPr>
        <p:spPr bwMode="auto">
          <a:xfrm>
            <a:off x="2921001" y="4048733"/>
            <a:ext cx="1701800" cy="338554"/>
          </a:xfrm>
          <a:prstGeom prst="rect">
            <a:avLst/>
          </a:prstGeom>
          <a:noFill/>
          <a:ln w="9525">
            <a:noFill/>
            <a:miter lim="800000"/>
            <a:headEnd/>
            <a:tailEnd/>
          </a:ln>
        </p:spPr>
        <p:txBody>
          <a:bodyPr wrap="square">
            <a:spAutoFit/>
          </a:bodyPr>
          <a:lstStyle/>
          <a:p>
            <a:pPr algn="l" eaLnBrk="0" hangingPunct="0">
              <a:spcBef>
                <a:spcPct val="50000"/>
              </a:spcBef>
            </a:pPr>
            <a:r>
              <a:rPr lang="en-US" sz="1600" dirty="0" smtClean="0"/>
              <a:t>Evaporator Input</a:t>
            </a:r>
            <a:endParaRPr lang="en-US" sz="1600" dirty="0"/>
          </a:p>
        </p:txBody>
      </p:sp>
      <p:sp>
        <p:nvSpPr>
          <p:cNvPr id="50" name="Line 20"/>
          <p:cNvSpPr>
            <a:spLocks noChangeShapeType="1"/>
          </p:cNvSpPr>
          <p:nvPr/>
        </p:nvSpPr>
        <p:spPr bwMode="auto">
          <a:xfrm flipV="1">
            <a:off x="4706014" y="2994409"/>
            <a:ext cx="1333046" cy="1484534"/>
          </a:xfrm>
          <a:prstGeom prst="line">
            <a:avLst/>
          </a:prstGeom>
          <a:noFill/>
          <a:ln w="50800">
            <a:solidFill>
              <a:srgbClr val="FF0000"/>
            </a:solidFill>
            <a:round/>
            <a:headEnd type="none" w="sm" len="sm"/>
            <a:tailEnd type="stealth" w="med" len="lg"/>
          </a:ln>
        </p:spPr>
        <p:txBody>
          <a:bodyPr wrap="none" anchor="ctr"/>
          <a:lstStyle/>
          <a:p>
            <a:endParaRPr lang="en-US" sz="2000" dirty="0"/>
          </a:p>
        </p:txBody>
      </p:sp>
      <p:sp>
        <p:nvSpPr>
          <p:cNvPr id="51" name="Line 21"/>
          <p:cNvSpPr>
            <a:spLocks noChangeShapeType="1"/>
          </p:cNvSpPr>
          <p:nvPr/>
        </p:nvSpPr>
        <p:spPr bwMode="auto">
          <a:xfrm>
            <a:off x="4706014" y="4478945"/>
            <a:ext cx="0" cy="1238250"/>
          </a:xfrm>
          <a:prstGeom prst="line">
            <a:avLst/>
          </a:prstGeom>
          <a:noFill/>
          <a:ln w="25400">
            <a:solidFill>
              <a:srgbClr val="000000"/>
            </a:solidFill>
            <a:prstDash val="dash"/>
            <a:round/>
            <a:headEnd type="none" w="sm" len="sm"/>
            <a:tailEnd type="none" w="med" len="lg"/>
          </a:ln>
        </p:spPr>
        <p:txBody>
          <a:bodyPr wrap="none" anchor="ctr"/>
          <a:lstStyle/>
          <a:p>
            <a:endParaRPr lang="en-US" sz="2000" dirty="0"/>
          </a:p>
        </p:txBody>
      </p:sp>
      <p:sp>
        <p:nvSpPr>
          <p:cNvPr id="52" name="Line 22"/>
          <p:cNvSpPr>
            <a:spLocks noChangeShapeType="1"/>
          </p:cNvSpPr>
          <p:nvPr/>
        </p:nvSpPr>
        <p:spPr bwMode="auto">
          <a:xfrm>
            <a:off x="6215727" y="2872395"/>
            <a:ext cx="0" cy="2843213"/>
          </a:xfrm>
          <a:prstGeom prst="line">
            <a:avLst/>
          </a:prstGeom>
          <a:noFill/>
          <a:ln w="25400">
            <a:solidFill>
              <a:srgbClr val="000000"/>
            </a:solidFill>
            <a:prstDash val="dash"/>
            <a:round/>
            <a:headEnd type="none" w="sm" len="sm"/>
            <a:tailEnd type="none" w="med" len="lg"/>
          </a:ln>
        </p:spPr>
        <p:txBody>
          <a:bodyPr wrap="none" anchor="ctr"/>
          <a:lstStyle/>
          <a:p>
            <a:endParaRPr lang="en-US" sz="2000" dirty="0"/>
          </a:p>
        </p:txBody>
      </p:sp>
      <p:sp>
        <p:nvSpPr>
          <p:cNvPr id="53" name="Line 23"/>
          <p:cNvSpPr>
            <a:spLocks noChangeShapeType="1"/>
          </p:cNvSpPr>
          <p:nvPr/>
        </p:nvSpPr>
        <p:spPr bwMode="auto">
          <a:xfrm>
            <a:off x="4706014" y="5528283"/>
            <a:ext cx="1485900" cy="0"/>
          </a:xfrm>
          <a:prstGeom prst="line">
            <a:avLst/>
          </a:prstGeom>
          <a:noFill/>
          <a:ln w="25400">
            <a:solidFill>
              <a:srgbClr val="0000FF"/>
            </a:solidFill>
            <a:round/>
            <a:headEnd type="stealth" w="med" len="lg"/>
            <a:tailEnd type="stealth" w="med" len="lg"/>
          </a:ln>
        </p:spPr>
        <p:txBody>
          <a:bodyPr wrap="none" anchor="ctr"/>
          <a:lstStyle/>
          <a:p>
            <a:endParaRPr lang="en-US" sz="2000" dirty="0"/>
          </a:p>
        </p:txBody>
      </p:sp>
      <p:sp>
        <p:nvSpPr>
          <p:cNvPr id="54" name="Text Box 24"/>
          <p:cNvSpPr txBox="1">
            <a:spLocks noChangeArrowheads="1"/>
          </p:cNvSpPr>
          <p:nvPr/>
        </p:nvSpPr>
        <p:spPr bwMode="auto">
          <a:xfrm>
            <a:off x="4826000" y="5161570"/>
            <a:ext cx="1320800" cy="338554"/>
          </a:xfrm>
          <a:prstGeom prst="rect">
            <a:avLst/>
          </a:prstGeom>
          <a:noFill/>
          <a:ln w="9525">
            <a:noFill/>
            <a:miter lim="800000"/>
            <a:headEnd/>
            <a:tailEnd/>
          </a:ln>
        </p:spPr>
        <p:txBody>
          <a:bodyPr wrap="square">
            <a:spAutoFit/>
          </a:bodyPr>
          <a:lstStyle/>
          <a:p>
            <a:pPr algn="l" eaLnBrk="0" hangingPunct="0">
              <a:spcBef>
                <a:spcPct val="50000"/>
              </a:spcBef>
            </a:pPr>
            <a:r>
              <a:rPr lang="en-US" sz="1600" dirty="0" smtClean="0"/>
              <a:t>Comp Input</a:t>
            </a:r>
            <a:endParaRPr lang="en-US" sz="1600" dirty="0"/>
          </a:p>
        </p:txBody>
      </p:sp>
      <p:sp>
        <p:nvSpPr>
          <p:cNvPr id="57" name="Text Box 26"/>
          <p:cNvSpPr txBox="1">
            <a:spLocks noChangeArrowheads="1"/>
          </p:cNvSpPr>
          <p:nvPr/>
        </p:nvSpPr>
        <p:spPr bwMode="auto">
          <a:xfrm>
            <a:off x="3496339" y="2370745"/>
            <a:ext cx="2191028" cy="369332"/>
          </a:xfrm>
          <a:prstGeom prst="rect">
            <a:avLst/>
          </a:prstGeom>
          <a:noFill/>
          <a:ln w="9525">
            <a:noFill/>
            <a:miter lim="800000"/>
            <a:headEnd/>
            <a:tailEnd/>
          </a:ln>
        </p:spPr>
        <p:txBody>
          <a:bodyPr wrap="square">
            <a:spAutoFit/>
          </a:bodyPr>
          <a:lstStyle/>
          <a:p>
            <a:pPr algn="l" eaLnBrk="0" hangingPunct="0">
              <a:spcBef>
                <a:spcPct val="50000"/>
              </a:spcBef>
            </a:pPr>
            <a:r>
              <a:rPr lang="en-US" sz="1800" dirty="0"/>
              <a:t>Heat Rejected</a:t>
            </a:r>
          </a:p>
        </p:txBody>
      </p:sp>
      <p:sp>
        <p:nvSpPr>
          <p:cNvPr id="58" name="AutoShape 28"/>
          <p:cNvSpPr>
            <a:spLocks/>
          </p:cNvSpPr>
          <p:nvPr/>
        </p:nvSpPr>
        <p:spPr bwMode="auto">
          <a:xfrm rot="5400000" flipV="1">
            <a:off x="4850477" y="-805843"/>
            <a:ext cx="165100" cy="4302125"/>
          </a:xfrm>
          <a:prstGeom prst="leftBrace">
            <a:avLst>
              <a:gd name="adj1" fmla="val 217147"/>
              <a:gd name="adj2" fmla="val 50000"/>
            </a:avLst>
          </a:prstGeom>
          <a:noFill/>
          <a:ln w="28575">
            <a:solidFill>
              <a:schemeClr val="tx1"/>
            </a:solidFill>
            <a:round/>
            <a:headEnd/>
            <a:tailEnd type="none" w="med" len="lg"/>
          </a:ln>
        </p:spPr>
        <p:txBody>
          <a:bodyPr wrap="none" anchor="ctr"/>
          <a:lstStyle/>
          <a:p>
            <a:endParaRPr lang="en-US" sz="2000" dirty="0"/>
          </a:p>
        </p:txBody>
      </p:sp>
      <p:sp>
        <p:nvSpPr>
          <p:cNvPr id="60" name="TextBox 59"/>
          <p:cNvSpPr txBox="1"/>
          <p:nvPr/>
        </p:nvSpPr>
        <p:spPr>
          <a:xfrm>
            <a:off x="153977" y="622174"/>
            <a:ext cx="2383286" cy="707886"/>
          </a:xfrm>
          <a:prstGeom prst="rect">
            <a:avLst/>
          </a:prstGeom>
          <a:noFill/>
        </p:spPr>
        <p:txBody>
          <a:bodyPr wrap="square" rtlCol="0">
            <a:spAutoFit/>
          </a:bodyPr>
          <a:lstStyle/>
          <a:p>
            <a:r>
              <a:rPr lang="en-US" sz="2000" b="1" dirty="0" smtClean="0">
                <a:solidFill>
                  <a:srgbClr val="FF0000"/>
                </a:solidFill>
              </a:rPr>
              <a:t>Heat Rejection Factor (HRF)</a:t>
            </a:r>
            <a:endParaRPr lang="en-US" sz="2000" b="1" dirty="0">
              <a:solidFill>
                <a:srgbClr val="FF0000"/>
              </a:solidFill>
            </a:endParaRPr>
          </a:p>
        </p:txBody>
      </p:sp>
      <p:sp>
        <p:nvSpPr>
          <p:cNvPr id="30" name="Line Callout 1 29"/>
          <p:cNvSpPr/>
          <p:nvPr/>
        </p:nvSpPr>
        <p:spPr bwMode="auto">
          <a:xfrm>
            <a:off x="309211" y="1333381"/>
            <a:ext cx="2075935" cy="1309815"/>
          </a:xfrm>
          <a:prstGeom prst="borderCallout1">
            <a:avLst>
              <a:gd name="adj1" fmla="val 19689"/>
              <a:gd name="adj2" fmla="val 100698"/>
              <a:gd name="adj3" fmla="val -9440"/>
              <a:gd name="adj4" fmla="val 223044"/>
            </a:avLst>
          </a:prstGeom>
          <a:solidFill>
            <a:srgbClr val="FF0000"/>
          </a:solidFill>
          <a:ln w="539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Heat Pump 1.25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to 1.45 X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Evaporator Heat</a:t>
            </a:r>
          </a:p>
        </p:txBody>
      </p:sp>
      <p:sp>
        <p:nvSpPr>
          <p:cNvPr id="31"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1.61887E-6 L 0.05104 -0.16582 " pathEditMode="relative" rAng="0" ptsTypes="AA">
                                      <p:cBhvr>
                                        <p:cTn id="6" dur="2000" fill="hold"/>
                                        <p:tgtEl>
                                          <p:spTgt spid="32"/>
                                        </p:tgtEl>
                                        <p:attrNameLst>
                                          <p:attrName>ppt_x</p:attrName>
                                          <p:attrName>ppt_y</p:attrName>
                                        </p:attrNameLst>
                                      </p:cBhvr>
                                      <p:rCtr x="26" y="-83"/>
                                    </p:animMotion>
                                  </p:childTnLst>
                                </p:cTn>
                              </p:par>
                              <p:par>
                                <p:cTn id="7" presetID="6" presetClass="emph" presetSubtype="0" fill="hold" grpId="1" nodeType="withEffect">
                                  <p:stCondLst>
                                    <p:cond delay="0"/>
                                  </p:stCondLst>
                                  <p:childTnLst>
                                    <p:animScale>
                                      <p:cBhvr>
                                        <p:cTn id="8" dur="2000" fill="hold"/>
                                        <p:tgtEl>
                                          <p:spTgt spid="32"/>
                                        </p:tgtEl>
                                      </p:cBhvr>
                                      <p:by x="130000" y="100000"/>
                                    </p:animScale>
                                  </p:childTnLst>
                                </p:cTn>
                              </p:par>
                              <p:par>
                                <p:cTn id="9" presetID="6" presetClass="emph" presetSubtype="0" fill="hold" grpId="1" nodeType="withEffect">
                                  <p:stCondLst>
                                    <p:cond delay="0"/>
                                  </p:stCondLst>
                                  <p:childTnLst>
                                    <p:animScale>
                                      <p:cBhvr>
                                        <p:cTn id="10" dur="2000" fill="hold"/>
                                        <p:tgtEl>
                                          <p:spTgt spid="57"/>
                                        </p:tgtEl>
                                      </p:cBhvr>
                                      <p:by x="130000" y="130000"/>
                                    </p:animScale>
                                  </p:childTnLst>
                                </p:cTn>
                              </p:par>
                              <p:par>
                                <p:cTn id="11" presetID="56" presetClass="path" presetSubtype="0" accel="50000" decel="50000" fill="hold" grpId="0" nodeType="withEffect">
                                  <p:stCondLst>
                                    <p:cond delay="0"/>
                                  </p:stCondLst>
                                  <p:childTnLst>
                                    <p:animMotion origin="layout" path="M -3.33333E-6 -3.7037E-6 L 0.00539 -0.22245 " pathEditMode="relative" rAng="0" ptsTypes="AA">
                                      <p:cBhvr>
                                        <p:cTn id="12" dur="2000" fill="hold"/>
                                        <p:tgtEl>
                                          <p:spTgt spid="57"/>
                                        </p:tgtEl>
                                        <p:attrNameLst>
                                          <p:attrName>ppt_x</p:attrName>
                                          <p:attrName>ppt_y</p:attrName>
                                        </p:attrNameLst>
                                      </p:cBhvr>
                                      <p:rCtr x="3" y="-111"/>
                                    </p:animMotion>
                                  </p:childTnLst>
                                </p:cTn>
                              </p:par>
                              <p:par>
                                <p:cTn id="13" presetID="56" presetClass="path" presetSubtype="0" accel="50000" decel="50000" fill="hold" grpId="0" nodeType="withEffect">
                                  <p:stCondLst>
                                    <p:cond delay="0"/>
                                  </p:stCondLst>
                                  <p:childTnLst>
                                    <p:animMotion origin="layout" path="M -3.61111E-6 4.81481E-6 L 0.10695 -0.1 " pathEditMode="relative" rAng="0" ptsTypes="AA">
                                      <p:cBhvr>
                                        <p:cTn id="14" dur="2000" fill="hold"/>
                                        <p:tgtEl>
                                          <p:spTgt spid="52"/>
                                        </p:tgtEl>
                                        <p:attrNameLst>
                                          <p:attrName>ppt_x</p:attrName>
                                          <p:attrName>ppt_y</p:attrName>
                                        </p:attrNameLst>
                                      </p:cBhvr>
                                      <p:rCtr x="53" y="-50"/>
                                    </p:animMotion>
                                  </p:childTnLst>
                                </p:cTn>
                              </p:par>
                              <p:par>
                                <p:cTn id="15" presetID="6" presetClass="emph" presetSubtype="0" fill="hold" grpId="1" nodeType="withEffect">
                                  <p:stCondLst>
                                    <p:cond delay="0"/>
                                  </p:stCondLst>
                                  <p:childTnLst>
                                    <p:animScale>
                                      <p:cBhvr>
                                        <p:cTn id="16" dur="2000" fill="hold"/>
                                        <p:tgtEl>
                                          <p:spTgt spid="52"/>
                                        </p:tgtEl>
                                      </p:cBhvr>
                                      <p:by x="130000" y="130000"/>
                                    </p:animScale>
                                  </p:childTnLst>
                                </p:cTn>
                              </p:par>
                              <p:par>
                                <p:cTn id="17" presetID="63" presetClass="path" presetSubtype="0" accel="50000" decel="50000" fill="hold" grpId="0" nodeType="withEffect">
                                  <p:stCondLst>
                                    <p:cond delay="0"/>
                                  </p:stCondLst>
                                  <p:childTnLst>
                                    <p:animMotion origin="layout" path="M 8.33333E-7 3.58002E-6 L 0.06007 3.58002E-6 " pathEditMode="relative" rAng="0" ptsTypes="AA">
                                      <p:cBhvr>
                                        <p:cTn id="18" dur="2000" fill="hold"/>
                                        <p:tgtEl>
                                          <p:spTgt spid="54"/>
                                        </p:tgtEl>
                                        <p:attrNameLst>
                                          <p:attrName>ppt_x</p:attrName>
                                          <p:attrName>ppt_y</p:attrName>
                                        </p:attrNameLst>
                                      </p:cBhvr>
                                      <p:rCtr x="30" y="0"/>
                                    </p:animMotion>
                                  </p:childTnLst>
                                </p:cTn>
                              </p:par>
                              <p:par>
                                <p:cTn id="19" presetID="63" presetClass="path" presetSubtype="0" accel="50000" decel="50000" fill="hold" grpId="0" nodeType="withEffect">
                                  <p:stCondLst>
                                    <p:cond delay="0"/>
                                  </p:stCondLst>
                                  <p:childTnLst>
                                    <p:animMotion origin="layout" path="M 5.55556E-7 -1.11111E-6 L 0.06007 -0.00231 " pathEditMode="relative" rAng="0" ptsTypes="AA">
                                      <p:cBhvr>
                                        <p:cTn id="20" dur="2000" fill="hold"/>
                                        <p:tgtEl>
                                          <p:spTgt spid="53"/>
                                        </p:tgtEl>
                                        <p:attrNameLst>
                                          <p:attrName>ppt_x</p:attrName>
                                          <p:attrName>ppt_y</p:attrName>
                                        </p:attrNameLst>
                                      </p:cBhvr>
                                      <p:rCtr x="30" y="-1"/>
                                    </p:animMotion>
                                  </p:childTnLst>
                                </p:cTn>
                              </p:par>
                              <p:par>
                                <p:cTn id="21" presetID="6" presetClass="emph" presetSubtype="0" fill="hold" grpId="1" nodeType="withEffect">
                                  <p:stCondLst>
                                    <p:cond delay="0"/>
                                  </p:stCondLst>
                                  <p:childTnLst>
                                    <p:animScale>
                                      <p:cBhvr>
                                        <p:cTn id="22" dur="2000" fill="hold"/>
                                        <p:tgtEl>
                                          <p:spTgt spid="53"/>
                                        </p:tgtEl>
                                      </p:cBhvr>
                                      <p:by x="160000" y="100000"/>
                                    </p:animScale>
                                  </p:childTnLst>
                                </p:cTn>
                              </p:par>
                              <p:par>
                                <p:cTn id="23" presetID="56" presetClass="path" presetSubtype="0" accel="50000" decel="50000" fill="hold" grpId="0" nodeType="withEffect">
                                  <p:stCondLst>
                                    <p:cond delay="0"/>
                                  </p:stCondLst>
                                  <p:childTnLst>
                                    <p:animMotion origin="layout" path="M -1.66667E-6 -7.40741E-7 L 0.06997 -0.1 " pathEditMode="relative" rAng="0" ptsTypes="AA">
                                      <p:cBhvr>
                                        <p:cTn id="24" dur="2000" fill="hold"/>
                                        <p:tgtEl>
                                          <p:spTgt spid="50"/>
                                        </p:tgtEl>
                                        <p:attrNameLst>
                                          <p:attrName>ppt_x</p:attrName>
                                          <p:attrName>ppt_y</p:attrName>
                                        </p:attrNameLst>
                                      </p:cBhvr>
                                      <p:rCtr x="35" y="-50"/>
                                    </p:animMotion>
                                  </p:childTnLst>
                                </p:cTn>
                              </p:par>
                              <p:par>
                                <p:cTn id="25" presetID="6" presetClass="emph" presetSubtype="0" fill="hold" grpId="1" nodeType="withEffect">
                                  <p:stCondLst>
                                    <p:cond delay="0"/>
                                  </p:stCondLst>
                                  <p:childTnLst>
                                    <p:animScale>
                                      <p:cBhvr>
                                        <p:cTn id="26" dur="2000" fill="hold"/>
                                        <p:tgtEl>
                                          <p:spTgt spid="50"/>
                                        </p:tgtEl>
                                      </p:cBhvr>
                                      <p:by x="180000" y="180000"/>
                                    </p:animScale>
                                  </p:childTnLst>
                                </p:cTn>
                              </p:par>
                              <p:par>
                                <p:cTn id="27" presetID="64" presetClass="path" presetSubtype="0" accel="50000" decel="50000" fill="hold" grpId="0" nodeType="withEffect">
                                  <p:stCondLst>
                                    <p:cond delay="0"/>
                                  </p:stCondLst>
                                  <p:childTnLst>
                                    <p:animMotion origin="layout" path="M -3.33333E-6 4.07407E-6 L -0.00017 -0.07987 " pathEditMode="relative" rAng="0" ptsTypes="AA">
                                      <p:cBhvr>
                                        <p:cTn id="28" dur="2000" fill="hold"/>
                                        <p:tgtEl>
                                          <p:spTgt spid="46"/>
                                        </p:tgtEl>
                                        <p:attrNameLst>
                                          <p:attrName>ppt_x</p:attrName>
                                          <p:attrName>ppt_y</p:attrName>
                                        </p:attrNameLst>
                                      </p:cBhvr>
                                      <p:rCtr x="0" y="-40"/>
                                    </p:animMotion>
                                  </p:childTnLst>
                                </p:cTn>
                              </p:par>
                              <p:par>
                                <p:cTn id="29" presetID="6" presetClass="emph" presetSubtype="0" fill="hold" grpId="1" nodeType="withEffect">
                                  <p:stCondLst>
                                    <p:cond delay="0"/>
                                  </p:stCondLst>
                                  <p:childTnLst>
                                    <p:animScale>
                                      <p:cBhvr>
                                        <p:cTn id="30" dur="2000" fill="hold"/>
                                        <p:tgtEl>
                                          <p:spTgt spid="46"/>
                                        </p:tgtEl>
                                      </p:cBhvr>
                                      <p:by x="100000" y="170000"/>
                                    </p:animScale>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46" grpId="0" animBg="1"/>
      <p:bldP spid="46" grpId="1" animBg="1"/>
      <p:bldP spid="50" grpId="0" animBg="1"/>
      <p:bldP spid="50" grpId="1" animBg="1"/>
      <p:bldP spid="52" grpId="0" animBg="1"/>
      <p:bldP spid="52" grpId="1" animBg="1"/>
      <p:bldP spid="53" grpId="0" animBg="1"/>
      <p:bldP spid="53" grpId="1" animBg="1"/>
      <p:bldP spid="54" grpId="0"/>
      <p:bldP spid="57" grpId="0"/>
      <p:bldP spid="57" grpId="1"/>
      <p:bldP spid="58" grpId="0" animBg="1"/>
      <p:bldP spid="60"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2"/>
          <p:cNvSpPr txBox="1">
            <a:spLocks/>
          </p:cNvSpPr>
          <p:nvPr/>
        </p:nvSpPr>
        <p:spPr bwMode="auto">
          <a:xfrm>
            <a:off x="0" y="1520455"/>
            <a:ext cx="9143999" cy="7549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4000" b="1" kern="0" dirty="0" smtClean="0">
                <a:latin typeface="+mn-lt"/>
              </a:rPr>
              <a:t>Heat Recovery Systems</a:t>
            </a:r>
            <a:endParaRPr kumimoji="0" lang="en-US" sz="40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86253" y="2463479"/>
            <a:ext cx="4985304" cy="3325908"/>
          </a:xfrm>
          <a:prstGeom prst="rect">
            <a:avLst/>
          </a:prstGeom>
          <a:noFill/>
          <a:ln w="9525">
            <a:noFill/>
            <a:miter lim="800000"/>
            <a:headEnd/>
            <a:tailEnd/>
          </a:ln>
          <a:effectLst/>
        </p:spPr>
      </p:pic>
      <p:sp>
        <p:nvSpPr>
          <p:cNvPr id="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rPr>
              <a:t>What is Heat Recovery?</a:t>
            </a:r>
            <a:endParaRPr lang="en-US" b="1" dirty="0">
              <a:effectLst/>
            </a:endParaRPr>
          </a:p>
        </p:txBody>
      </p:sp>
      <p:sp>
        <p:nvSpPr>
          <p:cNvPr id="13" name="Content Placeholder 2"/>
          <p:cNvSpPr txBox="1">
            <a:spLocks/>
          </p:cNvSpPr>
          <p:nvPr/>
        </p:nvSpPr>
        <p:spPr bwMode="auto">
          <a:xfrm>
            <a:off x="484748" y="845684"/>
            <a:ext cx="3826412"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2000" b="1" kern="0" noProof="0" dirty="0" smtClean="0">
                <a:latin typeface="+mn-lt"/>
              </a:rPr>
              <a:t>ASHRAE Handbook (2008):</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Content Placeholder 3"/>
          <p:cNvSpPr txBox="1">
            <a:spLocks/>
          </p:cNvSpPr>
          <p:nvPr/>
        </p:nvSpPr>
        <p:spPr bwMode="auto">
          <a:xfrm>
            <a:off x="1004891" y="1232469"/>
            <a:ext cx="7583937" cy="166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bg2"/>
              </a:buClr>
              <a:buFont typeface="Wingdings" pitchFamily="2" charset="2"/>
              <a:buChar char="§"/>
            </a:pPr>
            <a:r>
              <a:rPr lang="en-US" sz="1800" dirty="0" smtClean="0"/>
              <a:t>“In many large buildings, internal heat gains require year-round chiller operation. The chiller condenser water heat is often wasted through a cooling tower”…“[Heat recovery] uses otherwise wasted heat to provide heat at the higher temperatures required for space heating, reheat, and domestic water heating”</a:t>
            </a:r>
            <a:endParaRPr lang="en-US" sz="1800" dirty="0"/>
          </a:p>
        </p:txBody>
      </p:sp>
      <p:grpSp>
        <p:nvGrpSpPr>
          <p:cNvPr id="21" name="Group 20"/>
          <p:cNvGrpSpPr/>
          <p:nvPr/>
        </p:nvGrpSpPr>
        <p:grpSpPr>
          <a:xfrm>
            <a:off x="484743" y="2873270"/>
            <a:ext cx="8064346" cy="3013750"/>
            <a:chOff x="484743" y="2885627"/>
            <a:chExt cx="8064346" cy="3013750"/>
          </a:xfrm>
        </p:grpSpPr>
        <p:cxnSp>
          <p:nvCxnSpPr>
            <p:cNvPr id="15" name="Straight Connector 14"/>
            <p:cNvCxnSpPr/>
            <p:nvPr/>
          </p:nvCxnSpPr>
          <p:spPr bwMode="auto">
            <a:xfrm>
              <a:off x="517793" y="2885627"/>
              <a:ext cx="8031296" cy="1588"/>
            </a:xfrm>
            <a:prstGeom prst="line">
              <a:avLst/>
            </a:prstGeom>
            <a:solidFill>
              <a:schemeClr val="bg2"/>
            </a:solidFill>
            <a:ln w="9525" cap="flat" cmpd="sng" algn="ctr">
              <a:solidFill>
                <a:schemeClr val="tx1"/>
              </a:solidFill>
              <a:prstDash val="lgDash"/>
              <a:round/>
              <a:headEnd type="none" w="med" len="med"/>
              <a:tailEnd type="none" w="med" len="med"/>
            </a:ln>
            <a:effectLst/>
          </p:spPr>
        </p:cxnSp>
        <p:sp>
          <p:nvSpPr>
            <p:cNvPr id="16" name="Content Placeholder 2"/>
            <p:cNvSpPr txBox="1">
              <a:spLocks/>
            </p:cNvSpPr>
            <p:nvPr/>
          </p:nvSpPr>
          <p:spPr bwMode="auto">
            <a:xfrm>
              <a:off x="484743" y="3072053"/>
              <a:ext cx="2434728"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2000" b="1" kern="0" noProof="0" dirty="0" smtClean="0">
                  <a:latin typeface="+mn-lt"/>
                </a:rPr>
                <a:t>System Designs:</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19" name="Group 18"/>
            <p:cNvGrpSpPr/>
            <p:nvPr/>
          </p:nvGrpSpPr>
          <p:grpSpPr>
            <a:xfrm>
              <a:off x="903528" y="3436916"/>
              <a:ext cx="3777340" cy="2462461"/>
              <a:chOff x="903528" y="3436916"/>
              <a:chExt cx="3777340" cy="2462461"/>
            </a:xfrm>
          </p:grpSpPr>
          <p:sp>
            <p:nvSpPr>
              <p:cNvPr id="22" name="Content Placeholder 2"/>
              <p:cNvSpPr txBox="1">
                <a:spLocks/>
              </p:cNvSpPr>
              <p:nvPr/>
            </p:nvSpPr>
            <p:spPr bwMode="auto">
              <a:xfrm>
                <a:off x="1223303" y="3436916"/>
                <a:ext cx="2857500"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1800" i="1" u="sng" kern="0" noProof="0" dirty="0" smtClean="0">
                    <a:solidFill>
                      <a:srgbClr val="003399"/>
                    </a:solidFill>
                    <a:latin typeface="+mn-lt"/>
                  </a:rPr>
                  <a:t>Air-Source</a:t>
                </a:r>
                <a:endParaRPr kumimoji="0" lang="en-US" sz="1800" i="1" u="sng" strike="noStrike" kern="0" cap="none" spc="0" normalizeH="0" baseline="0" noProof="0" dirty="0" smtClean="0">
                  <a:ln>
                    <a:noFill/>
                  </a:ln>
                  <a:solidFill>
                    <a:srgbClr val="003399"/>
                  </a:solidFill>
                  <a:effectLst/>
                  <a:uLnTx/>
                  <a:uFillTx/>
                  <a:latin typeface="+mn-lt"/>
                  <a:ea typeface="+mn-ea"/>
                  <a:cs typeface="+mn-cs"/>
                </a:endParaRPr>
              </a:p>
            </p:txBody>
          </p:sp>
          <p:pic>
            <p:nvPicPr>
              <p:cNvPr id="186370" name="Picture 2"/>
              <p:cNvPicPr>
                <a:picLocks noChangeAspect="1" noChangeArrowheads="1"/>
              </p:cNvPicPr>
              <p:nvPr/>
            </p:nvPicPr>
            <p:blipFill>
              <a:blip r:embed="rId3"/>
              <a:srcRect/>
              <a:stretch>
                <a:fillRect/>
              </a:stretch>
            </p:blipFill>
            <p:spPr bwMode="auto">
              <a:xfrm>
                <a:off x="1393372" y="3831603"/>
                <a:ext cx="2687410" cy="2067774"/>
              </a:xfrm>
              <a:prstGeom prst="rect">
                <a:avLst/>
              </a:prstGeom>
              <a:noFill/>
              <a:ln w="9525">
                <a:noFill/>
                <a:miter lim="800000"/>
                <a:headEnd/>
                <a:tailEnd/>
              </a:ln>
              <a:effectLst/>
            </p:spPr>
          </p:pic>
          <p:sp>
            <p:nvSpPr>
              <p:cNvPr id="24" name="TextBox 23"/>
              <p:cNvSpPr txBox="1"/>
              <p:nvPr/>
            </p:nvSpPr>
            <p:spPr>
              <a:xfrm>
                <a:off x="903532" y="3886202"/>
                <a:ext cx="827314" cy="523220"/>
              </a:xfrm>
              <a:prstGeom prst="rect">
                <a:avLst/>
              </a:prstGeom>
              <a:noFill/>
            </p:spPr>
            <p:txBody>
              <a:bodyPr wrap="square" rtlCol="0">
                <a:spAutoFit/>
              </a:bodyPr>
              <a:lstStyle/>
              <a:p>
                <a:r>
                  <a:rPr lang="en-US" sz="1400" i="1" dirty="0" smtClean="0"/>
                  <a:t>Outside Air</a:t>
                </a:r>
                <a:endParaRPr lang="en-US" sz="1400" i="1" dirty="0"/>
              </a:p>
            </p:txBody>
          </p:sp>
          <p:sp>
            <p:nvSpPr>
              <p:cNvPr id="26" name="TextBox 25"/>
              <p:cNvSpPr txBox="1"/>
              <p:nvPr/>
            </p:nvSpPr>
            <p:spPr>
              <a:xfrm>
                <a:off x="3810011" y="4550230"/>
                <a:ext cx="827314" cy="523220"/>
              </a:xfrm>
              <a:prstGeom prst="rect">
                <a:avLst/>
              </a:prstGeom>
              <a:noFill/>
            </p:spPr>
            <p:txBody>
              <a:bodyPr wrap="square" rtlCol="0">
                <a:spAutoFit/>
              </a:bodyPr>
              <a:lstStyle/>
              <a:p>
                <a:r>
                  <a:rPr lang="en-US" sz="1400" i="1" dirty="0" smtClean="0"/>
                  <a:t>Supply Air</a:t>
                </a:r>
                <a:endParaRPr lang="en-US" sz="1400" i="1" dirty="0"/>
              </a:p>
            </p:txBody>
          </p:sp>
          <p:sp>
            <p:nvSpPr>
              <p:cNvPr id="28" name="TextBox 27"/>
              <p:cNvSpPr txBox="1"/>
              <p:nvPr/>
            </p:nvSpPr>
            <p:spPr>
              <a:xfrm>
                <a:off x="903528" y="4517586"/>
                <a:ext cx="827314" cy="523220"/>
              </a:xfrm>
              <a:prstGeom prst="rect">
                <a:avLst/>
              </a:prstGeom>
              <a:noFill/>
            </p:spPr>
            <p:txBody>
              <a:bodyPr wrap="square" rtlCol="0">
                <a:spAutoFit/>
              </a:bodyPr>
              <a:lstStyle/>
              <a:p>
                <a:r>
                  <a:rPr lang="en-US" sz="1400" i="1" dirty="0" smtClean="0"/>
                  <a:t>Exhaust Air</a:t>
                </a:r>
                <a:endParaRPr lang="en-US" sz="1400" i="1" dirty="0"/>
              </a:p>
            </p:txBody>
          </p:sp>
          <p:sp>
            <p:nvSpPr>
              <p:cNvPr id="29" name="TextBox 28"/>
              <p:cNvSpPr txBox="1"/>
              <p:nvPr/>
            </p:nvSpPr>
            <p:spPr>
              <a:xfrm>
                <a:off x="3853554" y="5159830"/>
                <a:ext cx="827314" cy="523220"/>
              </a:xfrm>
              <a:prstGeom prst="rect">
                <a:avLst/>
              </a:prstGeom>
              <a:noFill/>
            </p:spPr>
            <p:txBody>
              <a:bodyPr wrap="square" rtlCol="0">
                <a:spAutoFit/>
              </a:bodyPr>
              <a:lstStyle/>
              <a:p>
                <a:r>
                  <a:rPr lang="en-US" sz="1400" i="1" dirty="0" smtClean="0"/>
                  <a:t>Return Air</a:t>
                </a:r>
                <a:endParaRPr lang="en-US" sz="1400" i="1" dirty="0"/>
              </a:p>
            </p:txBody>
          </p:sp>
        </p:grpSp>
      </p:grpSp>
      <p:grpSp>
        <p:nvGrpSpPr>
          <p:cNvPr id="27" name="Group 26"/>
          <p:cNvGrpSpPr/>
          <p:nvPr/>
        </p:nvGrpSpPr>
        <p:grpSpPr>
          <a:xfrm>
            <a:off x="5385688" y="3309257"/>
            <a:ext cx="2600325" cy="2774041"/>
            <a:chOff x="5385688" y="3309257"/>
            <a:chExt cx="2600325" cy="2774041"/>
          </a:xfrm>
        </p:grpSpPr>
        <p:grpSp>
          <p:nvGrpSpPr>
            <p:cNvPr id="18" name="Group 17"/>
            <p:cNvGrpSpPr/>
            <p:nvPr/>
          </p:nvGrpSpPr>
          <p:grpSpPr>
            <a:xfrm>
              <a:off x="5385688" y="3309257"/>
              <a:ext cx="2600325" cy="2774041"/>
              <a:chOff x="5385688" y="3309257"/>
              <a:chExt cx="2600325" cy="2774041"/>
            </a:xfrm>
          </p:grpSpPr>
          <p:sp>
            <p:nvSpPr>
              <p:cNvPr id="40" name="Rectangle 39"/>
              <p:cNvSpPr/>
              <p:nvPr/>
            </p:nvSpPr>
            <p:spPr bwMode="auto">
              <a:xfrm>
                <a:off x="5451864" y="3309257"/>
                <a:ext cx="2458025" cy="2759534"/>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glow rad="101600">
                  <a:schemeClr val="accent4">
                    <a:satMod val="175000"/>
                    <a:alpha val="40000"/>
                  </a:schemeClr>
                </a:glow>
              </a:effectLst>
            </p:spPr>
            <p:txBody>
              <a:bodyPr wrap="none" anchor="ctr"/>
              <a:lstStyle/>
              <a:p>
                <a:pPr algn="ctr" eaLnBrk="0" hangingPunct="0">
                  <a:defRPr/>
                </a:pPr>
                <a:endParaRPr lang="en-US" dirty="0"/>
              </a:p>
            </p:txBody>
          </p:sp>
          <p:sp>
            <p:nvSpPr>
              <p:cNvPr id="39" name="TextBox 38"/>
              <p:cNvSpPr txBox="1">
                <a:spLocks noChangeArrowheads="1"/>
              </p:cNvSpPr>
              <p:nvPr/>
            </p:nvSpPr>
            <p:spPr bwMode="auto">
              <a:xfrm>
                <a:off x="5690565" y="5652411"/>
                <a:ext cx="2162175" cy="430887"/>
              </a:xfrm>
              <a:prstGeom prst="rect">
                <a:avLst/>
              </a:prstGeom>
              <a:noFill/>
              <a:ln w="9525">
                <a:noFill/>
                <a:miter lim="800000"/>
                <a:headEnd/>
                <a:tailEnd/>
              </a:ln>
            </p:spPr>
            <p:txBody>
              <a:bodyPr>
                <a:spAutoFit/>
              </a:bodyPr>
              <a:lstStyle/>
              <a:p>
                <a:pPr eaLnBrk="0" hangingPunct="0"/>
                <a:r>
                  <a:rPr lang="en-US" sz="1100" b="1" dirty="0"/>
                  <a:t>YORK</a:t>
                </a:r>
                <a:r>
                  <a:rPr lang="en-US" sz="1100" dirty="0"/>
                  <a:t>  </a:t>
                </a:r>
                <a:r>
                  <a:rPr lang="en-US" sz="1100" dirty="0" smtClean="0"/>
                  <a:t>Double Bundle Heat Recovery Chiller</a:t>
                </a:r>
                <a:endParaRPr lang="en-US" sz="1100" dirty="0"/>
              </a:p>
            </p:txBody>
          </p:sp>
          <p:sp>
            <p:nvSpPr>
              <p:cNvPr id="23" name="Content Placeholder 2"/>
              <p:cNvSpPr txBox="1">
                <a:spLocks/>
              </p:cNvSpPr>
              <p:nvPr/>
            </p:nvSpPr>
            <p:spPr bwMode="auto">
              <a:xfrm>
                <a:off x="5385688" y="3436916"/>
                <a:ext cx="2600325"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1800" i="1" u="sng" kern="0" noProof="0" dirty="0" smtClean="0">
                    <a:solidFill>
                      <a:srgbClr val="003399"/>
                    </a:solidFill>
                    <a:latin typeface="+mn-lt"/>
                  </a:rPr>
                  <a:t>Water-Source</a:t>
                </a:r>
                <a:endParaRPr kumimoji="0" lang="en-US" sz="1800" i="1" u="sng" strike="noStrike" kern="0" cap="none" spc="0" normalizeH="0" baseline="0" noProof="0" dirty="0" smtClean="0">
                  <a:ln>
                    <a:noFill/>
                  </a:ln>
                  <a:solidFill>
                    <a:srgbClr val="003399"/>
                  </a:solidFill>
                  <a:effectLst/>
                  <a:uLnTx/>
                  <a:uFillTx/>
                  <a:latin typeface="+mn-lt"/>
                  <a:ea typeface="+mn-ea"/>
                  <a:cs typeface="+mn-cs"/>
                </a:endParaRPr>
              </a:p>
            </p:txBody>
          </p:sp>
        </p:grpSp>
        <p:pic>
          <p:nvPicPr>
            <p:cNvPr id="25"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4055" y="3977196"/>
              <a:ext cx="2277215" cy="1519227"/>
            </a:xfrm>
            <a:prstGeom prst="rect">
              <a:avLst/>
            </a:prstGeom>
            <a:noFill/>
            <a:ln w="9525">
              <a:noFill/>
              <a:miter lim="800000"/>
              <a:headEnd/>
              <a:tailEnd/>
            </a:ln>
            <a:effectLst/>
          </p:spPr>
        </p:pic>
      </p:grpSp>
      <p:sp>
        <p:nvSpPr>
          <p:cNvPr id="30"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2079171" y="2558143"/>
            <a:ext cx="6868887" cy="1828800"/>
          </a:xfrm>
          <a:prstGeom prst="roundRect">
            <a:avLst>
              <a:gd name="adj" fmla="val 35715"/>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3" name="AutoShape 2"/>
          <p:cNvSpPr>
            <a:spLocks noChangeArrowheads="1"/>
          </p:cNvSpPr>
          <p:nvPr/>
        </p:nvSpPr>
        <p:spPr bwMode="gray">
          <a:xfrm rot="5400000">
            <a:off x="6796536" y="4437523"/>
            <a:ext cx="489857" cy="2456991"/>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7" name="AutoShape 2"/>
          <p:cNvSpPr>
            <a:spLocks noChangeArrowheads="1"/>
          </p:cNvSpPr>
          <p:nvPr/>
        </p:nvSpPr>
        <p:spPr bwMode="gray">
          <a:xfrm>
            <a:off x="5490256" y="3803004"/>
            <a:ext cx="811212" cy="1852612"/>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8" name="Freeform 3"/>
          <p:cNvSpPr>
            <a:spLocks/>
          </p:cNvSpPr>
          <p:nvPr/>
        </p:nvSpPr>
        <p:spPr bwMode="gray">
          <a:xfrm>
            <a:off x="3550024" y="2847329"/>
            <a:ext cx="1702523" cy="496887"/>
          </a:xfrm>
          <a:custGeom>
            <a:avLst/>
            <a:gdLst/>
            <a:ahLst/>
            <a:cxnLst>
              <a:cxn ang="0">
                <a:pos x="0" y="312"/>
              </a:cxn>
              <a:cxn ang="0">
                <a:pos x="0" y="0"/>
              </a:cxn>
              <a:cxn ang="0">
                <a:pos x="864" y="0"/>
              </a:cxn>
            </a:cxnLst>
            <a:rect l="0" t="0" r="r" b="b"/>
            <a:pathLst>
              <a:path w="865" h="313">
                <a:moveTo>
                  <a:pt x="0" y="312"/>
                </a:moveTo>
                <a:lnTo>
                  <a:pt x="0" y="0"/>
                </a:lnTo>
                <a:lnTo>
                  <a:pt x="864" y="0"/>
                </a:lnTo>
              </a:path>
            </a:pathLst>
          </a:custGeom>
          <a:noFill/>
          <a:ln w="50800" cap="rnd" cmpd="sng">
            <a:solidFill>
              <a:srgbClr val="FF0000"/>
            </a:solidFill>
            <a:prstDash val="solid"/>
            <a:round/>
            <a:headEnd type="none" w="sm" len="sm"/>
            <a:tailEnd type="stealth" w="med" len="lg"/>
          </a:ln>
          <a:effectLst/>
        </p:spPr>
        <p:txBody>
          <a:bodyPr/>
          <a:lstStyle/>
          <a:p>
            <a:endParaRPr lang="en-US">
              <a:latin typeface="+mn-lt"/>
            </a:endParaRPr>
          </a:p>
        </p:txBody>
      </p:sp>
      <p:sp>
        <p:nvSpPr>
          <p:cNvPr id="129" name="Freeform 4"/>
          <p:cNvSpPr>
            <a:spLocks/>
          </p:cNvSpPr>
          <p:nvPr/>
        </p:nvSpPr>
        <p:spPr bwMode="gray">
          <a:xfrm>
            <a:off x="6568815" y="2847329"/>
            <a:ext cx="1373188" cy="496887"/>
          </a:xfrm>
          <a:custGeom>
            <a:avLst/>
            <a:gdLst/>
            <a:ahLst/>
            <a:cxnLst>
              <a:cxn ang="0">
                <a:pos x="864" y="312"/>
              </a:cxn>
              <a:cxn ang="0">
                <a:pos x="864" y="0"/>
              </a:cxn>
              <a:cxn ang="0">
                <a:pos x="0" y="0"/>
              </a:cxn>
            </a:cxnLst>
            <a:rect l="0" t="0" r="r" b="b"/>
            <a:pathLst>
              <a:path w="865" h="313">
                <a:moveTo>
                  <a:pt x="864" y="312"/>
                </a:moveTo>
                <a:lnTo>
                  <a:pt x="864" y="0"/>
                </a:lnTo>
                <a:lnTo>
                  <a:pt x="0" y="0"/>
                </a:lnTo>
              </a:path>
            </a:pathLst>
          </a:custGeom>
          <a:noFill/>
          <a:ln w="50800" cap="rnd" cmpd="sng">
            <a:solidFill>
              <a:srgbClr val="FFC000"/>
            </a:solidFill>
            <a:prstDash val="solid"/>
            <a:round/>
            <a:headEnd type="stealth" w="med" len="lg"/>
            <a:tailEnd type="none" w="sm" len="sm"/>
          </a:ln>
          <a:effectLst/>
        </p:spPr>
        <p:txBody>
          <a:bodyPr/>
          <a:lstStyle/>
          <a:p>
            <a:endParaRPr lang="en-US">
              <a:latin typeface="+mn-lt"/>
            </a:endParaRPr>
          </a:p>
        </p:txBody>
      </p:sp>
      <p:sp>
        <p:nvSpPr>
          <p:cNvPr id="130" name="Freeform 5"/>
          <p:cNvSpPr>
            <a:spLocks/>
          </p:cNvSpPr>
          <p:nvPr/>
        </p:nvSpPr>
        <p:spPr bwMode="gray">
          <a:xfrm>
            <a:off x="3550024" y="3664486"/>
            <a:ext cx="1703965" cy="430844"/>
          </a:xfrm>
          <a:custGeom>
            <a:avLst/>
            <a:gdLst/>
            <a:ahLst/>
            <a:cxnLst>
              <a:cxn ang="0">
                <a:pos x="0" y="0"/>
              </a:cxn>
              <a:cxn ang="0">
                <a:pos x="0" y="312"/>
              </a:cxn>
              <a:cxn ang="0">
                <a:pos x="864" y="312"/>
              </a:cxn>
            </a:cxnLst>
            <a:rect l="0" t="0" r="r" b="b"/>
            <a:pathLst>
              <a:path w="865" h="313">
                <a:moveTo>
                  <a:pt x="0" y="0"/>
                </a:moveTo>
                <a:lnTo>
                  <a:pt x="0" y="312"/>
                </a:lnTo>
                <a:lnTo>
                  <a:pt x="864" y="312"/>
                </a:lnTo>
              </a:path>
            </a:pathLst>
          </a:custGeom>
          <a:noFill/>
          <a:ln w="50800" cap="rnd" cmpd="sng">
            <a:solidFill>
              <a:srgbClr val="0070C0"/>
            </a:solidFill>
            <a:prstDash val="solid"/>
            <a:round/>
            <a:headEnd type="stealth" w="med" len="lg"/>
            <a:tailEnd type="none" w="sm" len="sm"/>
          </a:ln>
          <a:effectLst/>
        </p:spPr>
        <p:txBody>
          <a:bodyPr/>
          <a:lstStyle/>
          <a:p>
            <a:endParaRPr lang="en-US">
              <a:latin typeface="+mn-lt"/>
            </a:endParaRPr>
          </a:p>
        </p:txBody>
      </p:sp>
      <p:sp>
        <p:nvSpPr>
          <p:cNvPr id="131" name="Freeform 6"/>
          <p:cNvSpPr>
            <a:spLocks/>
          </p:cNvSpPr>
          <p:nvPr/>
        </p:nvSpPr>
        <p:spPr bwMode="gray">
          <a:xfrm>
            <a:off x="6568815" y="3609329"/>
            <a:ext cx="1373188" cy="496887"/>
          </a:xfrm>
          <a:custGeom>
            <a:avLst/>
            <a:gdLst/>
            <a:ahLst/>
            <a:cxnLst>
              <a:cxn ang="0">
                <a:pos x="864" y="0"/>
              </a:cxn>
              <a:cxn ang="0">
                <a:pos x="864" y="312"/>
              </a:cxn>
              <a:cxn ang="0">
                <a:pos x="0" y="312"/>
              </a:cxn>
            </a:cxnLst>
            <a:rect l="0" t="0" r="r" b="b"/>
            <a:pathLst>
              <a:path w="865" h="313">
                <a:moveTo>
                  <a:pt x="864" y="0"/>
                </a:moveTo>
                <a:lnTo>
                  <a:pt x="864" y="312"/>
                </a:lnTo>
                <a:lnTo>
                  <a:pt x="0" y="312"/>
                </a:lnTo>
              </a:path>
            </a:pathLst>
          </a:custGeom>
          <a:noFill/>
          <a:ln w="50800" cap="rnd" cmpd="sng">
            <a:solidFill>
              <a:srgbClr val="0070C0"/>
            </a:solidFill>
            <a:prstDash val="solid"/>
            <a:round/>
            <a:headEnd type="none" w="sm" len="sm"/>
            <a:tailEnd type="stealth" w="med" len="lg"/>
          </a:ln>
          <a:effectLst/>
        </p:spPr>
        <p:txBody>
          <a:bodyPr/>
          <a:lstStyle/>
          <a:p>
            <a:endParaRPr lang="en-US">
              <a:latin typeface="+mn-lt"/>
            </a:endParaRPr>
          </a:p>
        </p:txBody>
      </p:sp>
      <p:sp>
        <p:nvSpPr>
          <p:cNvPr id="132" name="AutoShape 7"/>
          <p:cNvSpPr>
            <a:spLocks noChangeArrowheads="1"/>
          </p:cNvSpPr>
          <p:nvPr/>
        </p:nvSpPr>
        <p:spPr bwMode="gray">
          <a:xfrm>
            <a:off x="5483246" y="1618604"/>
            <a:ext cx="811212" cy="1570037"/>
          </a:xfrm>
          <a:prstGeom prst="roundRect">
            <a:avLst>
              <a:gd name="adj" fmla="val 12495"/>
            </a:avLst>
          </a:prstGeom>
          <a:noFill/>
          <a:ln w="50800">
            <a:solidFill>
              <a:srgbClr val="4D4D4D"/>
            </a:solidFill>
            <a:round/>
            <a:headEnd/>
            <a:tailEnd/>
          </a:ln>
          <a:effectLst/>
        </p:spPr>
        <p:txBody>
          <a:bodyPr wrap="none" anchor="ctr"/>
          <a:lstStyle/>
          <a:p>
            <a:endParaRPr lang="en-US">
              <a:latin typeface="+mn-lt"/>
            </a:endParaRPr>
          </a:p>
        </p:txBody>
      </p:sp>
      <p:sp>
        <p:nvSpPr>
          <p:cNvPr id="133" name="AutoShape 8"/>
          <p:cNvSpPr>
            <a:spLocks noChangeArrowheads="1"/>
          </p:cNvSpPr>
          <p:nvPr/>
        </p:nvSpPr>
        <p:spPr bwMode="gray">
          <a:xfrm>
            <a:off x="5266010" y="1965429"/>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134" name="AutoShape 9"/>
          <p:cNvSpPr>
            <a:spLocks noChangeArrowheads="1"/>
          </p:cNvSpPr>
          <p:nvPr/>
        </p:nvSpPr>
        <p:spPr bwMode="gray">
          <a:xfrm>
            <a:off x="6079894" y="1965429"/>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5" name="AutoShape 10"/>
          <p:cNvSpPr>
            <a:spLocks noChangeArrowheads="1"/>
          </p:cNvSpPr>
          <p:nvPr/>
        </p:nvSpPr>
        <p:spPr bwMode="gray">
          <a:xfrm>
            <a:off x="5273020" y="4553891"/>
            <a:ext cx="431800" cy="633413"/>
          </a:xfrm>
          <a:prstGeom prst="upArrow">
            <a:avLst>
              <a:gd name="adj1" fmla="val 50000"/>
              <a:gd name="adj2" fmla="val 73339"/>
            </a:avLst>
          </a:prstGeom>
          <a:solidFill>
            <a:srgbClr val="FF0033"/>
          </a:solidFill>
          <a:ln w="9525">
            <a:noFill/>
            <a:miter lim="800000"/>
            <a:headEnd/>
            <a:tailEnd/>
          </a:ln>
          <a:effectLst/>
        </p:spPr>
        <p:txBody>
          <a:bodyPr wrap="none" anchor="ctr"/>
          <a:lstStyle/>
          <a:p>
            <a:endParaRPr lang="en-US">
              <a:latin typeface="+mn-lt"/>
            </a:endParaRPr>
          </a:p>
        </p:txBody>
      </p:sp>
      <p:sp>
        <p:nvSpPr>
          <p:cNvPr id="136" name="AutoShape 11"/>
          <p:cNvSpPr>
            <a:spLocks noChangeArrowheads="1"/>
          </p:cNvSpPr>
          <p:nvPr/>
        </p:nvSpPr>
        <p:spPr bwMode="gray">
          <a:xfrm>
            <a:off x="6086904" y="4553891"/>
            <a:ext cx="431800" cy="633413"/>
          </a:xfrm>
          <a:prstGeom prst="downArrow">
            <a:avLst>
              <a:gd name="adj1" fmla="val 50000"/>
              <a:gd name="adj2" fmla="val 73352"/>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8" name="Rectangle 13"/>
          <p:cNvSpPr>
            <a:spLocks noChangeArrowheads="1"/>
          </p:cNvSpPr>
          <p:nvPr/>
        </p:nvSpPr>
        <p:spPr bwMode="gray">
          <a:xfrm>
            <a:off x="2855523" y="3431534"/>
            <a:ext cx="419100" cy="128588"/>
          </a:xfrm>
          <a:prstGeom prst="rect">
            <a:avLst/>
          </a:prstGeom>
          <a:solidFill>
            <a:srgbClr val="4D4D4D"/>
          </a:solidFill>
          <a:ln w="12700">
            <a:solidFill>
              <a:schemeClr val="tx1"/>
            </a:solidFill>
            <a:miter lim="800000"/>
            <a:headEnd/>
            <a:tailEnd/>
          </a:ln>
          <a:effectLst/>
        </p:spPr>
        <p:txBody>
          <a:bodyPr wrap="none" anchor="ctr"/>
          <a:lstStyle/>
          <a:p>
            <a:endParaRPr lang="en-US">
              <a:latin typeface="+mn-lt"/>
            </a:endParaRPr>
          </a:p>
        </p:txBody>
      </p:sp>
      <p:sp>
        <p:nvSpPr>
          <p:cNvPr id="140" name="Rectangle 15"/>
          <p:cNvSpPr>
            <a:spLocks noChangeArrowheads="1"/>
          </p:cNvSpPr>
          <p:nvPr/>
        </p:nvSpPr>
        <p:spPr bwMode="gray">
          <a:xfrm>
            <a:off x="3007261" y="3332461"/>
            <a:ext cx="1303338"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Compressor</a:t>
            </a:r>
          </a:p>
        </p:txBody>
      </p:sp>
      <p:sp>
        <p:nvSpPr>
          <p:cNvPr id="142" name="Rectangle 17"/>
          <p:cNvSpPr>
            <a:spLocks noChangeArrowheads="1"/>
          </p:cNvSpPr>
          <p:nvPr/>
        </p:nvSpPr>
        <p:spPr bwMode="gray">
          <a:xfrm>
            <a:off x="2148732" y="3323584"/>
            <a:ext cx="711200"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Motor</a:t>
            </a:r>
          </a:p>
        </p:txBody>
      </p:sp>
      <p:sp>
        <p:nvSpPr>
          <p:cNvPr id="225" name="AutoShape 100"/>
          <p:cNvSpPr>
            <a:spLocks noChangeArrowheads="1"/>
          </p:cNvSpPr>
          <p:nvPr/>
        </p:nvSpPr>
        <p:spPr bwMode="gray">
          <a:xfrm>
            <a:off x="5248296" y="2683816"/>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226" name="Rectangle 102"/>
          <p:cNvSpPr>
            <a:spLocks noChangeArrowheads="1"/>
          </p:cNvSpPr>
          <p:nvPr/>
        </p:nvSpPr>
        <p:spPr bwMode="gray">
          <a:xfrm>
            <a:off x="5236277" y="2646396"/>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a:solidFill>
                  <a:schemeClr val="bg1"/>
                </a:solidFill>
                <a:latin typeface="+mn-lt"/>
              </a:rPr>
              <a:t>Condenser</a:t>
            </a:r>
          </a:p>
        </p:txBody>
      </p:sp>
      <p:sp>
        <p:nvSpPr>
          <p:cNvPr id="227" name="Rectangle 103"/>
          <p:cNvSpPr>
            <a:spLocks noChangeArrowheads="1"/>
          </p:cNvSpPr>
          <p:nvPr/>
        </p:nvSpPr>
        <p:spPr bwMode="gray">
          <a:xfrm>
            <a:off x="7071691" y="3330449"/>
            <a:ext cx="1758564"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Expansion </a:t>
            </a:r>
            <a:r>
              <a:rPr lang="en-US" sz="1600" dirty="0" smtClean="0">
                <a:solidFill>
                  <a:schemeClr val="bg1"/>
                </a:solidFill>
                <a:latin typeface="+mn-lt"/>
              </a:rPr>
              <a:t>Valve</a:t>
            </a:r>
            <a:endParaRPr lang="en-US" sz="1600" dirty="0">
              <a:solidFill>
                <a:schemeClr val="bg1"/>
              </a:solidFill>
              <a:latin typeface="+mn-lt"/>
            </a:endParaRPr>
          </a:p>
        </p:txBody>
      </p:sp>
      <p:sp>
        <p:nvSpPr>
          <p:cNvPr id="228" name="Rectangle 105"/>
          <p:cNvSpPr>
            <a:spLocks noChangeArrowheads="1"/>
          </p:cNvSpPr>
          <p:nvPr/>
        </p:nvSpPr>
        <p:spPr bwMode="gray">
          <a:xfrm>
            <a:off x="5140706" y="1376623"/>
            <a:ext cx="1478738" cy="339196"/>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Cooling Tower</a:t>
            </a:r>
          </a:p>
        </p:txBody>
      </p:sp>
      <p:sp>
        <p:nvSpPr>
          <p:cNvPr id="125" name="AutoShape 100"/>
          <p:cNvSpPr>
            <a:spLocks noChangeArrowheads="1"/>
          </p:cNvSpPr>
          <p:nvPr/>
        </p:nvSpPr>
        <p:spPr bwMode="gray">
          <a:xfrm>
            <a:off x="5267551" y="3954803"/>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126" name="Rectangle 102"/>
          <p:cNvSpPr>
            <a:spLocks noChangeArrowheads="1"/>
          </p:cNvSpPr>
          <p:nvPr/>
        </p:nvSpPr>
        <p:spPr bwMode="gray">
          <a:xfrm>
            <a:off x="5255532" y="3917383"/>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Evaporator</a:t>
            </a:r>
            <a:endParaRPr lang="en-US" sz="1800" dirty="0">
              <a:solidFill>
                <a:schemeClr val="bg1"/>
              </a:solidFill>
              <a:latin typeface="+mn-lt"/>
            </a:endParaRP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6131" y="846585"/>
            <a:ext cx="709612" cy="526379"/>
          </a:xfrm>
          <a:prstGeom prst="rect">
            <a:avLst/>
          </a:prstGeom>
          <a:noFill/>
          <a:ln w="9525">
            <a:noFill/>
            <a:miter lim="800000"/>
            <a:headEnd/>
            <a:tailEnd/>
          </a:ln>
          <a:effectLst/>
        </p:spPr>
      </p:pic>
      <p:sp>
        <p:nvSpPr>
          <p:cNvPr id="224" name="AutoShape 10"/>
          <p:cNvSpPr>
            <a:spLocks noChangeArrowheads="1"/>
          </p:cNvSpPr>
          <p:nvPr/>
        </p:nvSpPr>
        <p:spPr bwMode="gray">
          <a:xfrm rot="5400000">
            <a:off x="7045714" y="5546358"/>
            <a:ext cx="431800" cy="716777"/>
          </a:xfrm>
          <a:prstGeom prst="upArrow">
            <a:avLst>
              <a:gd name="adj1" fmla="val 50000"/>
              <a:gd name="adj2" fmla="val 73339"/>
            </a:avLst>
          </a:prstGeom>
          <a:solidFill>
            <a:srgbClr val="FF9900"/>
          </a:solidFill>
          <a:ln w="9525">
            <a:noFill/>
            <a:miter lim="800000"/>
            <a:headEnd/>
            <a:tailEnd/>
          </a:ln>
          <a:effectLst/>
        </p:spPr>
        <p:txBody>
          <a:bodyPr wrap="none" anchor="ctr"/>
          <a:lstStyle/>
          <a:p>
            <a:endParaRPr lang="en-US">
              <a:latin typeface="+mn-lt"/>
            </a:endParaRPr>
          </a:p>
        </p:txBody>
      </p:sp>
      <p:sp>
        <p:nvSpPr>
          <p:cNvPr id="229" name="AutoShape 11"/>
          <p:cNvSpPr>
            <a:spLocks noChangeArrowheads="1"/>
          </p:cNvSpPr>
          <p:nvPr/>
        </p:nvSpPr>
        <p:spPr bwMode="gray">
          <a:xfrm rot="5400000">
            <a:off x="6973589" y="5038806"/>
            <a:ext cx="431800" cy="752160"/>
          </a:xfrm>
          <a:prstGeom prst="downArrow">
            <a:avLst>
              <a:gd name="adj1" fmla="val 50000"/>
              <a:gd name="adj2" fmla="val 73352"/>
            </a:avLst>
          </a:prstGeom>
          <a:solidFill>
            <a:srgbClr val="C00000"/>
          </a:solidFill>
          <a:ln w="9525">
            <a:noFill/>
            <a:miter lim="800000"/>
            <a:headEnd/>
            <a:tailEnd/>
          </a:ln>
          <a:effectLst/>
        </p:spPr>
        <p:txBody>
          <a:bodyPr wrap="none" anchor="ctr"/>
          <a:lstStyle/>
          <a:p>
            <a:endParaRPr lang="en-US">
              <a:latin typeface="+mn-lt"/>
            </a:endParaRPr>
          </a:p>
        </p:txBody>
      </p:sp>
      <p:sp>
        <p:nvSpPr>
          <p:cNvPr id="230" name="AutoShape 100"/>
          <p:cNvSpPr>
            <a:spLocks noChangeArrowheads="1"/>
          </p:cNvSpPr>
          <p:nvPr/>
        </p:nvSpPr>
        <p:spPr bwMode="gray">
          <a:xfrm>
            <a:off x="7782142" y="5489698"/>
            <a:ext cx="882877" cy="345058"/>
          </a:xfrm>
          <a:prstGeom prst="roundRect">
            <a:avLst>
              <a:gd name="adj" fmla="val 49995"/>
            </a:avLst>
          </a:prstGeom>
          <a:solidFill>
            <a:srgbClr val="FF6600"/>
          </a:solidFill>
          <a:ln w="12700">
            <a:solidFill>
              <a:schemeClr val="tx1"/>
            </a:solidFill>
            <a:round/>
            <a:headEnd/>
            <a:tailEnd/>
          </a:ln>
          <a:effectLst/>
        </p:spPr>
        <p:txBody>
          <a:bodyPr wrap="none" anchor="ctr"/>
          <a:lstStyle/>
          <a:p>
            <a:endParaRPr lang="en-US">
              <a:latin typeface="+mn-lt"/>
            </a:endParaRPr>
          </a:p>
        </p:txBody>
      </p:sp>
      <p:sp>
        <p:nvSpPr>
          <p:cNvPr id="231" name="Rectangle 102"/>
          <p:cNvSpPr>
            <a:spLocks noChangeArrowheads="1"/>
          </p:cNvSpPr>
          <p:nvPr/>
        </p:nvSpPr>
        <p:spPr bwMode="gray">
          <a:xfrm>
            <a:off x="7846323" y="5474050"/>
            <a:ext cx="775853"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Boiler</a:t>
            </a:r>
            <a:endParaRPr lang="en-US" sz="1800" dirty="0">
              <a:solidFill>
                <a:schemeClr val="bg1"/>
              </a:solidFill>
              <a:latin typeface="+mn-lt"/>
            </a:endParaRPr>
          </a:p>
        </p:txBody>
      </p:sp>
      <p:sp>
        <p:nvSpPr>
          <p:cNvPr id="121" name="Title 1"/>
          <p:cNvSpPr>
            <a:spLocks noGrp="1"/>
          </p:cNvSpPr>
          <p:nvPr>
            <p:ph type="title"/>
          </p:nvPr>
        </p:nvSpPr>
        <p:spPr>
          <a:xfrm>
            <a:off x="322263" y="0"/>
            <a:ext cx="8640762" cy="628650"/>
          </a:xfrm>
        </p:spPr>
        <p:txBody>
          <a:bodyPr/>
          <a:lstStyle/>
          <a:p>
            <a:pPr>
              <a:defRPr/>
            </a:pPr>
            <a:r>
              <a:rPr lang="en-US" b="1" dirty="0" smtClean="0">
                <a:effectLst/>
              </a:rPr>
              <a:t>What is Heat Recovery?</a:t>
            </a:r>
            <a:endParaRPr lang="en-US" b="1" dirty="0">
              <a:effectLst/>
            </a:endParaRPr>
          </a:p>
        </p:txBody>
      </p:sp>
      <p:sp>
        <p:nvSpPr>
          <p:cNvPr id="122" name="Rectangle 17"/>
          <p:cNvSpPr>
            <a:spLocks noChangeArrowheads="1"/>
          </p:cNvSpPr>
          <p:nvPr/>
        </p:nvSpPr>
        <p:spPr bwMode="gray">
          <a:xfrm>
            <a:off x="256221" y="756280"/>
            <a:ext cx="2356350" cy="708528"/>
          </a:xfrm>
          <a:prstGeom prst="rect">
            <a:avLst/>
          </a:prstGeom>
          <a:solidFill>
            <a:srgbClr val="92D050"/>
          </a:solidFill>
          <a:ln w="15875">
            <a:noFill/>
            <a:miter lim="800000"/>
            <a:headEnd/>
            <a:tailEnd/>
          </a:ln>
          <a:effectLst/>
          <a:scene3d>
            <a:camera prst="orthographicFront"/>
            <a:lightRig rig="threePt" dir="t"/>
          </a:scene3d>
          <a:sp3d>
            <a:bevelT/>
          </a:sp3d>
        </p:spPr>
        <p:txBody>
          <a:bodyPr wrap="square" lIns="92075" tIns="46038" rIns="92075" bIns="46038">
            <a:spAutoFit/>
          </a:bodyPr>
          <a:lstStyle/>
          <a:p>
            <a:pPr algn="ctr" eaLnBrk="0" hangingPunct="0"/>
            <a:r>
              <a:rPr lang="en-US" sz="2000" dirty="0" smtClean="0">
                <a:latin typeface="+mn-lt"/>
              </a:rPr>
              <a:t>Typical Building Configuration</a:t>
            </a:r>
            <a:endParaRPr lang="en-US" sz="2000" dirty="0">
              <a:latin typeface="+mn-lt"/>
            </a:endParaRPr>
          </a:p>
        </p:txBody>
      </p:sp>
      <p:sp>
        <p:nvSpPr>
          <p:cNvPr id="124" name="Text Box 39"/>
          <p:cNvSpPr txBox="1">
            <a:spLocks noChangeArrowheads="1"/>
          </p:cNvSpPr>
          <p:nvPr/>
        </p:nvSpPr>
        <p:spPr bwMode="auto">
          <a:xfrm>
            <a:off x="269858" y="1483215"/>
            <a:ext cx="2357227" cy="584775"/>
          </a:xfrm>
          <a:prstGeom prst="rect">
            <a:avLst/>
          </a:prstGeom>
          <a:noFill/>
          <a:ln w="28575">
            <a:noFill/>
            <a:miter lim="800000"/>
            <a:headEnd/>
            <a:tailEnd type="none" w="med" len="lg"/>
          </a:ln>
        </p:spPr>
        <p:txBody>
          <a:bodyPr wrap="square">
            <a:spAutoFit/>
          </a:bodyPr>
          <a:lstStyle/>
          <a:p>
            <a:pPr algn="l" eaLnBrk="0" hangingPunct="0">
              <a:buClr>
                <a:schemeClr val="bg2"/>
              </a:buClr>
              <a:buFont typeface="Wingdings" pitchFamily="2" charset="2"/>
              <a:buChar char="§"/>
            </a:pPr>
            <a:r>
              <a:rPr lang="en-US" sz="1600" dirty="0" smtClean="0"/>
              <a:t> Boiler provides 100% </a:t>
            </a:r>
          </a:p>
          <a:p>
            <a:pPr algn="l" eaLnBrk="0" hangingPunct="0">
              <a:buClr>
                <a:schemeClr val="bg2"/>
              </a:buClr>
            </a:pPr>
            <a:r>
              <a:rPr lang="en-US" sz="1600" dirty="0" smtClean="0"/>
              <a:t>   of building heating</a:t>
            </a:r>
          </a:p>
        </p:txBody>
      </p:sp>
      <p:sp>
        <p:nvSpPr>
          <p:cNvPr id="137" name="Rectangle 136"/>
          <p:cNvSpPr/>
          <p:nvPr/>
        </p:nvSpPr>
        <p:spPr bwMode="auto">
          <a:xfrm>
            <a:off x="245464" y="1446735"/>
            <a:ext cx="2359152" cy="582705"/>
          </a:xfrm>
          <a:prstGeom prst="rect">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41" name="Picture 14" descr="Building_render"/>
          <p:cNvPicPr>
            <a:picLocks noChangeAspect="1" noChangeArrowheads="1"/>
          </p:cNvPicPr>
          <p:nvPr/>
        </p:nvPicPr>
        <p:blipFill>
          <a:blip r:embed="rId4" cstate="print">
            <a:clrChange>
              <a:clrFrom>
                <a:srgbClr val="FFFFFF"/>
              </a:clrFrom>
              <a:clrTo>
                <a:srgbClr val="FFFFFF">
                  <a:alpha val="0"/>
                </a:srgbClr>
              </a:clrTo>
            </a:clrChange>
            <a:lum bright="21000" contrast="9000"/>
          </a:blip>
          <a:srcRect/>
          <a:stretch>
            <a:fillRect/>
          </a:stretch>
        </p:blipFill>
        <p:spPr bwMode="auto">
          <a:xfrm>
            <a:off x="5553605" y="4957482"/>
            <a:ext cx="748583" cy="1062168"/>
          </a:xfrm>
          <a:prstGeom prst="rect">
            <a:avLst/>
          </a:prstGeom>
          <a:noFill/>
          <a:effectLst/>
        </p:spPr>
      </p:pic>
      <p:sp>
        <p:nvSpPr>
          <p:cNvPr id="34"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bwMode="auto">
          <a:xfrm>
            <a:off x="2079171" y="2558143"/>
            <a:ext cx="6868887" cy="1828800"/>
          </a:xfrm>
          <a:prstGeom prst="roundRect">
            <a:avLst>
              <a:gd name="adj" fmla="val 35715"/>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27" name="Group 326"/>
          <p:cNvGrpSpPr/>
          <p:nvPr/>
        </p:nvGrpSpPr>
        <p:grpSpPr>
          <a:xfrm>
            <a:off x="3248880" y="618565"/>
            <a:ext cx="1245684" cy="2295322"/>
            <a:chOff x="3248880" y="618565"/>
            <a:chExt cx="1245684" cy="2295322"/>
          </a:xfrm>
        </p:grpSpPr>
        <p:sp>
          <p:nvSpPr>
            <p:cNvPr id="108" name="AutoShape 2"/>
            <p:cNvSpPr>
              <a:spLocks noChangeArrowheads="1"/>
            </p:cNvSpPr>
            <p:nvPr/>
          </p:nvSpPr>
          <p:spPr bwMode="gray">
            <a:xfrm>
              <a:off x="3460697" y="1447060"/>
              <a:ext cx="811212" cy="1466827"/>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309" name="AutoShape 8"/>
            <p:cNvSpPr>
              <a:spLocks noChangeArrowheads="1"/>
            </p:cNvSpPr>
            <p:nvPr/>
          </p:nvSpPr>
          <p:spPr bwMode="gray">
            <a:xfrm>
              <a:off x="3248880" y="1866809"/>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310" name="AutoShape 9"/>
            <p:cNvSpPr>
              <a:spLocks noChangeArrowheads="1"/>
            </p:cNvSpPr>
            <p:nvPr/>
          </p:nvSpPr>
          <p:spPr bwMode="gray">
            <a:xfrm>
              <a:off x="4062764" y="1866809"/>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pic>
          <p:nvPicPr>
            <p:cNvPr id="324" name="Picture 14" descr="Building_render"/>
            <p:cNvPicPr>
              <a:picLocks noChangeAspect="1" noChangeArrowheads="1"/>
            </p:cNvPicPr>
            <p:nvPr/>
          </p:nvPicPr>
          <p:blipFill>
            <a:blip r:embed="rId3" cstate="print">
              <a:clrChange>
                <a:clrFrom>
                  <a:srgbClr val="FFFFFF"/>
                </a:clrFrom>
                <a:clrTo>
                  <a:srgbClr val="FFFFFF">
                    <a:alpha val="0"/>
                  </a:srgbClr>
                </a:clrTo>
              </a:clrChange>
              <a:lum bright="21000" contrast="9000"/>
            </a:blip>
            <a:srcRect/>
            <a:stretch>
              <a:fillRect/>
            </a:stretch>
          </p:blipFill>
          <p:spPr bwMode="auto">
            <a:xfrm>
              <a:off x="3482758" y="618565"/>
              <a:ext cx="748583" cy="1062168"/>
            </a:xfrm>
            <a:prstGeom prst="rect">
              <a:avLst/>
            </a:prstGeom>
            <a:noFill/>
            <a:effectLst/>
          </p:spPr>
        </p:pic>
      </p:grpSp>
      <p:sp>
        <p:nvSpPr>
          <p:cNvPr id="320" name="Rectangle 319"/>
          <p:cNvSpPr/>
          <p:nvPr/>
        </p:nvSpPr>
        <p:spPr bwMode="auto">
          <a:xfrm>
            <a:off x="196036" y="1751529"/>
            <a:ext cx="1815566" cy="2602751"/>
          </a:xfrm>
          <a:prstGeom prst="rect">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91" name="Group 290"/>
          <p:cNvGrpSpPr/>
          <p:nvPr/>
        </p:nvGrpSpPr>
        <p:grpSpPr>
          <a:xfrm>
            <a:off x="5812968" y="5198988"/>
            <a:ext cx="2852050" cy="921661"/>
            <a:chOff x="5812968" y="5035698"/>
            <a:chExt cx="2852050" cy="921661"/>
          </a:xfrm>
        </p:grpSpPr>
        <p:sp>
          <p:nvSpPr>
            <p:cNvPr id="292" name="AutoShape 2"/>
            <p:cNvSpPr>
              <a:spLocks noChangeArrowheads="1"/>
            </p:cNvSpPr>
            <p:nvPr/>
          </p:nvSpPr>
          <p:spPr bwMode="gray">
            <a:xfrm rot="5400000">
              <a:off x="6796535" y="4274235"/>
              <a:ext cx="489857" cy="2456991"/>
            </a:xfrm>
            <a:prstGeom prst="roundRect">
              <a:avLst>
                <a:gd name="adj" fmla="val 12495"/>
              </a:avLst>
            </a:prstGeom>
            <a:noFill/>
            <a:ln w="50800">
              <a:solidFill>
                <a:schemeClr val="bg1">
                  <a:lumMod val="85000"/>
                </a:schemeClr>
              </a:solidFill>
              <a:round/>
              <a:headEnd/>
              <a:tailEnd/>
            </a:ln>
            <a:effectLst/>
          </p:spPr>
          <p:txBody>
            <a:bodyPr wrap="none" anchor="ctr"/>
            <a:lstStyle/>
            <a:p>
              <a:endParaRPr lang="en-US"/>
            </a:p>
          </p:txBody>
        </p:sp>
        <p:sp>
          <p:nvSpPr>
            <p:cNvPr id="293" name="AutoShape 10"/>
            <p:cNvSpPr>
              <a:spLocks noChangeArrowheads="1"/>
            </p:cNvSpPr>
            <p:nvPr/>
          </p:nvSpPr>
          <p:spPr bwMode="gray">
            <a:xfrm rot="5400000">
              <a:off x="7045713" y="5383070"/>
              <a:ext cx="431800" cy="716777"/>
            </a:xfrm>
            <a:prstGeom prst="upArrow">
              <a:avLst>
                <a:gd name="adj1" fmla="val 50000"/>
                <a:gd name="adj2" fmla="val 73339"/>
              </a:avLst>
            </a:prstGeom>
            <a:solidFill>
              <a:schemeClr val="bg1">
                <a:lumMod val="85000"/>
              </a:schemeClr>
            </a:solidFill>
            <a:ln w="9525">
              <a:noFill/>
              <a:miter lim="800000"/>
              <a:headEnd/>
              <a:tailEnd/>
            </a:ln>
            <a:effectLst/>
          </p:spPr>
          <p:txBody>
            <a:bodyPr wrap="none" anchor="ctr"/>
            <a:lstStyle/>
            <a:p>
              <a:endParaRPr lang="en-US">
                <a:latin typeface="+mn-lt"/>
              </a:endParaRPr>
            </a:p>
          </p:txBody>
        </p:sp>
        <p:sp>
          <p:nvSpPr>
            <p:cNvPr id="294" name="AutoShape 11"/>
            <p:cNvSpPr>
              <a:spLocks noChangeArrowheads="1"/>
            </p:cNvSpPr>
            <p:nvPr/>
          </p:nvSpPr>
          <p:spPr bwMode="gray">
            <a:xfrm rot="5400000">
              <a:off x="6973588" y="4875518"/>
              <a:ext cx="431800" cy="752160"/>
            </a:xfrm>
            <a:prstGeom prst="downArrow">
              <a:avLst>
                <a:gd name="adj1" fmla="val 50000"/>
                <a:gd name="adj2" fmla="val 73352"/>
              </a:avLst>
            </a:prstGeom>
            <a:solidFill>
              <a:schemeClr val="bg1">
                <a:lumMod val="85000"/>
              </a:schemeClr>
            </a:solidFill>
            <a:ln w="9525">
              <a:noFill/>
              <a:miter lim="800000"/>
              <a:headEnd/>
              <a:tailEnd/>
            </a:ln>
            <a:effectLst/>
          </p:spPr>
          <p:txBody>
            <a:bodyPr wrap="none" anchor="ctr"/>
            <a:lstStyle/>
            <a:p>
              <a:endParaRPr lang="en-US">
                <a:latin typeface="+mn-lt"/>
              </a:endParaRPr>
            </a:p>
          </p:txBody>
        </p:sp>
        <p:sp>
          <p:nvSpPr>
            <p:cNvPr id="295" name="AutoShape 100"/>
            <p:cNvSpPr>
              <a:spLocks noChangeArrowheads="1"/>
            </p:cNvSpPr>
            <p:nvPr/>
          </p:nvSpPr>
          <p:spPr bwMode="gray">
            <a:xfrm>
              <a:off x="7782141" y="5326410"/>
              <a:ext cx="882877" cy="345058"/>
            </a:xfrm>
            <a:prstGeom prst="roundRect">
              <a:avLst>
                <a:gd name="adj" fmla="val 49995"/>
              </a:avLst>
            </a:prstGeom>
            <a:solidFill>
              <a:schemeClr val="bg1">
                <a:lumMod val="85000"/>
              </a:schemeClr>
            </a:solidFill>
            <a:ln w="12700">
              <a:noFill/>
              <a:round/>
              <a:headEnd/>
              <a:tailEnd/>
            </a:ln>
            <a:effectLst/>
          </p:spPr>
          <p:txBody>
            <a:bodyPr wrap="none" anchor="ctr"/>
            <a:lstStyle/>
            <a:p>
              <a:endParaRPr lang="en-US">
                <a:latin typeface="+mn-lt"/>
              </a:endParaRPr>
            </a:p>
          </p:txBody>
        </p:sp>
        <p:sp>
          <p:nvSpPr>
            <p:cNvPr id="296" name="Rectangle 102"/>
            <p:cNvSpPr>
              <a:spLocks noChangeArrowheads="1"/>
            </p:cNvSpPr>
            <p:nvPr/>
          </p:nvSpPr>
          <p:spPr bwMode="gray">
            <a:xfrm>
              <a:off x="7846322" y="5310762"/>
              <a:ext cx="775853"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Boiler</a:t>
              </a:r>
              <a:endParaRPr lang="en-US" sz="1800" dirty="0">
                <a:solidFill>
                  <a:schemeClr val="bg1"/>
                </a:solidFill>
                <a:latin typeface="+mn-lt"/>
              </a:endParaRPr>
            </a:p>
          </p:txBody>
        </p:sp>
      </p:grpSp>
      <p:sp>
        <p:nvSpPr>
          <p:cNvPr id="284" name="Freeform 3"/>
          <p:cNvSpPr>
            <a:spLocks/>
          </p:cNvSpPr>
          <p:nvPr/>
        </p:nvSpPr>
        <p:spPr bwMode="gray">
          <a:xfrm>
            <a:off x="3550024" y="2847329"/>
            <a:ext cx="1702523" cy="496887"/>
          </a:xfrm>
          <a:custGeom>
            <a:avLst/>
            <a:gdLst/>
            <a:ahLst/>
            <a:cxnLst>
              <a:cxn ang="0">
                <a:pos x="0" y="312"/>
              </a:cxn>
              <a:cxn ang="0">
                <a:pos x="0" y="0"/>
              </a:cxn>
              <a:cxn ang="0">
                <a:pos x="864" y="0"/>
              </a:cxn>
            </a:cxnLst>
            <a:rect l="0" t="0" r="r" b="b"/>
            <a:pathLst>
              <a:path w="865" h="313">
                <a:moveTo>
                  <a:pt x="0" y="312"/>
                </a:moveTo>
                <a:lnTo>
                  <a:pt x="0" y="0"/>
                </a:lnTo>
                <a:lnTo>
                  <a:pt x="864" y="0"/>
                </a:lnTo>
              </a:path>
            </a:pathLst>
          </a:custGeom>
          <a:noFill/>
          <a:ln w="50800" cap="rnd" cmpd="sng">
            <a:solidFill>
              <a:srgbClr val="FF0000"/>
            </a:solidFill>
            <a:prstDash val="solid"/>
            <a:round/>
            <a:headEnd type="none" w="sm" len="sm"/>
            <a:tailEnd type="stealth" w="med" len="lg"/>
          </a:ln>
          <a:effectLst/>
        </p:spPr>
        <p:txBody>
          <a:bodyPr/>
          <a:lstStyle/>
          <a:p>
            <a:endParaRPr lang="en-US">
              <a:latin typeface="+mn-lt"/>
            </a:endParaRPr>
          </a:p>
        </p:txBody>
      </p:sp>
      <p:sp>
        <p:nvSpPr>
          <p:cNvPr id="127" name="AutoShape 2"/>
          <p:cNvSpPr>
            <a:spLocks noChangeArrowheads="1"/>
          </p:cNvSpPr>
          <p:nvPr/>
        </p:nvSpPr>
        <p:spPr bwMode="gray">
          <a:xfrm>
            <a:off x="5490256" y="3803004"/>
            <a:ext cx="811212" cy="1852612"/>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9" name="Freeform 4"/>
          <p:cNvSpPr>
            <a:spLocks/>
          </p:cNvSpPr>
          <p:nvPr/>
        </p:nvSpPr>
        <p:spPr bwMode="gray">
          <a:xfrm>
            <a:off x="6568815" y="2847329"/>
            <a:ext cx="1373188" cy="496887"/>
          </a:xfrm>
          <a:custGeom>
            <a:avLst/>
            <a:gdLst/>
            <a:ahLst/>
            <a:cxnLst>
              <a:cxn ang="0">
                <a:pos x="864" y="312"/>
              </a:cxn>
              <a:cxn ang="0">
                <a:pos x="864" y="0"/>
              </a:cxn>
              <a:cxn ang="0">
                <a:pos x="0" y="0"/>
              </a:cxn>
            </a:cxnLst>
            <a:rect l="0" t="0" r="r" b="b"/>
            <a:pathLst>
              <a:path w="865" h="313">
                <a:moveTo>
                  <a:pt x="864" y="312"/>
                </a:moveTo>
                <a:lnTo>
                  <a:pt x="864" y="0"/>
                </a:lnTo>
                <a:lnTo>
                  <a:pt x="0" y="0"/>
                </a:lnTo>
              </a:path>
            </a:pathLst>
          </a:custGeom>
          <a:noFill/>
          <a:ln w="50800" cap="rnd" cmpd="sng">
            <a:solidFill>
              <a:srgbClr val="FFC000"/>
            </a:solidFill>
            <a:prstDash val="solid"/>
            <a:round/>
            <a:headEnd type="stealth" w="med" len="lg"/>
            <a:tailEnd type="none" w="sm" len="sm"/>
          </a:ln>
          <a:effectLst/>
        </p:spPr>
        <p:txBody>
          <a:bodyPr/>
          <a:lstStyle/>
          <a:p>
            <a:endParaRPr lang="en-US">
              <a:latin typeface="+mn-lt"/>
            </a:endParaRPr>
          </a:p>
        </p:txBody>
      </p:sp>
      <p:sp>
        <p:nvSpPr>
          <p:cNvPr id="131" name="Freeform 6"/>
          <p:cNvSpPr>
            <a:spLocks/>
          </p:cNvSpPr>
          <p:nvPr/>
        </p:nvSpPr>
        <p:spPr bwMode="gray">
          <a:xfrm>
            <a:off x="6568815" y="3609329"/>
            <a:ext cx="1373188" cy="496887"/>
          </a:xfrm>
          <a:custGeom>
            <a:avLst/>
            <a:gdLst/>
            <a:ahLst/>
            <a:cxnLst>
              <a:cxn ang="0">
                <a:pos x="864" y="0"/>
              </a:cxn>
              <a:cxn ang="0">
                <a:pos x="864" y="312"/>
              </a:cxn>
              <a:cxn ang="0">
                <a:pos x="0" y="312"/>
              </a:cxn>
            </a:cxnLst>
            <a:rect l="0" t="0" r="r" b="b"/>
            <a:pathLst>
              <a:path w="865" h="313">
                <a:moveTo>
                  <a:pt x="864" y="0"/>
                </a:moveTo>
                <a:lnTo>
                  <a:pt x="864" y="312"/>
                </a:lnTo>
                <a:lnTo>
                  <a:pt x="0" y="312"/>
                </a:lnTo>
              </a:path>
            </a:pathLst>
          </a:custGeom>
          <a:noFill/>
          <a:ln w="50800" cap="rnd" cmpd="sng">
            <a:solidFill>
              <a:srgbClr val="0070C0"/>
            </a:solidFill>
            <a:prstDash val="solid"/>
            <a:round/>
            <a:headEnd type="none" w="sm" len="sm"/>
            <a:tailEnd type="stealth" w="med" len="lg"/>
          </a:ln>
          <a:effectLst/>
        </p:spPr>
        <p:txBody>
          <a:bodyPr/>
          <a:lstStyle/>
          <a:p>
            <a:endParaRPr lang="en-US">
              <a:latin typeface="+mn-lt"/>
            </a:endParaRPr>
          </a:p>
        </p:txBody>
      </p:sp>
      <p:sp>
        <p:nvSpPr>
          <p:cNvPr id="132" name="AutoShape 7"/>
          <p:cNvSpPr>
            <a:spLocks noChangeArrowheads="1"/>
          </p:cNvSpPr>
          <p:nvPr/>
        </p:nvSpPr>
        <p:spPr bwMode="gray">
          <a:xfrm>
            <a:off x="5483246" y="1618604"/>
            <a:ext cx="811212" cy="1570037"/>
          </a:xfrm>
          <a:prstGeom prst="roundRect">
            <a:avLst>
              <a:gd name="adj" fmla="val 12495"/>
            </a:avLst>
          </a:prstGeom>
          <a:noFill/>
          <a:ln w="50800">
            <a:solidFill>
              <a:srgbClr val="4D4D4D"/>
            </a:solidFill>
            <a:round/>
            <a:headEnd/>
            <a:tailEnd/>
          </a:ln>
          <a:effectLst/>
        </p:spPr>
        <p:txBody>
          <a:bodyPr wrap="none" anchor="ctr"/>
          <a:lstStyle/>
          <a:p>
            <a:endParaRPr lang="en-US">
              <a:latin typeface="+mn-lt"/>
            </a:endParaRPr>
          </a:p>
        </p:txBody>
      </p:sp>
      <p:sp>
        <p:nvSpPr>
          <p:cNvPr id="133" name="AutoShape 8"/>
          <p:cNvSpPr>
            <a:spLocks noChangeArrowheads="1"/>
          </p:cNvSpPr>
          <p:nvPr/>
        </p:nvSpPr>
        <p:spPr bwMode="gray">
          <a:xfrm>
            <a:off x="5266010" y="1965429"/>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134" name="AutoShape 9"/>
          <p:cNvSpPr>
            <a:spLocks noChangeArrowheads="1"/>
          </p:cNvSpPr>
          <p:nvPr/>
        </p:nvSpPr>
        <p:spPr bwMode="gray">
          <a:xfrm>
            <a:off x="6079894" y="1965429"/>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5" name="AutoShape 10"/>
          <p:cNvSpPr>
            <a:spLocks noChangeArrowheads="1"/>
          </p:cNvSpPr>
          <p:nvPr/>
        </p:nvSpPr>
        <p:spPr bwMode="gray">
          <a:xfrm>
            <a:off x="5273020" y="4553891"/>
            <a:ext cx="431800" cy="633413"/>
          </a:xfrm>
          <a:prstGeom prst="upArrow">
            <a:avLst>
              <a:gd name="adj1" fmla="val 50000"/>
              <a:gd name="adj2" fmla="val 73339"/>
            </a:avLst>
          </a:prstGeom>
          <a:solidFill>
            <a:srgbClr val="FF0033"/>
          </a:solidFill>
          <a:ln w="9525">
            <a:noFill/>
            <a:miter lim="800000"/>
            <a:headEnd/>
            <a:tailEnd/>
          </a:ln>
          <a:effectLst/>
        </p:spPr>
        <p:txBody>
          <a:bodyPr wrap="none" anchor="ctr"/>
          <a:lstStyle/>
          <a:p>
            <a:endParaRPr lang="en-US">
              <a:latin typeface="+mn-lt"/>
            </a:endParaRPr>
          </a:p>
        </p:txBody>
      </p:sp>
      <p:sp>
        <p:nvSpPr>
          <p:cNvPr id="136" name="AutoShape 11"/>
          <p:cNvSpPr>
            <a:spLocks noChangeArrowheads="1"/>
          </p:cNvSpPr>
          <p:nvPr/>
        </p:nvSpPr>
        <p:spPr bwMode="gray">
          <a:xfrm>
            <a:off x="6086904" y="4553891"/>
            <a:ext cx="431800" cy="633413"/>
          </a:xfrm>
          <a:prstGeom prst="downArrow">
            <a:avLst>
              <a:gd name="adj1" fmla="val 50000"/>
              <a:gd name="adj2" fmla="val 73352"/>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225" name="AutoShape 100"/>
          <p:cNvSpPr>
            <a:spLocks noChangeArrowheads="1"/>
          </p:cNvSpPr>
          <p:nvPr/>
        </p:nvSpPr>
        <p:spPr bwMode="gray">
          <a:xfrm>
            <a:off x="5248296" y="2683816"/>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226" name="Rectangle 102"/>
          <p:cNvSpPr>
            <a:spLocks noChangeArrowheads="1"/>
          </p:cNvSpPr>
          <p:nvPr/>
        </p:nvSpPr>
        <p:spPr bwMode="gray">
          <a:xfrm>
            <a:off x="5236277" y="2646396"/>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a:solidFill>
                  <a:schemeClr val="bg1"/>
                </a:solidFill>
                <a:latin typeface="+mn-lt"/>
              </a:rPr>
              <a:t>Condenser</a:t>
            </a:r>
          </a:p>
        </p:txBody>
      </p:sp>
      <p:sp>
        <p:nvSpPr>
          <p:cNvPr id="227" name="Rectangle 103"/>
          <p:cNvSpPr>
            <a:spLocks noChangeArrowheads="1"/>
          </p:cNvSpPr>
          <p:nvPr/>
        </p:nvSpPr>
        <p:spPr bwMode="gray">
          <a:xfrm>
            <a:off x="7071691" y="3330449"/>
            <a:ext cx="1758564"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Expansion </a:t>
            </a:r>
            <a:r>
              <a:rPr lang="en-US" sz="1600" dirty="0" smtClean="0">
                <a:solidFill>
                  <a:schemeClr val="bg1"/>
                </a:solidFill>
                <a:latin typeface="+mn-lt"/>
              </a:rPr>
              <a:t>Valve</a:t>
            </a:r>
            <a:endParaRPr lang="en-US" sz="1600" dirty="0">
              <a:solidFill>
                <a:schemeClr val="bg1"/>
              </a:solidFill>
              <a:latin typeface="+mn-lt"/>
            </a:endParaRPr>
          </a:p>
        </p:txBody>
      </p:sp>
      <p:sp>
        <p:nvSpPr>
          <p:cNvPr id="228" name="Rectangle 105"/>
          <p:cNvSpPr>
            <a:spLocks noChangeArrowheads="1"/>
          </p:cNvSpPr>
          <p:nvPr/>
        </p:nvSpPr>
        <p:spPr bwMode="gray">
          <a:xfrm>
            <a:off x="5140706" y="1376623"/>
            <a:ext cx="1478738" cy="339196"/>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Cooling Tower</a:t>
            </a:r>
          </a:p>
        </p:txBody>
      </p:sp>
      <p:sp>
        <p:nvSpPr>
          <p:cNvPr id="125" name="AutoShape 100"/>
          <p:cNvSpPr>
            <a:spLocks noChangeArrowheads="1"/>
          </p:cNvSpPr>
          <p:nvPr/>
        </p:nvSpPr>
        <p:spPr bwMode="gray">
          <a:xfrm>
            <a:off x="5267551" y="3954803"/>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126" name="Rectangle 102"/>
          <p:cNvSpPr>
            <a:spLocks noChangeArrowheads="1"/>
          </p:cNvSpPr>
          <p:nvPr/>
        </p:nvSpPr>
        <p:spPr bwMode="gray">
          <a:xfrm>
            <a:off x="5255532" y="3917383"/>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Evaporator</a:t>
            </a:r>
            <a:endParaRPr lang="en-US" sz="1800" dirty="0">
              <a:solidFill>
                <a:schemeClr val="bg1"/>
              </a:solidFill>
              <a:latin typeface="+mn-lt"/>
            </a:endParaRPr>
          </a:p>
        </p:txBody>
      </p:sp>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06131" y="846585"/>
            <a:ext cx="709612" cy="526379"/>
          </a:xfrm>
          <a:prstGeom prst="rect">
            <a:avLst/>
          </a:prstGeom>
          <a:noFill/>
          <a:ln w="9525">
            <a:noFill/>
            <a:miter lim="800000"/>
            <a:headEnd/>
            <a:tailEnd/>
          </a:ln>
          <a:effectLst/>
        </p:spPr>
      </p:pic>
      <p:sp>
        <p:nvSpPr>
          <p:cNvPr id="121" name="Title 1"/>
          <p:cNvSpPr>
            <a:spLocks noGrp="1"/>
          </p:cNvSpPr>
          <p:nvPr>
            <p:ph type="title"/>
          </p:nvPr>
        </p:nvSpPr>
        <p:spPr>
          <a:xfrm>
            <a:off x="322263" y="0"/>
            <a:ext cx="8640762" cy="628650"/>
          </a:xfrm>
        </p:spPr>
        <p:txBody>
          <a:bodyPr/>
          <a:lstStyle/>
          <a:p>
            <a:pPr>
              <a:defRPr/>
            </a:pPr>
            <a:r>
              <a:rPr lang="en-US" b="1" dirty="0" smtClean="0">
                <a:effectLst/>
              </a:rPr>
              <a:t>What is Heat Recovery?</a:t>
            </a:r>
            <a:endParaRPr lang="en-US" b="1" dirty="0">
              <a:effectLst/>
            </a:endParaRPr>
          </a:p>
        </p:txBody>
      </p:sp>
      <p:sp>
        <p:nvSpPr>
          <p:cNvPr id="109" name="AutoShape 109"/>
          <p:cNvSpPr>
            <a:spLocks noChangeArrowheads="1"/>
          </p:cNvSpPr>
          <p:nvPr/>
        </p:nvSpPr>
        <p:spPr bwMode="gray">
          <a:xfrm>
            <a:off x="3023560" y="2714325"/>
            <a:ext cx="1676400" cy="287338"/>
          </a:xfrm>
          <a:prstGeom prst="roundRect">
            <a:avLst>
              <a:gd name="adj" fmla="val 49995"/>
            </a:avLst>
          </a:prstGeom>
          <a:solidFill>
            <a:srgbClr val="FF0000"/>
          </a:solidFill>
          <a:ln w="12700">
            <a:solidFill>
              <a:schemeClr val="tx1"/>
            </a:solidFill>
            <a:round/>
            <a:headEnd/>
            <a:tailEnd/>
          </a:ln>
          <a:effectLst/>
        </p:spPr>
        <p:txBody>
          <a:bodyPr wrap="none" anchor="ctr"/>
          <a:lstStyle/>
          <a:p>
            <a:endParaRPr lang="en-US">
              <a:latin typeface="+mn-lt"/>
            </a:endParaRPr>
          </a:p>
        </p:txBody>
      </p:sp>
      <p:sp>
        <p:nvSpPr>
          <p:cNvPr id="283" name="Rectangle 112"/>
          <p:cNvSpPr>
            <a:spLocks noChangeArrowheads="1"/>
          </p:cNvSpPr>
          <p:nvPr/>
        </p:nvSpPr>
        <p:spPr bwMode="gray">
          <a:xfrm>
            <a:off x="3090269" y="2687691"/>
            <a:ext cx="1542090"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Heat Recovery</a:t>
            </a:r>
          </a:p>
        </p:txBody>
      </p:sp>
      <p:sp>
        <p:nvSpPr>
          <p:cNvPr id="285" name="Freeform 5"/>
          <p:cNvSpPr>
            <a:spLocks/>
          </p:cNvSpPr>
          <p:nvPr/>
        </p:nvSpPr>
        <p:spPr bwMode="gray">
          <a:xfrm>
            <a:off x="3550024" y="3664486"/>
            <a:ext cx="1703965" cy="430844"/>
          </a:xfrm>
          <a:custGeom>
            <a:avLst/>
            <a:gdLst/>
            <a:ahLst/>
            <a:cxnLst>
              <a:cxn ang="0">
                <a:pos x="0" y="0"/>
              </a:cxn>
              <a:cxn ang="0">
                <a:pos x="0" y="312"/>
              </a:cxn>
              <a:cxn ang="0">
                <a:pos x="864" y="312"/>
              </a:cxn>
            </a:cxnLst>
            <a:rect l="0" t="0" r="r" b="b"/>
            <a:pathLst>
              <a:path w="865" h="313">
                <a:moveTo>
                  <a:pt x="0" y="0"/>
                </a:moveTo>
                <a:lnTo>
                  <a:pt x="0" y="312"/>
                </a:lnTo>
                <a:lnTo>
                  <a:pt x="864" y="312"/>
                </a:lnTo>
              </a:path>
            </a:pathLst>
          </a:custGeom>
          <a:noFill/>
          <a:ln w="50800" cap="rnd" cmpd="sng">
            <a:solidFill>
              <a:srgbClr val="0070C0"/>
            </a:solidFill>
            <a:prstDash val="solid"/>
            <a:round/>
            <a:headEnd type="stealth" w="med" len="lg"/>
            <a:tailEnd type="none" w="sm" len="sm"/>
          </a:ln>
          <a:effectLst/>
        </p:spPr>
        <p:txBody>
          <a:bodyPr/>
          <a:lstStyle/>
          <a:p>
            <a:endParaRPr lang="en-US">
              <a:latin typeface="+mn-lt"/>
            </a:endParaRPr>
          </a:p>
        </p:txBody>
      </p:sp>
      <p:sp>
        <p:nvSpPr>
          <p:cNvPr id="286" name="Rectangle 13"/>
          <p:cNvSpPr>
            <a:spLocks noChangeArrowheads="1"/>
          </p:cNvSpPr>
          <p:nvPr/>
        </p:nvSpPr>
        <p:spPr bwMode="gray">
          <a:xfrm>
            <a:off x="2855523" y="3431534"/>
            <a:ext cx="419100" cy="128588"/>
          </a:xfrm>
          <a:prstGeom prst="rect">
            <a:avLst/>
          </a:prstGeom>
          <a:solidFill>
            <a:srgbClr val="4D4D4D"/>
          </a:solidFill>
          <a:ln w="12700">
            <a:solidFill>
              <a:schemeClr val="tx1"/>
            </a:solidFill>
            <a:miter lim="800000"/>
            <a:headEnd/>
            <a:tailEnd/>
          </a:ln>
          <a:effectLst/>
        </p:spPr>
        <p:txBody>
          <a:bodyPr wrap="none" anchor="ctr"/>
          <a:lstStyle/>
          <a:p>
            <a:endParaRPr lang="en-US">
              <a:latin typeface="+mn-lt"/>
            </a:endParaRPr>
          </a:p>
        </p:txBody>
      </p:sp>
      <p:sp>
        <p:nvSpPr>
          <p:cNvPr id="287" name="Rectangle 15"/>
          <p:cNvSpPr>
            <a:spLocks noChangeArrowheads="1"/>
          </p:cNvSpPr>
          <p:nvPr/>
        </p:nvSpPr>
        <p:spPr bwMode="gray">
          <a:xfrm>
            <a:off x="3007261" y="3332461"/>
            <a:ext cx="1303338"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Compressor</a:t>
            </a:r>
          </a:p>
        </p:txBody>
      </p:sp>
      <p:sp>
        <p:nvSpPr>
          <p:cNvPr id="288" name="Rectangle 17"/>
          <p:cNvSpPr>
            <a:spLocks noChangeArrowheads="1"/>
          </p:cNvSpPr>
          <p:nvPr/>
        </p:nvSpPr>
        <p:spPr bwMode="gray">
          <a:xfrm>
            <a:off x="2148732" y="3323584"/>
            <a:ext cx="711200"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Motor</a:t>
            </a:r>
          </a:p>
        </p:txBody>
      </p:sp>
      <p:sp>
        <p:nvSpPr>
          <p:cNvPr id="289" name="Rectangle 17"/>
          <p:cNvSpPr>
            <a:spLocks noChangeArrowheads="1"/>
          </p:cNvSpPr>
          <p:nvPr/>
        </p:nvSpPr>
        <p:spPr bwMode="gray">
          <a:xfrm>
            <a:off x="211506" y="747316"/>
            <a:ext cx="1814609" cy="1016305"/>
          </a:xfrm>
          <a:prstGeom prst="rect">
            <a:avLst/>
          </a:prstGeom>
          <a:solidFill>
            <a:srgbClr val="FFC000"/>
          </a:solidFill>
          <a:ln w="15875">
            <a:noFill/>
            <a:miter lim="800000"/>
            <a:headEnd/>
            <a:tailEnd/>
          </a:ln>
          <a:effectLst/>
          <a:scene3d>
            <a:camera prst="orthographicFront"/>
            <a:lightRig rig="threePt" dir="t"/>
          </a:scene3d>
          <a:sp3d>
            <a:bevelT/>
          </a:sp3d>
        </p:spPr>
        <p:txBody>
          <a:bodyPr wrap="square" lIns="92075" tIns="46038" rIns="92075" bIns="46038">
            <a:spAutoFit/>
          </a:bodyPr>
          <a:lstStyle/>
          <a:p>
            <a:pPr algn="ctr" eaLnBrk="0" hangingPunct="0"/>
            <a:r>
              <a:rPr lang="en-US" sz="2000" dirty="0" smtClean="0">
                <a:latin typeface="+mn-lt"/>
              </a:rPr>
              <a:t>Building with Heat Recovery</a:t>
            </a:r>
            <a:endParaRPr lang="en-US" sz="2000" dirty="0">
              <a:latin typeface="+mn-lt"/>
            </a:endParaRPr>
          </a:p>
        </p:txBody>
      </p:sp>
      <p:sp>
        <p:nvSpPr>
          <p:cNvPr id="290" name="Text Box 39"/>
          <p:cNvSpPr txBox="1">
            <a:spLocks noChangeArrowheads="1"/>
          </p:cNvSpPr>
          <p:nvPr/>
        </p:nvSpPr>
        <p:spPr bwMode="auto">
          <a:xfrm>
            <a:off x="163225" y="1770082"/>
            <a:ext cx="1891918" cy="2554545"/>
          </a:xfrm>
          <a:prstGeom prst="rect">
            <a:avLst/>
          </a:prstGeom>
          <a:noFill/>
          <a:ln w="28575">
            <a:noFill/>
            <a:miter lim="800000"/>
            <a:headEnd/>
            <a:tailEnd type="none" w="med" len="lg"/>
          </a:ln>
        </p:spPr>
        <p:txBody>
          <a:bodyPr wrap="square">
            <a:spAutoFit/>
          </a:bodyPr>
          <a:lstStyle/>
          <a:p>
            <a:pPr algn="l" eaLnBrk="0" hangingPunct="0">
              <a:buClr>
                <a:schemeClr val="bg2"/>
              </a:buClr>
              <a:buFont typeface="Wingdings" pitchFamily="2" charset="2"/>
              <a:buChar char="§"/>
            </a:pPr>
            <a:r>
              <a:rPr lang="en-US" sz="1600" dirty="0" smtClean="0"/>
              <a:t> Heat recovery is employed to utilize a portion of the building heat that the cooling tower would otherwise reject</a:t>
            </a:r>
          </a:p>
          <a:p>
            <a:pPr algn="l" eaLnBrk="0" hangingPunct="0">
              <a:buClr>
                <a:schemeClr val="bg2"/>
              </a:buClr>
              <a:buFont typeface="Wingdings" pitchFamily="2" charset="2"/>
              <a:buChar char="§"/>
            </a:pPr>
            <a:r>
              <a:rPr lang="en-US" sz="1600" dirty="0" smtClean="0"/>
              <a:t> Boiler provides  supplemental heating if required</a:t>
            </a:r>
          </a:p>
        </p:txBody>
      </p:sp>
      <p:grpSp>
        <p:nvGrpSpPr>
          <p:cNvPr id="318" name="Group 317"/>
          <p:cNvGrpSpPr/>
          <p:nvPr/>
        </p:nvGrpSpPr>
        <p:grpSpPr>
          <a:xfrm>
            <a:off x="4406510" y="4611634"/>
            <a:ext cx="1130789" cy="517318"/>
            <a:chOff x="4406510" y="4611634"/>
            <a:chExt cx="1130789" cy="517318"/>
          </a:xfrm>
        </p:grpSpPr>
        <p:sp>
          <p:nvSpPr>
            <p:cNvPr id="297" name="Text Box 53"/>
            <p:cNvSpPr txBox="1">
              <a:spLocks noChangeArrowheads="1"/>
            </p:cNvSpPr>
            <p:nvPr/>
          </p:nvSpPr>
          <p:spPr bwMode="auto">
            <a:xfrm>
              <a:off x="4406510" y="4611634"/>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latin typeface="+mn-lt"/>
                </a:rPr>
                <a:t>  </a:t>
              </a:r>
              <a:r>
                <a:rPr lang="en-US" sz="1400" dirty="0" smtClean="0">
                  <a:latin typeface="+mn-lt"/>
                </a:rPr>
                <a:t>54</a:t>
              </a:r>
              <a:r>
                <a:rPr lang="pt-BR" sz="1400" dirty="0" smtClean="0">
                  <a:latin typeface="+mn-lt"/>
                </a:rPr>
                <a:t>º</a:t>
              </a:r>
              <a:r>
                <a:rPr lang="en-US" sz="1400" dirty="0">
                  <a:latin typeface="+mn-lt"/>
                </a:rPr>
                <a:t>F</a:t>
              </a:r>
            </a:p>
          </p:txBody>
        </p:sp>
        <p:sp>
          <p:nvSpPr>
            <p:cNvPr id="298" name="Text Box 53"/>
            <p:cNvSpPr txBox="1">
              <a:spLocks noChangeArrowheads="1"/>
            </p:cNvSpPr>
            <p:nvPr/>
          </p:nvSpPr>
          <p:spPr bwMode="auto">
            <a:xfrm>
              <a:off x="4406748" y="4821175"/>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(12.2</a:t>
              </a:r>
              <a:r>
                <a:rPr lang="pt-BR" sz="1400" dirty="0" smtClean="0">
                  <a:latin typeface="+mn-lt"/>
                </a:rPr>
                <a:t>º</a:t>
              </a:r>
              <a:r>
                <a:rPr lang="en-US" sz="1400" dirty="0" smtClean="0">
                  <a:latin typeface="+mn-lt"/>
                </a:rPr>
                <a:t>C</a:t>
              </a:r>
              <a:r>
                <a:rPr lang="en-US" sz="1400" dirty="0">
                  <a:latin typeface="+mn-lt"/>
                </a:rPr>
                <a:t>)</a:t>
              </a:r>
            </a:p>
          </p:txBody>
        </p:sp>
      </p:grpSp>
      <p:grpSp>
        <p:nvGrpSpPr>
          <p:cNvPr id="319" name="Group 318"/>
          <p:cNvGrpSpPr/>
          <p:nvPr/>
        </p:nvGrpSpPr>
        <p:grpSpPr>
          <a:xfrm>
            <a:off x="6294006" y="4646467"/>
            <a:ext cx="1081217" cy="499387"/>
            <a:chOff x="6294006" y="4646467"/>
            <a:chExt cx="1081217" cy="499387"/>
          </a:xfrm>
        </p:grpSpPr>
        <p:sp>
          <p:nvSpPr>
            <p:cNvPr id="299" name="Text Box 53"/>
            <p:cNvSpPr txBox="1">
              <a:spLocks noChangeArrowheads="1"/>
            </p:cNvSpPr>
            <p:nvPr/>
          </p:nvSpPr>
          <p:spPr bwMode="auto">
            <a:xfrm>
              <a:off x="6307769" y="4646467"/>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latin typeface="+mn-lt"/>
                </a:rPr>
                <a:t> </a:t>
              </a:r>
              <a:r>
                <a:rPr lang="en-US" sz="1400" dirty="0" smtClean="0">
                  <a:latin typeface="+mn-lt"/>
                </a:rPr>
                <a:t>44</a:t>
              </a:r>
              <a:r>
                <a:rPr lang="pt-BR" sz="1400" dirty="0" smtClean="0">
                  <a:latin typeface="+mn-lt"/>
                </a:rPr>
                <a:t>º</a:t>
              </a:r>
              <a:r>
                <a:rPr lang="en-US" sz="1400" dirty="0">
                  <a:latin typeface="+mn-lt"/>
                </a:rPr>
                <a:t>F</a:t>
              </a:r>
            </a:p>
          </p:txBody>
        </p:sp>
        <p:sp>
          <p:nvSpPr>
            <p:cNvPr id="300" name="Text Box 53"/>
            <p:cNvSpPr txBox="1">
              <a:spLocks noChangeArrowheads="1"/>
            </p:cNvSpPr>
            <p:nvPr/>
          </p:nvSpPr>
          <p:spPr bwMode="auto">
            <a:xfrm>
              <a:off x="6294006" y="4838077"/>
              <a:ext cx="1081217"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(6.7</a:t>
              </a:r>
              <a:r>
                <a:rPr lang="pt-BR" sz="1400" dirty="0" smtClean="0">
                  <a:latin typeface="+mn-lt"/>
                </a:rPr>
                <a:t>º</a:t>
              </a:r>
              <a:r>
                <a:rPr lang="en-US" sz="1400" dirty="0">
                  <a:latin typeface="+mn-lt"/>
                </a:rPr>
                <a:t>C)</a:t>
              </a:r>
            </a:p>
          </p:txBody>
        </p:sp>
      </p:grpSp>
      <p:grpSp>
        <p:nvGrpSpPr>
          <p:cNvPr id="316" name="Group 315"/>
          <p:cNvGrpSpPr/>
          <p:nvPr/>
        </p:nvGrpSpPr>
        <p:grpSpPr>
          <a:xfrm>
            <a:off x="4417796" y="2094513"/>
            <a:ext cx="1166649" cy="499388"/>
            <a:chOff x="4417796" y="2225145"/>
            <a:chExt cx="1166649" cy="499388"/>
          </a:xfrm>
        </p:grpSpPr>
        <p:sp>
          <p:nvSpPr>
            <p:cNvPr id="301" name="Text Box 53"/>
            <p:cNvSpPr txBox="1">
              <a:spLocks noChangeArrowheads="1"/>
            </p:cNvSpPr>
            <p:nvPr/>
          </p:nvSpPr>
          <p:spPr bwMode="auto">
            <a:xfrm>
              <a:off x="4417796" y="2225145"/>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latin typeface="+mn-lt"/>
                </a:rPr>
                <a:t>  </a:t>
              </a:r>
              <a:r>
                <a:rPr lang="en-US" sz="1400" dirty="0" smtClean="0">
                  <a:latin typeface="+mn-lt"/>
                </a:rPr>
                <a:t>105</a:t>
              </a:r>
              <a:r>
                <a:rPr lang="pt-BR" sz="1400" dirty="0" smtClean="0">
                  <a:latin typeface="+mn-lt"/>
                </a:rPr>
                <a:t>º</a:t>
              </a:r>
              <a:r>
                <a:rPr lang="en-US" sz="1400" dirty="0">
                  <a:latin typeface="+mn-lt"/>
                </a:rPr>
                <a:t>F</a:t>
              </a:r>
            </a:p>
          </p:txBody>
        </p:sp>
        <p:sp>
          <p:nvSpPr>
            <p:cNvPr id="302" name="Text Box 53"/>
            <p:cNvSpPr txBox="1">
              <a:spLocks noChangeArrowheads="1"/>
            </p:cNvSpPr>
            <p:nvPr/>
          </p:nvSpPr>
          <p:spPr bwMode="auto">
            <a:xfrm>
              <a:off x="4453894" y="2416756"/>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(40.5</a:t>
              </a:r>
              <a:r>
                <a:rPr lang="pt-BR" sz="1400" dirty="0" smtClean="0">
                  <a:latin typeface="+mn-lt"/>
                </a:rPr>
                <a:t>º</a:t>
              </a:r>
              <a:r>
                <a:rPr lang="en-US" sz="1400" dirty="0">
                  <a:latin typeface="+mn-lt"/>
                </a:rPr>
                <a:t>C)</a:t>
              </a:r>
            </a:p>
          </p:txBody>
        </p:sp>
      </p:grpSp>
      <p:grpSp>
        <p:nvGrpSpPr>
          <p:cNvPr id="317" name="Group 316"/>
          <p:cNvGrpSpPr/>
          <p:nvPr/>
        </p:nvGrpSpPr>
        <p:grpSpPr>
          <a:xfrm>
            <a:off x="6240729" y="2102451"/>
            <a:ext cx="995362" cy="490416"/>
            <a:chOff x="6240729" y="2233083"/>
            <a:chExt cx="995362" cy="490416"/>
          </a:xfrm>
        </p:grpSpPr>
        <p:sp>
          <p:nvSpPr>
            <p:cNvPr id="303" name="Text Box 53"/>
            <p:cNvSpPr txBox="1">
              <a:spLocks noChangeArrowheads="1"/>
            </p:cNvSpPr>
            <p:nvPr/>
          </p:nvSpPr>
          <p:spPr bwMode="auto">
            <a:xfrm>
              <a:off x="6240729" y="2233083"/>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latin typeface="+mn-lt"/>
                </a:rPr>
                <a:t> </a:t>
              </a:r>
              <a:r>
                <a:rPr lang="en-US" sz="1400" dirty="0" smtClean="0">
                  <a:latin typeface="+mn-lt"/>
                </a:rPr>
                <a:t>95</a:t>
              </a:r>
              <a:r>
                <a:rPr lang="pt-BR" sz="1400" dirty="0" smtClean="0">
                  <a:latin typeface="+mn-lt"/>
                </a:rPr>
                <a:t>º</a:t>
              </a:r>
              <a:r>
                <a:rPr lang="en-US" sz="1400" dirty="0">
                  <a:latin typeface="+mn-lt"/>
                </a:rPr>
                <a:t>F</a:t>
              </a:r>
            </a:p>
          </p:txBody>
        </p:sp>
        <p:sp>
          <p:nvSpPr>
            <p:cNvPr id="304"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latin typeface="+mn-lt"/>
                </a:rPr>
                <a:t>(35</a:t>
              </a:r>
              <a:r>
                <a:rPr lang="pt-BR" sz="1400" dirty="0" smtClean="0">
                  <a:latin typeface="+mn-lt"/>
                </a:rPr>
                <a:t>º</a:t>
              </a:r>
              <a:r>
                <a:rPr lang="en-US" sz="1400" dirty="0">
                  <a:latin typeface="+mn-lt"/>
                </a:rPr>
                <a:t>C)</a:t>
              </a:r>
            </a:p>
          </p:txBody>
        </p:sp>
      </p:grpSp>
      <p:grpSp>
        <p:nvGrpSpPr>
          <p:cNvPr id="315" name="Group 314"/>
          <p:cNvGrpSpPr/>
          <p:nvPr/>
        </p:nvGrpSpPr>
        <p:grpSpPr>
          <a:xfrm>
            <a:off x="4187813" y="1668308"/>
            <a:ext cx="995362" cy="490416"/>
            <a:chOff x="4187813" y="1668308"/>
            <a:chExt cx="995362" cy="490416"/>
          </a:xfrm>
        </p:grpSpPr>
        <p:sp>
          <p:nvSpPr>
            <p:cNvPr id="307" name="Text Box 53"/>
            <p:cNvSpPr txBox="1">
              <a:spLocks noChangeArrowheads="1"/>
            </p:cNvSpPr>
            <p:nvPr/>
          </p:nvSpPr>
          <p:spPr bwMode="auto">
            <a:xfrm>
              <a:off x="4187813" y="1668308"/>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latin typeface="+mn-lt"/>
                </a:rPr>
                <a:t> </a:t>
              </a:r>
              <a:r>
                <a:rPr lang="en-US" sz="1400" dirty="0" smtClean="0">
                  <a:latin typeface="+mn-lt"/>
                </a:rPr>
                <a:t>95</a:t>
              </a:r>
              <a:r>
                <a:rPr lang="pt-BR" sz="1400" dirty="0" smtClean="0">
                  <a:latin typeface="+mn-lt"/>
                </a:rPr>
                <a:t>º</a:t>
              </a:r>
              <a:r>
                <a:rPr lang="en-US" sz="1400" dirty="0">
                  <a:latin typeface="+mn-lt"/>
                </a:rPr>
                <a:t>F</a:t>
              </a:r>
            </a:p>
          </p:txBody>
        </p:sp>
        <p:sp>
          <p:nvSpPr>
            <p:cNvPr id="308" name="Text Box 53"/>
            <p:cNvSpPr txBox="1">
              <a:spLocks noChangeArrowheads="1"/>
            </p:cNvSpPr>
            <p:nvPr/>
          </p:nvSpPr>
          <p:spPr bwMode="auto">
            <a:xfrm>
              <a:off x="4222419" y="1850947"/>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latin typeface="+mn-lt"/>
                </a:rPr>
                <a:t>(35</a:t>
              </a:r>
              <a:r>
                <a:rPr lang="pt-BR" sz="1400" dirty="0" smtClean="0">
                  <a:latin typeface="+mn-lt"/>
                </a:rPr>
                <a:t>º</a:t>
              </a:r>
              <a:r>
                <a:rPr lang="en-US" sz="1400" dirty="0">
                  <a:latin typeface="+mn-lt"/>
                </a:rPr>
                <a:t>C)</a:t>
              </a:r>
            </a:p>
          </p:txBody>
        </p:sp>
      </p:grpSp>
      <p:grpSp>
        <p:nvGrpSpPr>
          <p:cNvPr id="314" name="Group 313"/>
          <p:cNvGrpSpPr/>
          <p:nvPr/>
        </p:nvGrpSpPr>
        <p:grpSpPr>
          <a:xfrm>
            <a:off x="2355841" y="1660345"/>
            <a:ext cx="1166649" cy="499388"/>
            <a:chOff x="2355841" y="1660345"/>
            <a:chExt cx="1166649" cy="499388"/>
          </a:xfrm>
        </p:grpSpPr>
        <p:sp>
          <p:nvSpPr>
            <p:cNvPr id="311" name="Text Box 53"/>
            <p:cNvSpPr txBox="1">
              <a:spLocks noChangeArrowheads="1"/>
            </p:cNvSpPr>
            <p:nvPr/>
          </p:nvSpPr>
          <p:spPr bwMode="auto">
            <a:xfrm>
              <a:off x="2355841" y="1660345"/>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latin typeface="+mn-lt"/>
                </a:rPr>
                <a:t>  </a:t>
              </a:r>
              <a:r>
                <a:rPr lang="en-US" sz="1400" dirty="0" smtClean="0">
                  <a:latin typeface="+mn-lt"/>
                </a:rPr>
                <a:t>105</a:t>
              </a:r>
              <a:r>
                <a:rPr lang="pt-BR" sz="1400" dirty="0" smtClean="0">
                  <a:latin typeface="+mn-lt"/>
                </a:rPr>
                <a:t>º</a:t>
              </a:r>
              <a:r>
                <a:rPr lang="en-US" sz="1400" dirty="0">
                  <a:latin typeface="+mn-lt"/>
                </a:rPr>
                <a:t>F</a:t>
              </a:r>
            </a:p>
          </p:txBody>
        </p:sp>
        <p:sp>
          <p:nvSpPr>
            <p:cNvPr id="312" name="Text Box 53"/>
            <p:cNvSpPr txBox="1">
              <a:spLocks noChangeArrowheads="1"/>
            </p:cNvSpPr>
            <p:nvPr/>
          </p:nvSpPr>
          <p:spPr bwMode="auto">
            <a:xfrm>
              <a:off x="2391939" y="1851956"/>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latin typeface="+mn-lt"/>
                </a:rPr>
                <a:t>(40.5</a:t>
              </a:r>
              <a:r>
                <a:rPr lang="pt-BR" sz="1400" dirty="0" smtClean="0">
                  <a:latin typeface="+mn-lt"/>
                </a:rPr>
                <a:t>º</a:t>
              </a:r>
              <a:r>
                <a:rPr lang="en-US" sz="1400" dirty="0">
                  <a:latin typeface="+mn-lt"/>
                </a:rPr>
                <a:t>C)</a:t>
              </a:r>
            </a:p>
          </p:txBody>
        </p:sp>
      </p:grpSp>
      <p:pic>
        <p:nvPicPr>
          <p:cNvPr id="326" name="Picture 14" descr="Building_render"/>
          <p:cNvPicPr>
            <a:picLocks noChangeAspect="1" noChangeArrowheads="1"/>
          </p:cNvPicPr>
          <p:nvPr/>
        </p:nvPicPr>
        <p:blipFill>
          <a:blip r:embed="rId3" cstate="print">
            <a:clrChange>
              <a:clrFrom>
                <a:srgbClr val="FFFFFF"/>
              </a:clrFrom>
              <a:clrTo>
                <a:srgbClr val="FFFFFF">
                  <a:alpha val="0"/>
                </a:srgbClr>
              </a:clrTo>
            </a:clrChange>
            <a:lum bright="21000" contrast="9000"/>
          </a:blip>
          <a:srcRect/>
          <a:stretch>
            <a:fillRect/>
          </a:stretch>
        </p:blipFill>
        <p:spPr bwMode="auto">
          <a:xfrm>
            <a:off x="5553605" y="4957482"/>
            <a:ext cx="748583" cy="1062168"/>
          </a:xfrm>
          <a:prstGeom prst="rect">
            <a:avLst/>
          </a:prstGeom>
          <a:noFill/>
          <a:effectLst/>
        </p:spPr>
      </p:pic>
      <p:sp>
        <p:nvSpPr>
          <p:cNvPr id="60"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slide(fromBottom)">
                                      <p:cBhvr>
                                        <p:cTn id="7" dur="500"/>
                                        <p:tgtEl>
                                          <p:spTgt spid="314"/>
                                        </p:tgtEl>
                                      </p:cBhvr>
                                    </p:animEffect>
                                  </p:childTnLst>
                                </p:cTn>
                              </p:par>
                              <p:par>
                                <p:cTn id="8" presetID="12" presetClass="entr" presetSubtype="4" fill="hold" nodeType="withEffect">
                                  <p:stCondLst>
                                    <p:cond delay="0"/>
                                  </p:stCondLst>
                                  <p:childTnLst>
                                    <p:set>
                                      <p:cBhvr>
                                        <p:cTn id="9" dur="1" fill="hold">
                                          <p:stCondLst>
                                            <p:cond delay="0"/>
                                          </p:stCondLst>
                                        </p:cTn>
                                        <p:tgtEl>
                                          <p:spTgt spid="315"/>
                                        </p:tgtEl>
                                        <p:attrNameLst>
                                          <p:attrName>style.visibility</p:attrName>
                                        </p:attrNameLst>
                                      </p:cBhvr>
                                      <p:to>
                                        <p:strVal val="visible"/>
                                      </p:to>
                                    </p:set>
                                    <p:animEffect transition="in" filter="slide(fromBottom)">
                                      <p:cBhvr>
                                        <p:cTn id="10" dur="500"/>
                                        <p:tgtEl>
                                          <p:spTgt spid="315"/>
                                        </p:tgtEl>
                                      </p:cBhvr>
                                    </p:animEffect>
                                  </p:childTnLst>
                                </p:cTn>
                              </p:par>
                              <p:par>
                                <p:cTn id="11" presetID="12" presetClass="entr" presetSubtype="4" fill="hold" nodeType="withEffect">
                                  <p:stCondLst>
                                    <p:cond delay="0"/>
                                  </p:stCondLst>
                                  <p:childTnLst>
                                    <p:set>
                                      <p:cBhvr>
                                        <p:cTn id="12" dur="1" fill="hold">
                                          <p:stCondLst>
                                            <p:cond delay="0"/>
                                          </p:stCondLst>
                                        </p:cTn>
                                        <p:tgtEl>
                                          <p:spTgt spid="316"/>
                                        </p:tgtEl>
                                        <p:attrNameLst>
                                          <p:attrName>style.visibility</p:attrName>
                                        </p:attrNameLst>
                                      </p:cBhvr>
                                      <p:to>
                                        <p:strVal val="visible"/>
                                      </p:to>
                                    </p:set>
                                    <p:animEffect transition="in" filter="slide(fromBottom)">
                                      <p:cBhvr>
                                        <p:cTn id="13" dur="500"/>
                                        <p:tgtEl>
                                          <p:spTgt spid="316"/>
                                        </p:tgtEl>
                                      </p:cBhvr>
                                    </p:animEffect>
                                  </p:childTnLst>
                                </p:cTn>
                              </p:par>
                              <p:par>
                                <p:cTn id="14" presetID="12" presetClass="entr" presetSubtype="4" fill="hold" nodeType="withEffect">
                                  <p:stCondLst>
                                    <p:cond delay="0"/>
                                  </p:stCondLst>
                                  <p:childTnLst>
                                    <p:set>
                                      <p:cBhvr>
                                        <p:cTn id="15" dur="1" fill="hold">
                                          <p:stCondLst>
                                            <p:cond delay="0"/>
                                          </p:stCondLst>
                                        </p:cTn>
                                        <p:tgtEl>
                                          <p:spTgt spid="317"/>
                                        </p:tgtEl>
                                        <p:attrNameLst>
                                          <p:attrName>style.visibility</p:attrName>
                                        </p:attrNameLst>
                                      </p:cBhvr>
                                      <p:to>
                                        <p:strVal val="visible"/>
                                      </p:to>
                                    </p:set>
                                    <p:animEffect transition="in" filter="slide(fromBottom)">
                                      <p:cBhvr>
                                        <p:cTn id="16" dur="500"/>
                                        <p:tgtEl>
                                          <p:spTgt spid="317"/>
                                        </p:tgtEl>
                                      </p:cBhvr>
                                    </p:animEffect>
                                  </p:childTnLst>
                                </p:cTn>
                              </p:par>
                              <p:par>
                                <p:cTn id="17" presetID="12" presetClass="entr" presetSubtype="4" fill="hold" nodeType="withEffect">
                                  <p:stCondLst>
                                    <p:cond delay="0"/>
                                  </p:stCondLst>
                                  <p:childTnLst>
                                    <p:set>
                                      <p:cBhvr>
                                        <p:cTn id="18" dur="1" fill="hold">
                                          <p:stCondLst>
                                            <p:cond delay="0"/>
                                          </p:stCondLst>
                                        </p:cTn>
                                        <p:tgtEl>
                                          <p:spTgt spid="319"/>
                                        </p:tgtEl>
                                        <p:attrNameLst>
                                          <p:attrName>style.visibility</p:attrName>
                                        </p:attrNameLst>
                                      </p:cBhvr>
                                      <p:to>
                                        <p:strVal val="visible"/>
                                      </p:to>
                                    </p:set>
                                    <p:animEffect transition="in" filter="slide(fromBottom)">
                                      <p:cBhvr>
                                        <p:cTn id="19" dur="500"/>
                                        <p:tgtEl>
                                          <p:spTgt spid="319"/>
                                        </p:tgtEl>
                                      </p:cBhvr>
                                    </p:animEffect>
                                  </p:childTnLst>
                                </p:cTn>
                              </p:par>
                              <p:par>
                                <p:cTn id="20" presetID="12" presetClass="entr" presetSubtype="4" fill="hold" nodeType="with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slide(fromBottom)">
                                      <p:cBhvr>
                                        <p:cTn id="22"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chugusj\Local Settings\Temporary Internet Files\Content.IE5\TUB11IC2\MPj04429650000[1].jpg"/>
          <p:cNvPicPr>
            <a:picLocks noChangeAspect="1" noChangeArrowheads="1"/>
          </p:cNvPicPr>
          <p:nvPr/>
        </p:nvPicPr>
        <p:blipFill>
          <a:blip r:embed="rId3" cstate="print"/>
          <a:srcRect l="7880" t="7337" r="11413"/>
          <a:stretch>
            <a:fillRect/>
          </a:stretch>
        </p:blipFill>
        <p:spPr bwMode="auto">
          <a:xfrm>
            <a:off x="851335" y="1781504"/>
            <a:ext cx="1080191" cy="9301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8"/>
          <p:cNvSpPr>
            <a:spLocks noGrp="1" noChangeArrowheads="1"/>
          </p:cNvSpPr>
          <p:nvPr>
            <p:ph type="title"/>
          </p:nvPr>
        </p:nvSpPr>
        <p:spPr>
          <a:xfrm>
            <a:off x="322263" y="0"/>
            <a:ext cx="8640762" cy="628650"/>
          </a:xfrm>
          <a:noFill/>
          <a:ln/>
        </p:spPr>
        <p:txBody>
          <a:bodyPr/>
          <a:lstStyle/>
          <a:p>
            <a:r>
              <a:rPr lang="en-US" b="1" dirty="0" smtClean="0">
                <a:effectLst/>
              </a:rPr>
              <a:t>Benefits</a:t>
            </a:r>
            <a:endParaRPr lang="en-US" sz="3200" b="1" u="sng" dirty="0">
              <a:effectLst/>
            </a:endParaRPr>
          </a:p>
        </p:txBody>
      </p:sp>
      <p:sp>
        <p:nvSpPr>
          <p:cNvPr id="28" name="Rectangle 31"/>
          <p:cNvSpPr>
            <a:spLocks noGrp="1" noChangeArrowheads="1"/>
          </p:cNvSpPr>
          <p:nvPr>
            <p:ph idx="1"/>
          </p:nvPr>
        </p:nvSpPr>
        <p:spPr>
          <a:xfrm>
            <a:off x="2125591" y="4525226"/>
            <a:ext cx="7106593" cy="1039794"/>
          </a:xfrm>
        </p:spPr>
        <p:txBody>
          <a:bodyPr/>
          <a:lstStyle/>
          <a:p>
            <a:pPr>
              <a:buNone/>
            </a:pPr>
            <a:r>
              <a:rPr lang="en-US" sz="1800" b="1" dirty="0" smtClean="0"/>
              <a:t>Compliance with Industry Programs</a:t>
            </a:r>
          </a:p>
          <a:p>
            <a:pPr lvl="1">
              <a:buClr>
                <a:schemeClr val="bg2"/>
              </a:buClr>
              <a:buFont typeface="Wingdings" pitchFamily="2" charset="2"/>
              <a:buChar char="§"/>
            </a:pPr>
            <a:r>
              <a:rPr lang="en-US" sz="1600" dirty="0" smtClean="0">
                <a:solidFill>
                  <a:srgbClr val="003399"/>
                </a:solidFill>
              </a:rPr>
              <a:t>LEED</a:t>
            </a:r>
          </a:p>
          <a:p>
            <a:pPr lvl="1">
              <a:buClr>
                <a:schemeClr val="bg2"/>
              </a:buClr>
              <a:buNone/>
            </a:pPr>
            <a:endParaRPr lang="en-US" sz="1600" b="1" dirty="0" smtClean="0">
              <a:solidFill>
                <a:srgbClr val="003399"/>
              </a:solidFill>
            </a:endParaRPr>
          </a:p>
        </p:txBody>
      </p:sp>
      <p:sp>
        <p:nvSpPr>
          <p:cNvPr id="8" name="Rectangle 7"/>
          <p:cNvSpPr/>
          <p:nvPr/>
        </p:nvSpPr>
        <p:spPr>
          <a:xfrm>
            <a:off x="421087" y="869286"/>
            <a:ext cx="7176965" cy="461665"/>
          </a:xfrm>
          <a:prstGeom prst="rect">
            <a:avLst/>
          </a:prstGeom>
        </p:spPr>
        <p:txBody>
          <a:bodyPr wrap="none">
            <a:spAutoFit/>
          </a:bodyPr>
          <a:lstStyle/>
          <a:p>
            <a:r>
              <a:rPr lang="en-US" b="1" dirty="0" smtClean="0"/>
              <a:t>Why use heat pumps or a heat recovery chiller?</a:t>
            </a:r>
            <a:endParaRPr lang="en-US" dirty="0"/>
          </a:p>
        </p:txBody>
      </p:sp>
      <p:sp>
        <p:nvSpPr>
          <p:cNvPr id="7" name="Rectangle 31"/>
          <p:cNvSpPr>
            <a:spLocks noGrp="1" noChangeArrowheads="1"/>
          </p:cNvSpPr>
          <p:nvPr>
            <p:ph idx="1"/>
          </p:nvPr>
        </p:nvSpPr>
        <p:spPr>
          <a:xfrm>
            <a:off x="2140240" y="3120018"/>
            <a:ext cx="7106593" cy="1002148"/>
          </a:xfrm>
        </p:spPr>
        <p:txBody>
          <a:bodyPr/>
          <a:lstStyle/>
          <a:p>
            <a:pPr>
              <a:buNone/>
            </a:pPr>
            <a:r>
              <a:rPr lang="en-US" sz="1800" b="1" dirty="0" smtClean="0"/>
              <a:t>Social / Environmental Advantages</a:t>
            </a:r>
          </a:p>
          <a:p>
            <a:pPr lvl="1">
              <a:buClr>
                <a:schemeClr val="bg2"/>
              </a:buClr>
              <a:buFont typeface="Wingdings" pitchFamily="2" charset="2"/>
              <a:buChar char="§"/>
            </a:pPr>
            <a:r>
              <a:rPr lang="en-US" sz="1600" dirty="0" smtClean="0">
                <a:solidFill>
                  <a:srgbClr val="003399"/>
                </a:solidFill>
              </a:rPr>
              <a:t>CO</a:t>
            </a:r>
            <a:r>
              <a:rPr lang="en-US" sz="1600" baseline="-25000" dirty="0" smtClean="0">
                <a:solidFill>
                  <a:srgbClr val="003399"/>
                </a:solidFill>
              </a:rPr>
              <a:t>2</a:t>
            </a:r>
            <a:r>
              <a:rPr lang="en-US" sz="1600" dirty="0" smtClean="0">
                <a:solidFill>
                  <a:srgbClr val="003399"/>
                </a:solidFill>
              </a:rPr>
              <a:t> reductions</a:t>
            </a:r>
          </a:p>
          <a:p>
            <a:pPr lvl="1">
              <a:buClr>
                <a:schemeClr val="bg2"/>
              </a:buClr>
              <a:buFont typeface="Wingdings" pitchFamily="2" charset="2"/>
              <a:buChar char="§"/>
            </a:pPr>
            <a:r>
              <a:rPr lang="en-US" sz="1600" dirty="0" smtClean="0">
                <a:solidFill>
                  <a:srgbClr val="003399"/>
                </a:solidFill>
              </a:rPr>
              <a:t>Reduced water consumption</a:t>
            </a:r>
          </a:p>
        </p:txBody>
      </p:sp>
      <p:sp>
        <p:nvSpPr>
          <p:cNvPr id="9" name="Rectangle 31"/>
          <p:cNvSpPr>
            <a:spLocks noGrp="1" noChangeArrowheads="1"/>
          </p:cNvSpPr>
          <p:nvPr>
            <p:ph idx="1"/>
          </p:nvPr>
        </p:nvSpPr>
        <p:spPr>
          <a:xfrm>
            <a:off x="2136692" y="1797606"/>
            <a:ext cx="6866447" cy="831274"/>
          </a:xfrm>
        </p:spPr>
        <p:txBody>
          <a:bodyPr/>
          <a:lstStyle/>
          <a:p>
            <a:pPr>
              <a:buNone/>
            </a:pPr>
            <a:r>
              <a:rPr lang="en-US" sz="1800" b="1" dirty="0" smtClean="0"/>
              <a:t>Economic Advantages</a:t>
            </a:r>
            <a:endParaRPr lang="en-US" sz="1800" b="1" dirty="0"/>
          </a:p>
          <a:p>
            <a:pPr lvl="1">
              <a:buClr>
                <a:schemeClr val="bg2"/>
              </a:buClr>
              <a:buFont typeface="Wingdings" pitchFamily="2" charset="2"/>
              <a:buChar char="§"/>
            </a:pPr>
            <a:r>
              <a:rPr lang="en-US" sz="1600" dirty="0" smtClean="0">
                <a:solidFill>
                  <a:srgbClr val="003399"/>
                </a:solidFill>
              </a:rPr>
              <a:t>Operational savings</a:t>
            </a:r>
          </a:p>
        </p:txBody>
      </p:sp>
      <p:pic>
        <p:nvPicPr>
          <p:cNvPr id="74757" name="Picture 5" descr="C:\Documents and Settings\chugusj\Local Settings\Temporary Internet Files\Content.IE5\GHIJKLMN\MPj04388520000[1].jpg"/>
          <p:cNvPicPr>
            <a:picLocks noChangeAspect="1" noChangeArrowheads="1"/>
          </p:cNvPicPr>
          <p:nvPr/>
        </p:nvPicPr>
        <p:blipFill>
          <a:blip r:embed="rId4" cstate="print"/>
          <a:srcRect l="34226" t="15228" r="20982" b="19240"/>
          <a:stretch>
            <a:fillRect/>
          </a:stretch>
        </p:blipFill>
        <p:spPr bwMode="auto">
          <a:xfrm>
            <a:off x="936178" y="3149357"/>
            <a:ext cx="914400" cy="893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4758" name="Picture 6" descr="C:\Documents and Settings\chugusj\Local Settings\Temporary Internet Files\Content.IE5\49QFSDMR\MPj04386780000[1].jpg"/>
          <p:cNvPicPr>
            <a:picLocks noChangeAspect="1" noChangeArrowheads="1"/>
          </p:cNvPicPr>
          <p:nvPr/>
        </p:nvPicPr>
        <p:blipFill>
          <a:blip r:embed="rId5" cstate="print"/>
          <a:srcRect l="6855" b="5618"/>
          <a:stretch>
            <a:fillRect/>
          </a:stretch>
        </p:blipFill>
        <p:spPr bwMode="auto">
          <a:xfrm>
            <a:off x="936178" y="4486192"/>
            <a:ext cx="914400" cy="925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7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7"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566059" y="2449285"/>
            <a:ext cx="6912429" cy="1828800"/>
          </a:xfrm>
          <a:prstGeom prst="roundRect">
            <a:avLst>
              <a:gd name="adj" fmla="val 35715"/>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4" name="Freeform 3"/>
          <p:cNvSpPr>
            <a:spLocks/>
          </p:cNvSpPr>
          <p:nvPr/>
        </p:nvSpPr>
        <p:spPr bwMode="gray">
          <a:xfrm>
            <a:off x="2093011" y="2730784"/>
            <a:ext cx="1702523" cy="496887"/>
          </a:xfrm>
          <a:custGeom>
            <a:avLst/>
            <a:gdLst/>
            <a:ahLst/>
            <a:cxnLst>
              <a:cxn ang="0">
                <a:pos x="0" y="312"/>
              </a:cxn>
              <a:cxn ang="0">
                <a:pos x="0" y="0"/>
              </a:cxn>
              <a:cxn ang="0">
                <a:pos x="864" y="0"/>
              </a:cxn>
            </a:cxnLst>
            <a:rect l="0" t="0" r="r" b="b"/>
            <a:pathLst>
              <a:path w="865" h="313">
                <a:moveTo>
                  <a:pt x="0" y="312"/>
                </a:moveTo>
                <a:lnTo>
                  <a:pt x="0" y="0"/>
                </a:lnTo>
                <a:lnTo>
                  <a:pt x="864" y="0"/>
                </a:lnTo>
              </a:path>
            </a:pathLst>
          </a:custGeom>
          <a:noFill/>
          <a:ln w="50800" cap="rnd" cmpd="sng">
            <a:solidFill>
              <a:srgbClr val="FF0000"/>
            </a:solidFill>
            <a:prstDash val="solid"/>
            <a:round/>
            <a:headEnd type="none" w="sm" len="sm"/>
            <a:tailEnd type="stealth" w="med" len="lg"/>
          </a:ln>
          <a:effectLst/>
        </p:spPr>
        <p:txBody>
          <a:bodyPr/>
          <a:lstStyle/>
          <a:p>
            <a:endParaRPr lang="en-US">
              <a:latin typeface="+mn-lt"/>
            </a:endParaRPr>
          </a:p>
        </p:txBody>
      </p:sp>
      <p:sp>
        <p:nvSpPr>
          <p:cNvPr id="127" name="AutoShape 2"/>
          <p:cNvSpPr>
            <a:spLocks noChangeArrowheads="1"/>
          </p:cNvSpPr>
          <p:nvPr/>
        </p:nvSpPr>
        <p:spPr bwMode="gray">
          <a:xfrm>
            <a:off x="4033243" y="3686459"/>
            <a:ext cx="811212" cy="1852612"/>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9" name="Freeform 4"/>
          <p:cNvSpPr>
            <a:spLocks/>
          </p:cNvSpPr>
          <p:nvPr/>
        </p:nvSpPr>
        <p:spPr bwMode="gray">
          <a:xfrm>
            <a:off x="5111802" y="2730784"/>
            <a:ext cx="1373188" cy="496887"/>
          </a:xfrm>
          <a:custGeom>
            <a:avLst/>
            <a:gdLst/>
            <a:ahLst/>
            <a:cxnLst>
              <a:cxn ang="0">
                <a:pos x="864" y="312"/>
              </a:cxn>
              <a:cxn ang="0">
                <a:pos x="864" y="0"/>
              </a:cxn>
              <a:cxn ang="0">
                <a:pos x="0" y="0"/>
              </a:cxn>
            </a:cxnLst>
            <a:rect l="0" t="0" r="r" b="b"/>
            <a:pathLst>
              <a:path w="865" h="313">
                <a:moveTo>
                  <a:pt x="864" y="312"/>
                </a:moveTo>
                <a:lnTo>
                  <a:pt x="864" y="0"/>
                </a:lnTo>
                <a:lnTo>
                  <a:pt x="0" y="0"/>
                </a:lnTo>
              </a:path>
            </a:pathLst>
          </a:custGeom>
          <a:noFill/>
          <a:ln w="50800" cap="rnd" cmpd="sng">
            <a:solidFill>
              <a:srgbClr val="FFC000"/>
            </a:solidFill>
            <a:prstDash val="solid"/>
            <a:round/>
            <a:headEnd type="stealth" w="med" len="lg"/>
            <a:tailEnd type="none" w="sm" len="sm"/>
          </a:ln>
          <a:effectLst/>
        </p:spPr>
        <p:txBody>
          <a:bodyPr/>
          <a:lstStyle/>
          <a:p>
            <a:endParaRPr lang="en-US">
              <a:latin typeface="+mn-lt"/>
            </a:endParaRPr>
          </a:p>
        </p:txBody>
      </p:sp>
      <p:sp>
        <p:nvSpPr>
          <p:cNvPr id="131" name="Freeform 6"/>
          <p:cNvSpPr>
            <a:spLocks/>
          </p:cNvSpPr>
          <p:nvPr/>
        </p:nvSpPr>
        <p:spPr bwMode="gray">
          <a:xfrm>
            <a:off x="5111802" y="3492784"/>
            <a:ext cx="1373188" cy="496887"/>
          </a:xfrm>
          <a:custGeom>
            <a:avLst/>
            <a:gdLst/>
            <a:ahLst/>
            <a:cxnLst>
              <a:cxn ang="0">
                <a:pos x="864" y="0"/>
              </a:cxn>
              <a:cxn ang="0">
                <a:pos x="864" y="312"/>
              </a:cxn>
              <a:cxn ang="0">
                <a:pos x="0" y="312"/>
              </a:cxn>
            </a:cxnLst>
            <a:rect l="0" t="0" r="r" b="b"/>
            <a:pathLst>
              <a:path w="865" h="313">
                <a:moveTo>
                  <a:pt x="864" y="0"/>
                </a:moveTo>
                <a:lnTo>
                  <a:pt x="864" y="312"/>
                </a:lnTo>
                <a:lnTo>
                  <a:pt x="0" y="312"/>
                </a:lnTo>
              </a:path>
            </a:pathLst>
          </a:custGeom>
          <a:noFill/>
          <a:ln w="50800" cap="rnd" cmpd="sng">
            <a:solidFill>
              <a:srgbClr val="0070C0"/>
            </a:solidFill>
            <a:prstDash val="solid"/>
            <a:round/>
            <a:headEnd type="none" w="sm" len="sm"/>
            <a:tailEnd type="stealth" w="med" len="lg"/>
          </a:ln>
          <a:effectLst/>
        </p:spPr>
        <p:txBody>
          <a:bodyPr/>
          <a:lstStyle/>
          <a:p>
            <a:endParaRPr lang="en-US">
              <a:latin typeface="+mn-lt"/>
            </a:endParaRPr>
          </a:p>
        </p:txBody>
      </p:sp>
      <p:sp>
        <p:nvSpPr>
          <p:cNvPr id="132" name="AutoShape 7"/>
          <p:cNvSpPr>
            <a:spLocks noChangeArrowheads="1"/>
          </p:cNvSpPr>
          <p:nvPr/>
        </p:nvSpPr>
        <p:spPr bwMode="gray">
          <a:xfrm>
            <a:off x="4026233" y="1502059"/>
            <a:ext cx="811212" cy="1570037"/>
          </a:xfrm>
          <a:prstGeom prst="roundRect">
            <a:avLst>
              <a:gd name="adj" fmla="val 12495"/>
            </a:avLst>
          </a:prstGeom>
          <a:noFill/>
          <a:ln w="50800">
            <a:solidFill>
              <a:srgbClr val="4D4D4D"/>
            </a:solidFill>
            <a:round/>
            <a:headEnd/>
            <a:tailEnd/>
          </a:ln>
          <a:effectLst/>
        </p:spPr>
        <p:txBody>
          <a:bodyPr wrap="none" anchor="ctr"/>
          <a:lstStyle/>
          <a:p>
            <a:endParaRPr lang="en-US">
              <a:latin typeface="+mn-lt"/>
            </a:endParaRPr>
          </a:p>
        </p:txBody>
      </p:sp>
      <p:sp>
        <p:nvSpPr>
          <p:cNvPr id="133" name="AutoShape 8"/>
          <p:cNvSpPr>
            <a:spLocks noChangeArrowheads="1"/>
          </p:cNvSpPr>
          <p:nvPr/>
        </p:nvSpPr>
        <p:spPr bwMode="gray">
          <a:xfrm>
            <a:off x="3808997" y="1848884"/>
            <a:ext cx="431800" cy="631825"/>
          </a:xfrm>
          <a:prstGeom prst="upArrow">
            <a:avLst>
              <a:gd name="adj1" fmla="val 50000"/>
              <a:gd name="adj2" fmla="val 73155"/>
            </a:avLst>
          </a:prstGeom>
          <a:solidFill>
            <a:schemeClr val="bg2">
              <a:lumMod val="60000"/>
              <a:lumOff val="40000"/>
            </a:schemeClr>
          </a:solidFill>
          <a:ln w="9525">
            <a:noFill/>
            <a:miter lim="800000"/>
            <a:headEnd/>
            <a:tailEnd/>
          </a:ln>
          <a:effectLst/>
        </p:spPr>
        <p:txBody>
          <a:bodyPr wrap="none" anchor="ctr"/>
          <a:lstStyle/>
          <a:p>
            <a:endParaRPr lang="en-US">
              <a:latin typeface="+mn-lt"/>
            </a:endParaRPr>
          </a:p>
        </p:txBody>
      </p:sp>
      <p:sp>
        <p:nvSpPr>
          <p:cNvPr id="134" name="AutoShape 9"/>
          <p:cNvSpPr>
            <a:spLocks noChangeArrowheads="1"/>
          </p:cNvSpPr>
          <p:nvPr/>
        </p:nvSpPr>
        <p:spPr bwMode="gray">
          <a:xfrm>
            <a:off x="4622881" y="1848884"/>
            <a:ext cx="431800" cy="631825"/>
          </a:xfrm>
          <a:prstGeom prst="downArrow">
            <a:avLst>
              <a:gd name="adj1" fmla="val 50000"/>
              <a:gd name="adj2" fmla="val 73169"/>
            </a:avLst>
          </a:prstGeom>
          <a:solidFill>
            <a:schemeClr val="bg2">
              <a:lumMod val="75000"/>
            </a:schemeClr>
          </a:solidFill>
          <a:ln w="9525">
            <a:noFill/>
            <a:miter lim="800000"/>
            <a:headEnd/>
            <a:tailEnd/>
          </a:ln>
          <a:effectLst/>
        </p:spPr>
        <p:txBody>
          <a:bodyPr wrap="none" anchor="ctr"/>
          <a:lstStyle/>
          <a:p>
            <a:endParaRPr lang="en-US">
              <a:latin typeface="+mn-lt"/>
            </a:endParaRPr>
          </a:p>
        </p:txBody>
      </p:sp>
      <p:sp>
        <p:nvSpPr>
          <p:cNvPr id="135" name="AutoShape 10"/>
          <p:cNvSpPr>
            <a:spLocks noChangeArrowheads="1"/>
          </p:cNvSpPr>
          <p:nvPr/>
        </p:nvSpPr>
        <p:spPr bwMode="gray">
          <a:xfrm>
            <a:off x="3816007" y="4437346"/>
            <a:ext cx="431800" cy="633413"/>
          </a:xfrm>
          <a:prstGeom prst="upArrow">
            <a:avLst>
              <a:gd name="adj1" fmla="val 50000"/>
              <a:gd name="adj2" fmla="val 73339"/>
            </a:avLst>
          </a:prstGeom>
          <a:solidFill>
            <a:schemeClr val="bg2">
              <a:lumMod val="60000"/>
              <a:lumOff val="40000"/>
            </a:schemeClr>
          </a:solidFill>
          <a:ln w="9525">
            <a:noFill/>
            <a:miter lim="800000"/>
            <a:headEnd/>
            <a:tailEnd/>
          </a:ln>
          <a:effectLst/>
        </p:spPr>
        <p:txBody>
          <a:bodyPr wrap="none" anchor="ctr"/>
          <a:lstStyle/>
          <a:p>
            <a:endParaRPr lang="en-US">
              <a:latin typeface="+mn-lt"/>
            </a:endParaRPr>
          </a:p>
        </p:txBody>
      </p:sp>
      <p:sp>
        <p:nvSpPr>
          <p:cNvPr id="136" name="AutoShape 11"/>
          <p:cNvSpPr>
            <a:spLocks noChangeArrowheads="1"/>
          </p:cNvSpPr>
          <p:nvPr/>
        </p:nvSpPr>
        <p:spPr bwMode="gray">
          <a:xfrm>
            <a:off x="4629891" y="4437346"/>
            <a:ext cx="431800" cy="633413"/>
          </a:xfrm>
          <a:prstGeom prst="downArrow">
            <a:avLst>
              <a:gd name="adj1" fmla="val 50000"/>
              <a:gd name="adj2" fmla="val 73352"/>
            </a:avLst>
          </a:prstGeom>
          <a:solidFill>
            <a:schemeClr val="bg2">
              <a:lumMod val="75000"/>
            </a:schemeClr>
          </a:solidFill>
          <a:ln w="9525">
            <a:noFill/>
            <a:miter lim="800000"/>
            <a:headEnd/>
            <a:tailEnd/>
          </a:ln>
          <a:effectLst/>
        </p:spPr>
        <p:txBody>
          <a:bodyPr wrap="none" anchor="ctr"/>
          <a:lstStyle/>
          <a:p>
            <a:endParaRPr lang="en-US">
              <a:latin typeface="+mn-lt"/>
            </a:endParaRPr>
          </a:p>
        </p:txBody>
      </p:sp>
      <p:sp>
        <p:nvSpPr>
          <p:cNvPr id="225" name="AutoShape 100"/>
          <p:cNvSpPr>
            <a:spLocks noChangeArrowheads="1"/>
          </p:cNvSpPr>
          <p:nvPr/>
        </p:nvSpPr>
        <p:spPr bwMode="gray">
          <a:xfrm>
            <a:off x="3791283" y="2567271"/>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226" name="Rectangle 102"/>
          <p:cNvSpPr>
            <a:spLocks noChangeArrowheads="1"/>
          </p:cNvSpPr>
          <p:nvPr/>
        </p:nvSpPr>
        <p:spPr bwMode="gray">
          <a:xfrm>
            <a:off x="3779264" y="2529851"/>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a:solidFill>
                  <a:schemeClr val="bg1"/>
                </a:solidFill>
                <a:latin typeface="+mn-lt"/>
              </a:rPr>
              <a:t>Condenser</a:t>
            </a:r>
          </a:p>
        </p:txBody>
      </p:sp>
      <p:sp>
        <p:nvSpPr>
          <p:cNvPr id="227" name="Rectangle 103"/>
          <p:cNvSpPr>
            <a:spLocks noChangeArrowheads="1"/>
          </p:cNvSpPr>
          <p:nvPr/>
        </p:nvSpPr>
        <p:spPr bwMode="gray">
          <a:xfrm>
            <a:off x="5614678" y="3213904"/>
            <a:ext cx="1758564"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Expansion </a:t>
            </a:r>
            <a:r>
              <a:rPr lang="en-US" sz="1600" dirty="0" smtClean="0">
                <a:solidFill>
                  <a:schemeClr val="bg1"/>
                </a:solidFill>
                <a:latin typeface="+mn-lt"/>
              </a:rPr>
              <a:t>Valve</a:t>
            </a:r>
            <a:endParaRPr lang="en-US" sz="1600" dirty="0">
              <a:solidFill>
                <a:schemeClr val="bg1"/>
              </a:solidFill>
              <a:latin typeface="+mn-lt"/>
            </a:endParaRPr>
          </a:p>
        </p:txBody>
      </p:sp>
      <p:sp>
        <p:nvSpPr>
          <p:cNvPr id="125" name="AutoShape 100"/>
          <p:cNvSpPr>
            <a:spLocks noChangeArrowheads="1"/>
          </p:cNvSpPr>
          <p:nvPr/>
        </p:nvSpPr>
        <p:spPr bwMode="gray">
          <a:xfrm>
            <a:off x="3810538" y="3838258"/>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126" name="Rectangle 102"/>
          <p:cNvSpPr>
            <a:spLocks noChangeArrowheads="1"/>
          </p:cNvSpPr>
          <p:nvPr/>
        </p:nvSpPr>
        <p:spPr bwMode="gray">
          <a:xfrm>
            <a:off x="3798519" y="3800838"/>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Evaporator</a:t>
            </a:r>
            <a:endParaRPr lang="en-US" sz="1800" dirty="0">
              <a:solidFill>
                <a:schemeClr val="bg1"/>
              </a:solidFill>
              <a:latin typeface="+mn-lt"/>
            </a:endParaRPr>
          </a:p>
        </p:txBody>
      </p:sp>
      <p:sp>
        <p:nvSpPr>
          <p:cNvPr id="121" name="Title 1"/>
          <p:cNvSpPr>
            <a:spLocks noGrp="1"/>
          </p:cNvSpPr>
          <p:nvPr>
            <p:ph type="title"/>
          </p:nvPr>
        </p:nvSpPr>
        <p:spPr>
          <a:xfrm>
            <a:off x="322263" y="0"/>
            <a:ext cx="8640762" cy="628650"/>
          </a:xfrm>
        </p:spPr>
        <p:txBody>
          <a:bodyPr/>
          <a:lstStyle/>
          <a:p>
            <a:pPr>
              <a:defRPr/>
            </a:pPr>
            <a:r>
              <a:rPr lang="en-US" b="1" dirty="0" smtClean="0">
                <a:effectLst/>
              </a:rPr>
              <a:t>Benefits</a:t>
            </a:r>
            <a:r>
              <a:rPr lang="en-US" sz="2000" b="1" dirty="0" smtClean="0">
                <a:effectLst/>
              </a:rPr>
              <a:t> – </a:t>
            </a:r>
            <a:r>
              <a:rPr lang="en-US" sz="2000" b="1" dirty="0" smtClean="0">
                <a:solidFill>
                  <a:srgbClr val="003399"/>
                </a:solidFill>
                <a:effectLst/>
              </a:rPr>
              <a:t>Economic Advantages</a:t>
            </a:r>
            <a:endParaRPr lang="en-US" sz="2000" b="1" dirty="0">
              <a:solidFill>
                <a:srgbClr val="003399"/>
              </a:solidFill>
              <a:effectLst/>
            </a:endParaRPr>
          </a:p>
        </p:txBody>
      </p:sp>
      <p:sp>
        <p:nvSpPr>
          <p:cNvPr id="285" name="Freeform 5"/>
          <p:cNvSpPr>
            <a:spLocks/>
          </p:cNvSpPr>
          <p:nvPr/>
        </p:nvSpPr>
        <p:spPr bwMode="gray">
          <a:xfrm>
            <a:off x="2093011" y="3547941"/>
            <a:ext cx="1703965" cy="430844"/>
          </a:xfrm>
          <a:custGeom>
            <a:avLst/>
            <a:gdLst/>
            <a:ahLst/>
            <a:cxnLst>
              <a:cxn ang="0">
                <a:pos x="0" y="0"/>
              </a:cxn>
              <a:cxn ang="0">
                <a:pos x="0" y="312"/>
              </a:cxn>
              <a:cxn ang="0">
                <a:pos x="864" y="312"/>
              </a:cxn>
            </a:cxnLst>
            <a:rect l="0" t="0" r="r" b="b"/>
            <a:pathLst>
              <a:path w="865" h="313">
                <a:moveTo>
                  <a:pt x="0" y="0"/>
                </a:moveTo>
                <a:lnTo>
                  <a:pt x="0" y="312"/>
                </a:lnTo>
                <a:lnTo>
                  <a:pt x="864" y="312"/>
                </a:lnTo>
              </a:path>
            </a:pathLst>
          </a:custGeom>
          <a:noFill/>
          <a:ln w="50800" cap="rnd" cmpd="sng">
            <a:solidFill>
              <a:srgbClr val="0070C0"/>
            </a:solidFill>
            <a:prstDash val="solid"/>
            <a:round/>
            <a:headEnd type="stealth" w="med" len="lg"/>
            <a:tailEnd type="none" w="sm" len="sm"/>
          </a:ln>
          <a:effectLst/>
        </p:spPr>
        <p:txBody>
          <a:bodyPr/>
          <a:lstStyle/>
          <a:p>
            <a:endParaRPr lang="en-US">
              <a:latin typeface="+mn-lt"/>
            </a:endParaRPr>
          </a:p>
        </p:txBody>
      </p:sp>
      <p:sp>
        <p:nvSpPr>
          <p:cNvPr id="286" name="Rectangle 13"/>
          <p:cNvSpPr>
            <a:spLocks noChangeArrowheads="1"/>
          </p:cNvSpPr>
          <p:nvPr/>
        </p:nvSpPr>
        <p:spPr bwMode="gray">
          <a:xfrm>
            <a:off x="1398510" y="3314989"/>
            <a:ext cx="419100" cy="128588"/>
          </a:xfrm>
          <a:prstGeom prst="rect">
            <a:avLst/>
          </a:prstGeom>
          <a:solidFill>
            <a:srgbClr val="4D4D4D"/>
          </a:solidFill>
          <a:ln w="12700">
            <a:solidFill>
              <a:schemeClr val="tx1"/>
            </a:solidFill>
            <a:miter lim="800000"/>
            <a:headEnd/>
            <a:tailEnd/>
          </a:ln>
          <a:effectLst/>
        </p:spPr>
        <p:txBody>
          <a:bodyPr wrap="none" anchor="ctr"/>
          <a:lstStyle/>
          <a:p>
            <a:endParaRPr lang="en-US">
              <a:latin typeface="+mn-lt"/>
            </a:endParaRPr>
          </a:p>
        </p:txBody>
      </p:sp>
      <p:sp>
        <p:nvSpPr>
          <p:cNvPr id="287" name="Rectangle 15"/>
          <p:cNvSpPr>
            <a:spLocks noChangeArrowheads="1"/>
          </p:cNvSpPr>
          <p:nvPr/>
        </p:nvSpPr>
        <p:spPr bwMode="gray">
          <a:xfrm>
            <a:off x="1550248" y="3215916"/>
            <a:ext cx="1303338"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Compressor</a:t>
            </a:r>
          </a:p>
        </p:txBody>
      </p:sp>
      <p:sp>
        <p:nvSpPr>
          <p:cNvPr id="288" name="Rectangle 17"/>
          <p:cNvSpPr>
            <a:spLocks noChangeArrowheads="1"/>
          </p:cNvSpPr>
          <p:nvPr/>
        </p:nvSpPr>
        <p:spPr bwMode="gray">
          <a:xfrm>
            <a:off x="691719" y="3207039"/>
            <a:ext cx="711200"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Motor</a:t>
            </a:r>
          </a:p>
        </p:txBody>
      </p:sp>
      <p:grpSp>
        <p:nvGrpSpPr>
          <p:cNvPr id="3" name="Group 317"/>
          <p:cNvGrpSpPr/>
          <p:nvPr/>
        </p:nvGrpSpPr>
        <p:grpSpPr>
          <a:xfrm>
            <a:off x="3021217" y="4764039"/>
            <a:ext cx="1130789" cy="517318"/>
            <a:chOff x="4406510" y="4611634"/>
            <a:chExt cx="1130789" cy="517318"/>
          </a:xfrm>
        </p:grpSpPr>
        <p:sp>
          <p:nvSpPr>
            <p:cNvPr id="297" name="Text Box 53"/>
            <p:cNvSpPr txBox="1">
              <a:spLocks noChangeArrowheads="1"/>
            </p:cNvSpPr>
            <p:nvPr/>
          </p:nvSpPr>
          <p:spPr bwMode="auto">
            <a:xfrm>
              <a:off x="4406510" y="4611634"/>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solidFill>
                    <a:schemeClr val="bg1">
                      <a:lumMod val="50000"/>
                    </a:schemeClr>
                  </a:solidFill>
                  <a:latin typeface="+mn-lt"/>
                </a:rPr>
                <a:t>  </a:t>
              </a:r>
              <a:r>
                <a:rPr lang="en-US" sz="1400" dirty="0" smtClean="0">
                  <a:solidFill>
                    <a:schemeClr val="bg1">
                      <a:lumMod val="50000"/>
                    </a:schemeClr>
                  </a:solidFill>
                  <a:latin typeface="+mn-lt"/>
                </a:rPr>
                <a:t>54</a:t>
              </a:r>
              <a:r>
                <a:rPr lang="pt-BR" sz="1400" dirty="0" smtClean="0">
                  <a:solidFill>
                    <a:schemeClr val="bg1">
                      <a:lumMod val="50000"/>
                    </a:schemeClr>
                  </a:solidFill>
                  <a:latin typeface="+mn-lt"/>
                </a:rPr>
                <a:t>º</a:t>
              </a:r>
              <a:r>
                <a:rPr lang="en-US" sz="1400" dirty="0">
                  <a:solidFill>
                    <a:schemeClr val="bg1">
                      <a:lumMod val="50000"/>
                    </a:schemeClr>
                  </a:solidFill>
                  <a:latin typeface="+mn-lt"/>
                </a:rPr>
                <a:t>F</a:t>
              </a:r>
            </a:p>
          </p:txBody>
        </p:sp>
        <p:sp>
          <p:nvSpPr>
            <p:cNvPr id="298" name="Text Box 53"/>
            <p:cNvSpPr txBox="1">
              <a:spLocks noChangeArrowheads="1"/>
            </p:cNvSpPr>
            <p:nvPr/>
          </p:nvSpPr>
          <p:spPr bwMode="auto">
            <a:xfrm>
              <a:off x="4406748" y="4821175"/>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solidFill>
                    <a:schemeClr val="bg1">
                      <a:lumMod val="50000"/>
                    </a:schemeClr>
                  </a:solidFill>
                  <a:latin typeface="+mn-lt"/>
                </a:rPr>
                <a:t>(12.2</a:t>
              </a:r>
              <a:r>
                <a:rPr lang="pt-BR" sz="1400" dirty="0" smtClean="0">
                  <a:solidFill>
                    <a:schemeClr val="bg1">
                      <a:lumMod val="50000"/>
                    </a:schemeClr>
                  </a:solidFill>
                  <a:latin typeface="+mn-lt"/>
                </a:rPr>
                <a:t>º</a:t>
              </a:r>
              <a:r>
                <a:rPr lang="en-US" sz="1400" dirty="0">
                  <a:solidFill>
                    <a:schemeClr val="bg1">
                      <a:lumMod val="50000"/>
                    </a:schemeClr>
                  </a:solidFill>
                  <a:latin typeface="+mn-lt"/>
                </a:rPr>
                <a:t>C)</a:t>
              </a:r>
            </a:p>
          </p:txBody>
        </p:sp>
      </p:grpSp>
      <p:grpSp>
        <p:nvGrpSpPr>
          <p:cNvPr id="4" name="Group 318"/>
          <p:cNvGrpSpPr/>
          <p:nvPr/>
        </p:nvGrpSpPr>
        <p:grpSpPr>
          <a:xfrm>
            <a:off x="4702518" y="4798872"/>
            <a:ext cx="1081217" cy="499387"/>
            <a:chOff x="6294006" y="4646467"/>
            <a:chExt cx="1081217" cy="499387"/>
          </a:xfrm>
        </p:grpSpPr>
        <p:sp>
          <p:nvSpPr>
            <p:cNvPr id="299" name="Text Box 53"/>
            <p:cNvSpPr txBox="1">
              <a:spLocks noChangeArrowheads="1"/>
            </p:cNvSpPr>
            <p:nvPr/>
          </p:nvSpPr>
          <p:spPr bwMode="auto">
            <a:xfrm>
              <a:off x="6307769" y="4646467"/>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solidFill>
                    <a:schemeClr val="bg1">
                      <a:lumMod val="50000"/>
                    </a:schemeClr>
                  </a:solidFill>
                  <a:latin typeface="+mn-lt"/>
                </a:rPr>
                <a:t> </a:t>
              </a:r>
              <a:r>
                <a:rPr lang="en-US" sz="1400" dirty="0" smtClean="0">
                  <a:solidFill>
                    <a:schemeClr val="bg1">
                      <a:lumMod val="50000"/>
                    </a:schemeClr>
                  </a:solidFill>
                  <a:latin typeface="+mn-lt"/>
                </a:rPr>
                <a:t>44</a:t>
              </a:r>
              <a:r>
                <a:rPr lang="pt-BR" sz="1400" dirty="0" smtClean="0">
                  <a:solidFill>
                    <a:schemeClr val="bg1">
                      <a:lumMod val="50000"/>
                    </a:schemeClr>
                  </a:solidFill>
                  <a:latin typeface="+mn-lt"/>
                </a:rPr>
                <a:t>º</a:t>
              </a:r>
              <a:r>
                <a:rPr lang="en-US" sz="1400" dirty="0">
                  <a:solidFill>
                    <a:schemeClr val="bg1">
                      <a:lumMod val="50000"/>
                    </a:schemeClr>
                  </a:solidFill>
                  <a:latin typeface="+mn-lt"/>
                </a:rPr>
                <a:t>F</a:t>
              </a:r>
            </a:p>
          </p:txBody>
        </p:sp>
        <p:sp>
          <p:nvSpPr>
            <p:cNvPr id="300" name="Text Box 53"/>
            <p:cNvSpPr txBox="1">
              <a:spLocks noChangeArrowheads="1"/>
            </p:cNvSpPr>
            <p:nvPr/>
          </p:nvSpPr>
          <p:spPr bwMode="auto">
            <a:xfrm>
              <a:off x="6294006" y="4838077"/>
              <a:ext cx="1081217"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solidFill>
                    <a:schemeClr val="bg1">
                      <a:lumMod val="50000"/>
                    </a:schemeClr>
                  </a:solidFill>
                  <a:latin typeface="+mn-lt"/>
                </a:rPr>
                <a:t>(6.7</a:t>
              </a:r>
              <a:r>
                <a:rPr lang="pt-BR" sz="1400" dirty="0" smtClean="0">
                  <a:solidFill>
                    <a:schemeClr val="bg1">
                      <a:lumMod val="50000"/>
                    </a:schemeClr>
                  </a:solidFill>
                  <a:latin typeface="+mn-lt"/>
                </a:rPr>
                <a:t>º</a:t>
              </a:r>
              <a:r>
                <a:rPr lang="en-US" sz="1400" dirty="0">
                  <a:solidFill>
                    <a:schemeClr val="bg1">
                      <a:lumMod val="50000"/>
                    </a:schemeClr>
                  </a:solidFill>
                  <a:latin typeface="+mn-lt"/>
                </a:rPr>
                <a:t>C)</a:t>
              </a:r>
            </a:p>
          </p:txBody>
        </p:sp>
      </p:grpSp>
      <p:grpSp>
        <p:nvGrpSpPr>
          <p:cNvPr id="5" name="Group 315"/>
          <p:cNvGrpSpPr/>
          <p:nvPr/>
        </p:nvGrpSpPr>
        <p:grpSpPr>
          <a:xfrm>
            <a:off x="2960783" y="1534840"/>
            <a:ext cx="1166649" cy="499388"/>
            <a:chOff x="4417796" y="2225145"/>
            <a:chExt cx="1166649" cy="499388"/>
          </a:xfrm>
        </p:grpSpPr>
        <p:sp>
          <p:nvSpPr>
            <p:cNvPr id="301" name="Text Box 53"/>
            <p:cNvSpPr txBox="1">
              <a:spLocks noChangeArrowheads="1"/>
            </p:cNvSpPr>
            <p:nvPr/>
          </p:nvSpPr>
          <p:spPr bwMode="auto">
            <a:xfrm>
              <a:off x="4417796" y="2225145"/>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a:solidFill>
                    <a:schemeClr val="bg1">
                      <a:lumMod val="50000"/>
                    </a:schemeClr>
                  </a:solidFill>
                  <a:latin typeface="+mn-lt"/>
                </a:rPr>
                <a:t>  </a:t>
              </a:r>
              <a:r>
                <a:rPr lang="en-US" sz="1400" dirty="0" smtClean="0">
                  <a:solidFill>
                    <a:schemeClr val="bg1">
                      <a:lumMod val="50000"/>
                    </a:schemeClr>
                  </a:solidFill>
                  <a:latin typeface="+mn-lt"/>
                </a:rPr>
                <a:t>150</a:t>
              </a:r>
              <a:r>
                <a:rPr lang="pt-BR" sz="1400" dirty="0" smtClean="0">
                  <a:solidFill>
                    <a:schemeClr val="bg1">
                      <a:lumMod val="50000"/>
                    </a:schemeClr>
                  </a:solidFill>
                  <a:latin typeface="+mn-lt"/>
                </a:rPr>
                <a:t>º</a:t>
              </a:r>
              <a:r>
                <a:rPr lang="en-US" sz="1400" dirty="0">
                  <a:solidFill>
                    <a:schemeClr val="bg1">
                      <a:lumMod val="50000"/>
                    </a:schemeClr>
                  </a:solidFill>
                  <a:latin typeface="+mn-lt"/>
                </a:rPr>
                <a:t>F</a:t>
              </a:r>
            </a:p>
          </p:txBody>
        </p:sp>
        <p:sp>
          <p:nvSpPr>
            <p:cNvPr id="302" name="Text Box 53"/>
            <p:cNvSpPr txBox="1">
              <a:spLocks noChangeArrowheads="1"/>
            </p:cNvSpPr>
            <p:nvPr/>
          </p:nvSpPr>
          <p:spPr bwMode="auto">
            <a:xfrm>
              <a:off x="4453894" y="2416756"/>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dirty="0" smtClean="0">
                  <a:solidFill>
                    <a:schemeClr val="bg1">
                      <a:lumMod val="50000"/>
                    </a:schemeClr>
                  </a:solidFill>
                  <a:latin typeface="+mn-lt"/>
                </a:rPr>
                <a:t>(65.5</a:t>
              </a:r>
              <a:r>
                <a:rPr lang="pt-BR" sz="1400" dirty="0" smtClean="0">
                  <a:solidFill>
                    <a:schemeClr val="bg1">
                      <a:lumMod val="50000"/>
                    </a:schemeClr>
                  </a:solidFill>
                  <a:latin typeface="+mn-lt"/>
                </a:rPr>
                <a:t>º</a:t>
              </a:r>
              <a:r>
                <a:rPr lang="en-US" sz="1400" dirty="0">
                  <a:solidFill>
                    <a:schemeClr val="bg1">
                      <a:lumMod val="50000"/>
                    </a:schemeClr>
                  </a:solidFill>
                  <a:latin typeface="+mn-lt"/>
                </a:rPr>
                <a:t>C)</a:t>
              </a:r>
            </a:p>
          </p:txBody>
        </p:sp>
      </p:grpSp>
      <p:grpSp>
        <p:nvGrpSpPr>
          <p:cNvPr id="6" name="Group 316"/>
          <p:cNvGrpSpPr/>
          <p:nvPr/>
        </p:nvGrpSpPr>
        <p:grpSpPr>
          <a:xfrm>
            <a:off x="4783716" y="1542778"/>
            <a:ext cx="995362" cy="490416"/>
            <a:chOff x="6240729" y="2233083"/>
            <a:chExt cx="995362" cy="490416"/>
          </a:xfrm>
        </p:grpSpPr>
        <p:sp>
          <p:nvSpPr>
            <p:cNvPr id="303" name="Text Box 53"/>
            <p:cNvSpPr txBox="1">
              <a:spLocks noChangeArrowheads="1"/>
            </p:cNvSpPr>
            <p:nvPr/>
          </p:nvSpPr>
          <p:spPr bwMode="auto">
            <a:xfrm>
              <a:off x="6240729" y="2233083"/>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a:solidFill>
                    <a:schemeClr val="bg1">
                      <a:lumMod val="50000"/>
                    </a:schemeClr>
                  </a:solidFill>
                  <a:latin typeface="+mn-lt"/>
                </a:rPr>
                <a:t> </a:t>
              </a:r>
              <a:r>
                <a:rPr lang="en-US" sz="1400" dirty="0" smtClean="0">
                  <a:solidFill>
                    <a:schemeClr val="bg1">
                      <a:lumMod val="50000"/>
                    </a:schemeClr>
                  </a:solidFill>
                  <a:latin typeface="+mn-lt"/>
                </a:rPr>
                <a:t>130</a:t>
              </a:r>
              <a:r>
                <a:rPr lang="pt-BR" sz="1400" dirty="0" smtClean="0">
                  <a:solidFill>
                    <a:schemeClr val="bg1">
                      <a:lumMod val="50000"/>
                    </a:schemeClr>
                  </a:solidFill>
                  <a:latin typeface="+mn-lt"/>
                </a:rPr>
                <a:t>º</a:t>
              </a:r>
              <a:r>
                <a:rPr lang="en-US" sz="1400" dirty="0">
                  <a:solidFill>
                    <a:schemeClr val="bg1">
                      <a:lumMod val="50000"/>
                    </a:schemeClr>
                  </a:solidFill>
                  <a:latin typeface="+mn-lt"/>
                </a:rPr>
                <a:t>F</a:t>
              </a:r>
            </a:p>
          </p:txBody>
        </p:sp>
        <p:sp>
          <p:nvSpPr>
            <p:cNvPr id="304"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dirty="0" smtClean="0">
                  <a:solidFill>
                    <a:schemeClr val="bg1">
                      <a:lumMod val="50000"/>
                    </a:schemeClr>
                  </a:solidFill>
                  <a:latin typeface="+mn-lt"/>
                </a:rPr>
                <a:t>(54.4</a:t>
              </a:r>
              <a:r>
                <a:rPr lang="pt-BR" sz="1400" dirty="0" smtClean="0">
                  <a:solidFill>
                    <a:schemeClr val="bg1">
                      <a:lumMod val="50000"/>
                    </a:schemeClr>
                  </a:solidFill>
                  <a:latin typeface="+mn-lt"/>
                </a:rPr>
                <a:t>º</a:t>
              </a:r>
              <a:r>
                <a:rPr lang="en-US" sz="1400" dirty="0">
                  <a:solidFill>
                    <a:schemeClr val="bg1">
                      <a:lumMod val="50000"/>
                    </a:schemeClr>
                  </a:solidFill>
                  <a:latin typeface="+mn-lt"/>
                </a:rPr>
                <a:t>C)</a:t>
              </a:r>
            </a:p>
          </p:txBody>
        </p:sp>
      </p:grpSp>
      <p:pic>
        <p:nvPicPr>
          <p:cNvPr id="223" name="Picture 14" descr="Building_render"/>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069698" y="672349"/>
            <a:ext cx="748583" cy="1062168"/>
          </a:xfrm>
          <a:prstGeom prst="rect">
            <a:avLst/>
          </a:prstGeom>
          <a:noFill/>
          <a:effectLst/>
        </p:spPr>
      </p:pic>
      <p:pic>
        <p:nvPicPr>
          <p:cNvPr id="229" name="Picture 14" descr="Building_render"/>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4096592" y="4840937"/>
            <a:ext cx="748583" cy="1062168"/>
          </a:xfrm>
          <a:prstGeom prst="rect">
            <a:avLst/>
          </a:prstGeom>
          <a:noFill/>
          <a:effectLst/>
        </p:spPr>
      </p:pic>
      <p:grpSp>
        <p:nvGrpSpPr>
          <p:cNvPr id="62" name="Group 61"/>
          <p:cNvGrpSpPr/>
          <p:nvPr/>
        </p:nvGrpSpPr>
        <p:grpSpPr>
          <a:xfrm>
            <a:off x="455238" y="1693188"/>
            <a:ext cx="1167307" cy="1417566"/>
            <a:chOff x="701976" y="1693188"/>
            <a:chExt cx="1167307" cy="1417566"/>
          </a:xfrm>
        </p:grpSpPr>
        <p:sp>
          <p:nvSpPr>
            <p:cNvPr id="45" name="Text Box 50"/>
            <p:cNvSpPr txBox="1">
              <a:spLocks noChangeArrowheads="1"/>
            </p:cNvSpPr>
            <p:nvPr/>
          </p:nvSpPr>
          <p:spPr bwMode="auto">
            <a:xfrm>
              <a:off x="701976" y="1693188"/>
              <a:ext cx="1167307" cy="400110"/>
            </a:xfrm>
            <a:prstGeom prst="rect">
              <a:avLst/>
            </a:prstGeom>
            <a:noFill/>
            <a:ln w="28575">
              <a:solidFill>
                <a:schemeClr val="tx1"/>
              </a:solidFill>
              <a:miter lim="800000"/>
              <a:headEnd/>
              <a:tailEnd type="none" w="med" len="lg"/>
            </a:ln>
            <a:effectLst>
              <a:outerShdw blurRad="50800" dist="38100" dir="2700000" algn="tl" rotWithShape="0">
                <a:prstClr val="black">
                  <a:alpha val="40000"/>
                </a:prstClr>
              </a:outerShdw>
            </a:effectLst>
          </p:spPr>
          <p:txBody>
            <a:bodyPr wrap="none">
              <a:spAutoFit/>
            </a:bodyPr>
            <a:lstStyle/>
            <a:p>
              <a:pPr algn="l" eaLnBrk="0" hangingPunct="0"/>
              <a:r>
                <a:rPr lang="en-US" sz="2000" dirty="0">
                  <a:latin typeface="Arial" pitchFamily="34" charset="0"/>
                  <a:cs typeface="Arial" pitchFamily="34" charset="0"/>
                </a:rPr>
                <a:t>0.35 unit</a:t>
              </a:r>
            </a:p>
          </p:txBody>
        </p:sp>
        <p:sp>
          <p:nvSpPr>
            <p:cNvPr id="54" name="Down Arrow 53"/>
            <p:cNvSpPr/>
            <p:nvPr/>
          </p:nvSpPr>
          <p:spPr bwMode="auto">
            <a:xfrm>
              <a:off x="806824" y="2151530"/>
              <a:ext cx="887506" cy="959224"/>
            </a:xfrm>
            <a:prstGeom prst="downArrow">
              <a:avLst>
                <a:gd name="adj1" fmla="val 60101"/>
                <a:gd name="adj2" fmla="val 50000"/>
              </a:avLst>
            </a:prstGeom>
            <a:solidFill>
              <a:srgbClr val="FFC000"/>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Input</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t>Work</a:t>
              </a:r>
              <a:endParaRPr kumimoji="0" lang="en-US" sz="1400" b="0" i="0" u="none" strike="noStrike" cap="none" normalizeH="0" baseline="0" dirty="0" smtClean="0">
                <a:ln>
                  <a:noFill/>
                </a:ln>
                <a:solidFill>
                  <a:schemeClr val="tx1"/>
                </a:solidFill>
                <a:effectLst/>
                <a:latin typeface="Arial" charset="0"/>
              </a:endParaRPr>
            </a:p>
          </p:txBody>
        </p:sp>
      </p:grpSp>
      <p:grpSp>
        <p:nvGrpSpPr>
          <p:cNvPr id="63" name="Group 62"/>
          <p:cNvGrpSpPr/>
          <p:nvPr/>
        </p:nvGrpSpPr>
        <p:grpSpPr>
          <a:xfrm>
            <a:off x="1157881" y="4240305"/>
            <a:ext cx="2737076" cy="1215735"/>
            <a:chOff x="1404619" y="4240305"/>
            <a:chExt cx="2737076" cy="1215735"/>
          </a:xfrm>
        </p:grpSpPr>
        <p:sp>
          <p:nvSpPr>
            <p:cNvPr id="48" name="Text Box 49"/>
            <p:cNvSpPr txBox="1">
              <a:spLocks noChangeArrowheads="1"/>
            </p:cNvSpPr>
            <p:nvPr/>
          </p:nvSpPr>
          <p:spPr bwMode="auto">
            <a:xfrm>
              <a:off x="1404619" y="5055930"/>
              <a:ext cx="811441" cy="400110"/>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txBody>
            <a:bodyPr wrap="none">
              <a:spAutoFit/>
            </a:bodyPr>
            <a:lstStyle/>
            <a:p>
              <a:pPr algn="l" eaLnBrk="0" hangingPunct="0"/>
              <a:r>
                <a:rPr lang="en-US" sz="2000" dirty="0">
                  <a:latin typeface="Arial" pitchFamily="34" charset="0"/>
                  <a:cs typeface="Arial" pitchFamily="34" charset="0"/>
                </a:rPr>
                <a:t>1 unit</a:t>
              </a:r>
            </a:p>
          </p:txBody>
        </p:sp>
        <p:sp>
          <p:nvSpPr>
            <p:cNvPr id="55" name="Right Arrow 54"/>
            <p:cNvSpPr/>
            <p:nvPr/>
          </p:nvSpPr>
          <p:spPr bwMode="auto">
            <a:xfrm rot="8912496" flipV="1">
              <a:off x="2169461" y="4240305"/>
              <a:ext cx="1972234" cy="762000"/>
            </a:xfrm>
            <a:prstGeom prst="rightArrow">
              <a:avLst>
                <a:gd name="adj1" fmla="val 58511"/>
                <a:gd name="adj2" fmla="val 60638"/>
              </a:avLst>
            </a:prstGeom>
            <a:solidFill>
              <a:srgbClr val="00B0F0"/>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Useful Cooling</a:t>
              </a:r>
            </a:p>
          </p:txBody>
        </p:sp>
      </p:grpSp>
      <p:grpSp>
        <p:nvGrpSpPr>
          <p:cNvPr id="64" name="Group 63"/>
          <p:cNvGrpSpPr/>
          <p:nvPr/>
        </p:nvGrpSpPr>
        <p:grpSpPr>
          <a:xfrm>
            <a:off x="5060371" y="1057671"/>
            <a:ext cx="2876721" cy="1407622"/>
            <a:chOff x="5307109" y="1057671"/>
            <a:chExt cx="2876721" cy="1407622"/>
          </a:xfrm>
        </p:grpSpPr>
        <p:sp>
          <p:nvSpPr>
            <p:cNvPr id="56" name="Text Box 49"/>
            <p:cNvSpPr txBox="1">
              <a:spLocks noChangeArrowheads="1"/>
            </p:cNvSpPr>
            <p:nvPr/>
          </p:nvSpPr>
          <p:spPr bwMode="auto">
            <a:xfrm>
              <a:off x="7016523" y="1057671"/>
              <a:ext cx="1167307" cy="400110"/>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txBody>
            <a:bodyPr wrap="none">
              <a:spAutoFit/>
            </a:bodyPr>
            <a:lstStyle/>
            <a:p>
              <a:pPr algn="l" eaLnBrk="0" hangingPunct="0"/>
              <a:r>
                <a:rPr lang="en-US" sz="2000" dirty="0" smtClean="0">
                  <a:latin typeface="Arial" pitchFamily="34" charset="0"/>
                  <a:cs typeface="Arial" pitchFamily="34" charset="0"/>
                </a:rPr>
                <a:t>1.35 </a:t>
              </a:r>
              <a:r>
                <a:rPr lang="en-US" sz="2000" dirty="0">
                  <a:latin typeface="Arial" pitchFamily="34" charset="0"/>
                  <a:cs typeface="Arial" pitchFamily="34" charset="0"/>
                </a:rPr>
                <a:t>unit</a:t>
              </a:r>
            </a:p>
          </p:txBody>
        </p:sp>
        <p:sp>
          <p:nvSpPr>
            <p:cNvPr id="57" name="Right Arrow 56"/>
            <p:cNvSpPr/>
            <p:nvPr/>
          </p:nvSpPr>
          <p:spPr bwMode="auto">
            <a:xfrm rot="19733008">
              <a:off x="5307109" y="1703293"/>
              <a:ext cx="1972234" cy="762000"/>
            </a:xfrm>
            <a:prstGeom prst="rightArrow">
              <a:avLst>
                <a:gd name="adj1" fmla="val 58511"/>
                <a:gd name="adj2" fmla="val 60638"/>
              </a:avLst>
            </a:prstGeom>
            <a:solidFill>
              <a:srgbClr val="FF0000"/>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latin typeface="Arial" charset="0"/>
                </a:rPr>
                <a:t>Useful Heating</a:t>
              </a:r>
            </a:p>
          </p:txBody>
        </p:sp>
      </p:grpSp>
      <p:sp>
        <p:nvSpPr>
          <p:cNvPr id="58" name="Text Box 52"/>
          <p:cNvSpPr txBox="1">
            <a:spLocks noChangeArrowheads="1"/>
          </p:cNvSpPr>
          <p:nvPr/>
        </p:nvSpPr>
        <p:spPr bwMode="auto">
          <a:xfrm>
            <a:off x="5598708" y="4878851"/>
            <a:ext cx="3443694" cy="338554"/>
          </a:xfrm>
          <a:prstGeom prst="rect">
            <a:avLst/>
          </a:prstGeom>
          <a:solidFill>
            <a:srgbClr val="DC3624"/>
          </a:solidFill>
          <a:ln w="28575" algn="ctr">
            <a:noFill/>
            <a:miter lim="800000"/>
            <a:headEnd/>
            <a:tailEnd type="none" w="med" len="lg"/>
          </a:ln>
          <a:effectLst>
            <a:outerShdw blurRad="50800" dist="38100" dir="2700000" algn="tl" rotWithShape="0">
              <a:prstClr val="black">
                <a:alpha val="40000"/>
              </a:prstClr>
            </a:outerShdw>
          </a:effectLst>
        </p:spPr>
        <p:txBody>
          <a:bodyPr wrap="square">
            <a:spAutoFit/>
          </a:bodyPr>
          <a:lstStyle/>
          <a:p>
            <a:pPr eaLnBrk="0" hangingPunct="0"/>
            <a:r>
              <a:rPr lang="en-US" sz="1600" b="1" dirty="0">
                <a:solidFill>
                  <a:schemeClr val="bg1"/>
                </a:solidFill>
              </a:rPr>
              <a:t>Heating COP = 1.35 / 0.35 = 3.8</a:t>
            </a:r>
          </a:p>
        </p:txBody>
      </p:sp>
      <p:sp>
        <p:nvSpPr>
          <p:cNvPr id="59" name="Text Box 54"/>
          <p:cNvSpPr txBox="1">
            <a:spLocks noChangeArrowheads="1"/>
          </p:cNvSpPr>
          <p:nvPr/>
        </p:nvSpPr>
        <p:spPr bwMode="auto">
          <a:xfrm>
            <a:off x="5605553" y="5353865"/>
            <a:ext cx="3442287" cy="338554"/>
          </a:xfrm>
          <a:prstGeom prst="rect">
            <a:avLst/>
          </a:prstGeom>
          <a:solidFill>
            <a:srgbClr val="92D050"/>
          </a:solidFill>
          <a:ln w="28575" algn="ctr">
            <a:noFill/>
            <a:miter lim="800000"/>
            <a:headEnd/>
            <a:tailEnd type="none" w="med" len="lg"/>
          </a:ln>
          <a:effectLst>
            <a:outerShdw blurRad="50800" dist="38100" dir="2700000" algn="tl" rotWithShape="0">
              <a:prstClr val="black">
                <a:alpha val="40000"/>
              </a:prstClr>
            </a:outerShdw>
          </a:effectLst>
        </p:spPr>
        <p:txBody>
          <a:bodyPr wrap="square">
            <a:spAutoFit/>
          </a:bodyPr>
          <a:lstStyle/>
          <a:p>
            <a:pPr eaLnBrk="0" hangingPunct="0"/>
            <a:r>
              <a:rPr lang="en-US" sz="1600" b="1" dirty="0">
                <a:solidFill>
                  <a:schemeClr val="bg1"/>
                </a:solidFill>
              </a:rPr>
              <a:t>Combined COP = 2.35 / 0.35 = 6.7</a:t>
            </a:r>
          </a:p>
        </p:txBody>
      </p:sp>
      <p:sp>
        <p:nvSpPr>
          <p:cNvPr id="60" name="Text Box 53"/>
          <p:cNvSpPr txBox="1">
            <a:spLocks noChangeArrowheads="1"/>
          </p:cNvSpPr>
          <p:nvPr/>
        </p:nvSpPr>
        <p:spPr bwMode="auto">
          <a:xfrm>
            <a:off x="5587135" y="4377614"/>
            <a:ext cx="3455267" cy="338554"/>
          </a:xfrm>
          <a:prstGeom prst="rect">
            <a:avLst/>
          </a:prstGeom>
          <a:solidFill>
            <a:srgbClr val="00B0F0"/>
          </a:solidFill>
          <a:ln w="28575" algn="ctr">
            <a:noFill/>
            <a:miter lim="800000"/>
            <a:headEnd/>
            <a:tailEnd type="none" w="med" len="lg"/>
          </a:ln>
          <a:effectLst>
            <a:outerShdw blurRad="50800" dist="38100" dir="2700000" algn="tl" rotWithShape="0">
              <a:prstClr val="black">
                <a:alpha val="40000"/>
              </a:prstClr>
            </a:outerShdw>
          </a:effectLst>
        </p:spPr>
        <p:txBody>
          <a:bodyPr wrap="square">
            <a:spAutoFit/>
          </a:bodyPr>
          <a:lstStyle/>
          <a:p>
            <a:pPr eaLnBrk="0" hangingPunct="0"/>
            <a:r>
              <a:rPr lang="en-US" sz="1600" b="1" dirty="0">
                <a:solidFill>
                  <a:schemeClr val="bg1"/>
                </a:solidFill>
              </a:rPr>
              <a:t>Cooling COP = 1.00 / 0.35 = 2.9</a:t>
            </a:r>
          </a:p>
        </p:txBody>
      </p:sp>
      <p:sp>
        <p:nvSpPr>
          <p:cNvPr id="51"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52" name="Picture 2" descr="C:\Documents and Settings\chugusj\Local Settings\Temporary Internet Files\Content.IE5\TUB11IC2\MPj04429650000[1].jpg"/>
          <p:cNvPicPr>
            <a:picLocks noChangeAspect="1" noChangeArrowheads="1"/>
          </p:cNvPicPr>
          <p:nvPr/>
        </p:nvPicPr>
        <p:blipFill>
          <a:blip r:embed="rId4" cstate="print"/>
          <a:srcRect l="7880" t="7337" r="11413"/>
          <a:stretch>
            <a:fillRect/>
          </a:stretch>
        </p:blipFill>
        <p:spPr bwMode="auto">
          <a:xfrm>
            <a:off x="8173895" y="115879"/>
            <a:ext cx="810085" cy="697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2" fill="hold" nodeType="afterEffect">
                                  <p:stCondLst>
                                    <p:cond delay="500"/>
                                  </p:stCondLst>
                                  <p:childTnLst>
                                    <p:set>
                                      <p:cBhvr>
                                        <p:cTn id="10" dur="1" fill="hold">
                                          <p:stCondLst>
                                            <p:cond delay="0"/>
                                          </p:stCondLst>
                                        </p:cTn>
                                        <p:tgtEl>
                                          <p:spTgt spid="63"/>
                                        </p:tgtEl>
                                        <p:attrNameLst>
                                          <p:attrName>style.visibility</p:attrName>
                                        </p:attrNameLst>
                                      </p:cBhvr>
                                      <p:to>
                                        <p:strVal val="visible"/>
                                      </p:to>
                                    </p:set>
                                    <p:animEffect transition="in" filter="wipe(right)">
                                      <p:cBhvr>
                                        <p:cTn id="11" dur="500"/>
                                        <p:tgtEl>
                                          <p:spTgt spid="63"/>
                                        </p:tgtEl>
                                      </p:cBhvr>
                                    </p:animEffect>
                                  </p:childTnLst>
                                </p:cTn>
                              </p:par>
                            </p:childTnLst>
                          </p:cTn>
                        </p:par>
                        <p:par>
                          <p:cTn id="12" fill="hold">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1+#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3"/>
                                        </p:tgtEl>
                                        <p:attrNameLst>
                                          <p:attrName>style.visibility</p:attrName>
                                        </p:attrNameLst>
                                      </p:cBhvr>
                                      <p:to>
                                        <p:strVal val="hidden"/>
                                      </p:to>
                                    </p:set>
                                  </p:childTnLst>
                                </p:cTn>
                              </p:par>
                            </p:childTnLst>
                          </p:cTn>
                        </p:par>
                        <p:par>
                          <p:cTn id="21" fill="hold">
                            <p:stCondLst>
                              <p:cond delay="0"/>
                            </p:stCondLst>
                            <p:childTnLst>
                              <p:par>
                                <p:cTn id="22" presetID="22" presetClass="entr" presetSubtype="4"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1+#ppt_w/2"/>
                                          </p:val>
                                        </p:tav>
                                        <p:tav tm="100000">
                                          <p:val>
                                            <p:strVal val="#ppt_x"/>
                                          </p:val>
                                        </p:tav>
                                      </p:tavLst>
                                    </p:anim>
                                    <p:anim calcmode="lin" valueType="num">
                                      <p:cBhvr additive="base">
                                        <p:cTn id="3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right)">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1+#ppt_w/2"/>
                                          </p:val>
                                        </p:tav>
                                        <p:tav tm="100000">
                                          <p:val>
                                            <p:strVal val="#ppt_x"/>
                                          </p:val>
                                        </p:tav>
                                      </p:tavLst>
                                    </p:anim>
                                    <p:anim calcmode="lin" valueType="num">
                                      <p:cBhvr additive="base">
                                        <p:cTn id="41"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powerlines1152"/>
          <p:cNvPicPr>
            <a:picLocks noChangeAspect="1" noChangeArrowheads="1"/>
          </p:cNvPicPr>
          <p:nvPr/>
        </p:nvPicPr>
        <p:blipFill>
          <a:blip r:embed="rId3"/>
          <a:srcRect/>
          <a:stretch>
            <a:fillRect/>
          </a:stretch>
        </p:blipFill>
        <p:spPr bwMode="auto">
          <a:xfrm>
            <a:off x="-1" y="0"/>
            <a:ext cx="9181361" cy="6858000"/>
          </a:xfrm>
          <a:prstGeom prst="rect">
            <a:avLst/>
          </a:prstGeom>
          <a:noFill/>
        </p:spPr>
      </p:pic>
      <p:sp>
        <p:nvSpPr>
          <p:cNvPr id="8" name="TextBox 7"/>
          <p:cNvSpPr txBox="1"/>
          <p:nvPr/>
        </p:nvSpPr>
        <p:spPr>
          <a:xfrm>
            <a:off x="369871" y="316030"/>
            <a:ext cx="4078839" cy="3416320"/>
          </a:xfrm>
          <a:prstGeom prst="rect">
            <a:avLst/>
          </a:prstGeom>
          <a:noFill/>
        </p:spPr>
        <p:txBody>
          <a:bodyPr wrap="square" rtlCol="0">
            <a:spAutoFit/>
          </a:bodyPr>
          <a:lstStyle/>
          <a:p>
            <a:pPr algn="l"/>
            <a:r>
              <a:rPr lang="en-US" sz="3600" b="1" dirty="0" smtClean="0">
                <a:solidFill>
                  <a:schemeClr val="bg1"/>
                </a:solidFill>
              </a:rPr>
              <a:t>It’s estimated that 5% of the world’s daily energy consumption is expended on fuel for heating water!</a:t>
            </a:r>
            <a:endParaRPr lang="en-US" sz="3600" b="1"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13" name="Title 1"/>
          <p:cNvSpPr>
            <a:spLocks noGrp="1"/>
          </p:cNvSpPr>
          <p:nvPr>
            <p:ph type="title"/>
          </p:nvPr>
        </p:nvSpPr>
        <p:spPr>
          <a:xfrm>
            <a:off x="322263" y="0"/>
            <a:ext cx="8640762" cy="628650"/>
          </a:xfrm>
        </p:spPr>
        <p:txBody>
          <a:bodyPr/>
          <a:lstStyle/>
          <a:p>
            <a:pPr>
              <a:defRPr/>
            </a:pPr>
            <a:r>
              <a:rPr lang="en-US" b="1" dirty="0" smtClean="0">
                <a:effectLst/>
              </a:rPr>
              <a:t>Benefits</a:t>
            </a:r>
            <a:r>
              <a:rPr lang="en-US" sz="2000" b="1" dirty="0" smtClean="0">
                <a:effectLst/>
              </a:rPr>
              <a:t> – </a:t>
            </a:r>
            <a:r>
              <a:rPr lang="en-US" sz="2000" b="1" dirty="0" smtClean="0">
                <a:solidFill>
                  <a:srgbClr val="003399"/>
                </a:solidFill>
                <a:effectLst/>
              </a:rPr>
              <a:t>Economic Advantages</a:t>
            </a:r>
            <a:endParaRPr lang="en-US" sz="2000" b="1" dirty="0">
              <a:solidFill>
                <a:srgbClr val="003399"/>
              </a:solidFill>
              <a:effectLst/>
            </a:endParaRPr>
          </a:p>
        </p:txBody>
      </p:sp>
      <p:pic>
        <p:nvPicPr>
          <p:cNvPr id="15" name="Picture 2" descr="C:\Documents and Settings\chugusj\Local Settings\Temporary Internet Files\Content.IE5\TUB11IC2\MPj04429650000[1].jpg"/>
          <p:cNvPicPr>
            <a:picLocks noChangeAspect="1" noChangeArrowheads="1"/>
          </p:cNvPicPr>
          <p:nvPr/>
        </p:nvPicPr>
        <p:blipFill>
          <a:blip r:embed="rId3" cstate="print"/>
          <a:srcRect l="7880" t="7337" r="11413"/>
          <a:stretch>
            <a:fillRect/>
          </a:stretch>
        </p:blipFill>
        <p:spPr bwMode="auto">
          <a:xfrm>
            <a:off x="8173895" y="115879"/>
            <a:ext cx="810085" cy="697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618087" y="5335026"/>
            <a:ext cx="7974418" cy="707886"/>
          </a:xfrm>
          <a:prstGeom prst="rect">
            <a:avLst/>
          </a:prstGeom>
          <a:noFill/>
        </p:spPr>
        <p:txBody>
          <a:bodyPr wrap="square" rtlCol="0">
            <a:spAutoFit/>
          </a:bodyPr>
          <a:lstStyle/>
          <a:p>
            <a:r>
              <a:rPr lang="en-US" sz="2000" b="1" dirty="0" smtClean="0">
                <a:solidFill>
                  <a:srgbClr val="FF0000"/>
                </a:solidFill>
              </a:rPr>
              <a:t>This heat pump is </a:t>
            </a:r>
            <a:r>
              <a:rPr lang="en-US" sz="2000" b="1" u="sng" dirty="0" smtClean="0">
                <a:solidFill>
                  <a:srgbClr val="FF0000"/>
                </a:solidFill>
              </a:rPr>
              <a:t>five times</a:t>
            </a:r>
            <a:r>
              <a:rPr lang="en-US" sz="2000" b="1" dirty="0" smtClean="0">
                <a:solidFill>
                  <a:srgbClr val="FF0000"/>
                </a:solidFill>
              </a:rPr>
              <a:t> as efficient as the</a:t>
            </a:r>
          </a:p>
          <a:p>
            <a:r>
              <a:rPr lang="en-US" sz="2000" b="1" dirty="0" smtClean="0">
                <a:solidFill>
                  <a:srgbClr val="FF0000"/>
                </a:solidFill>
              </a:rPr>
              <a:t>  conventional system using chillers and boilers!</a:t>
            </a:r>
            <a:endParaRPr lang="en-US" sz="2000" b="1" dirty="0">
              <a:solidFill>
                <a:srgbClr val="FF0000"/>
              </a:solidFill>
            </a:endParaRPr>
          </a:p>
        </p:txBody>
      </p:sp>
      <p:sp>
        <p:nvSpPr>
          <p:cNvPr id="17" name="TextBox 16"/>
          <p:cNvSpPr txBox="1"/>
          <p:nvPr/>
        </p:nvSpPr>
        <p:spPr>
          <a:xfrm>
            <a:off x="641268" y="1116418"/>
            <a:ext cx="7885216" cy="461665"/>
          </a:xfrm>
          <a:prstGeom prst="rect">
            <a:avLst/>
          </a:prstGeom>
          <a:noFill/>
        </p:spPr>
        <p:txBody>
          <a:bodyPr wrap="square" rtlCol="0">
            <a:spAutoFit/>
          </a:bodyPr>
          <a:lstStyle/>
          <a:p>
            <a:r>
              <a:rPr lang="en-US" sz="2400" b="1" dirty="0" smtClean="0"/>
              <a:t>What is the overall system COP?</a:t>
            </a:r>
            <a:endParaRPr lang="en-US" sz="2400" b="1" dirty="0"/>
          </a:p>
        </p:txBody>
      </p:sp>
      <p:sp>
        <p:nvSpPr>
          <p:cNvPr id="18" name="TextBox 17"/>
          <p:cNvSpPr txBox="1"/>
          <p:nvPr/>
        </p:nvSpPr>
        <p:spPr>
          <a:xfrm>
            <a:off x="641268" y="1626781"/>
            <a:ext cx="7885216" cy="400110"/>
          </a:xfrm>
          <a:prstGeom prst="rect">
            <a:avLst/>
          </a:prstGeom>
          <a:noFill/>
        </p:spPr>
        <p:txBody>
          <a:bodyPr wrap="square" rtlCol="0">
            <a:spAutoFit/>
          </a:bodyPr>
          <a:lstStyle/>
          <a:p>
            <a:r>
              <a:rPr lang="en-US" sz="2000" dirty="0" smtClean="0"/>
              <a:t>Capacity Ratio (Heating/Cooling) = 1.35</a:t>
            </a:r>
          </a:p>
        </p:txBody>
      </p:sp>
      <p:pic>
        <p:nvPicPr>
          <p:cNvPr id="19" name="Picture 6"/>
          <p:cNvPicPr>
            <a:picLocks noChangeAspect="1" noChangeArrowheads="1"/>
          </p:cNvPicPr>
          <p:nvPr/>
        </p:nvPicPr>
        <p:blipFill>
          <a:blip r:embed="rId4"/>
          <a:srcRect/>
          <a:stretch>
            <a:fillRect/>
          </a:stretch>
        </p:blipFill>
        <p:spPr bwMode="auto">
          <a:xfrm>
            <a:off x="2176585" y="2255898"/>
            <a:ext cx="2193476" cy="2838616"/>
          </a:xfrm>
          <a:prstGeom prst="rect">
            <a:avLst/>
          </a:prstGeom>
          <a:noFill/>
          <a:ln w="9525">
            <a:noFill/>
            <a:miter lim="800000"/>
            <a:headEnd/>
            <a:tailEnd/>
          </a:ln>
          <a:effectLst/>
        </p:spPr>
      </p:pic>
      <p:pic>
        <p:nvPicPr>
          <p:cNvPr id="20" name="Picture 7"/>
          <p:cNvPicPr>
            <a:picLocks noChangeAspect="1" noChangeArrowheads="1"/>
          </p:cNvPicPr>
          <p:nvPr/>
        </p:nvPicPr>
        <p:blipFill>
          <a:blip r:embed="rId5"/>
          <a:srcRect/>
          <a:stretch>
            <a:fillRect/>
          </a:stretch>
        </p:blipFill>
        <p:spPr bwMode="auto">
          <a:xfrm>
            <a:off x="4892696" y="2255899"/>
            <a:ext cx="2196873" cy="28430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arallelogram 89"/>
          <p:cNvSpPr/>
          <p:nvPr/>
        </p:nvSpPr>
        <p:spPr bwMode="auto">
          <a:xfrm>
            <a:off x="342900" y="4457700"/>
            <a:ext cx="3797300" cy="774700"/>
          </a:xfrm>
          <a:prstGeom prst="parallelogram">
            <a:avLst>
              <a:gd name="adj" fmla="val 28509"/>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28"/>
          <p:cNvSpPr>
            <a:spLocks noGrp="1" noChangeArrowheads="1"/>
          </p:cNvSpPr>
          <p:nvPr>
            <p:ph type="title"/>
          </p:nvPr>
        </p:nvSpPr>
        <p:spPr>
          <a:xfrm>
            <a:off x="322263" y="0"/>
            <a:ext cx="8640762" cy="628650"/>
          </a:xfrm>
          <a:noFill/>
          <a:ln/>
        </p:spPr>
        <p:txBody>
          <a:bodyPr/>
          <a:lstStyle/>
          <a:p>
            <a:r>
              <a:rPr lang="en-US" dirty="0" smtClean="0"/>
              <a:t>Benefits</a:t>
            </a:r>
            <a:r>
              <a:rPr lang="en-US" sz="2000" b="1" dirty="0" smtClean="0">
                <a:effectLst/>
              </a:rPr>
              <a:t> – </a:t>
            </a:r>
            <a:r>
              <a:rPr lang="en-US" sz="2000" b="1" dirty="0" smtClean="0">
                <a:solidFill>
                  <a:srgbClr val="003399"/>
                </a:solidFill>
                <a:effectLst/>
              </a:rPr>
              <a:t>Economic Advantages</a:t>
            </a:r>
            <a:endParaRPr lang="en-US" sz="2000" b="1" u="sng" dirty="0">
              <a:solidFill>
                <a:srgbClr val="003399"/>
              </a:solidFill>
              <a:effectLst/>
            </a:endParaRPr>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0" name="Rectangle 31"/>
          <p:cNvSpPr>
            <a:spLocks noGrp="1" noChangeArrowheads="1"/>
          </p:cNvSpPr>
          <p:nvPr>
            <p:ph idx="1"/>
          </p:nvPr>
        </p:nvSpPr>
        <p:spPr>
          <a:xfrm>
            <a:off x="-9524" y="957890"/>
            <a:ext cx="9153524" cy="440604"/>
          </a:xfrm>
          <a:solidFill>
            <a:schemeClr val="bg2">
              <a:lumMod val="20000"/>
              <a:lumOff val="80000"/>
            </a:schemeClr>
          </a:solidFill>
          <a:ln>
            <a:noFill/>
          </a:ln>
        </p:spPr>
        <p:txBody>
          <a:bodyPr/>
          <a:lstStyle/>
          <a:p>
            <a:pPr marL="0" lvl="1" algn="ctr">
              <a:spcBef>
                <a:spcPts val="0"/>
              </a:spcBef>
              <a:buClr>
                <a:schemeClr val="bg2"/>
              </a:buClr>
              <a:buNone/>
            </a:pPr>
            <a:r>
              <a:rPr lang="en-US" sz="2000" b="1" dirty="0" smtClean="0">
                <a:solidFill>
                  <a:schemeClr val="tx1"/>
                </a:solidFill>
              </a:rPr>
              <a:t>How much would it cost to produce 1 </a:t>
            </a:r>
            <a:r>
              <a:rPr lang="en-US" sz="2000" b="1" dirty="0" err="1" smtClean="0">
                <a:solidFill>
                  <a:schemeClr val="tx1"/>
                </a:solidFill>
              </a:rPr>
              <a:t>therm</a:t>
            </a:r>
            <a:r>
              <a:rPr lang="en-US" sz="2000" b="1" dirty="0" smtClean="0">
                <a:solidFill>
                  <a:schemeClr val="tx1"/>
                </a:solidFill>
              </a:rPr>
              <a:t> (100,000 BTUs) of heat?</a:t>
            </a: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81" name="Straight Connector 80"/>
          <p:cNvCxnSpPr/>
          <p:nvPr/>
        </p:nvCxnSpPr>
        <p:spPr bwMode="auto">
          <a:xfrm rot="16200000" flipH="1">
            <a:off x="5279725" y="4507623"/>
            <a:ext cx="3052048" cy="0"/>
          </a:xfrm>
          <a:prstGeom prst="line">
            <a:avLst/>
          </a:prstGeom>
          <a:solidFill>
            <a:schemeClr val="bg2"/>
          </a:solidFill>
          <a:ln w="9525" cap="flat" cmpd="sng" algn="ctr">
            <a:solidFill>
              <a:schemeClr val="tx1"/>
            </a:solidFill>
            <a:prstDash val="lgDash"/>
            <a:round/>
            <a:headEnd type="none" w="med" len="med"/>
            <a:tailEnd type="none" w="med" len="med"/>
          </a:ln>
          <a:effectLst/>
        </p:spPr>
      </p:cxnSp>
      <p:sp>
        <p:nvSpPr>
          <p:cNvPr id="60" name="Rectangle 59"/>
          <p:cNvSpPr/>
          <p:nvPr/>
        </p:nvSpPr>
        <p:spPr>
          <a:xfrm>
            <a:off x="2940497" y="3059135"/>
            <a:ext cx="1193440" cy="385284"/>
          </a:xfrm>
          <a:prstGeom prst="rect">
            <a:avLst/>
          </a:prstGeom>
        </p:spPr>
        <p:txBody>
          <a:bodyPr wrap="square">
            <a:spAutoFit/>
          </a:bodyPr>
          <a:lstStyle/>
          <a:p>
            <a:pPr algn="ctr"/>
            <a:r>
              <a:rPr lang="en-US" b="1" dirty="0" smtClean="0">
                <a:latin typeface="+mj-lt"/>
              </a:rPr>
              <a:t>$1.18</a:t>
            </a:r>
          </a:p>
        </p:txBody>
      </p:sp>
      <p:sp>
        <p:nvSpPr>
          <p:cNvPr id="61" name="Rectangle 60"/>
          <p:cNvSpPr/>
          <p:nvPr/>
        </p:nvSpPr>
        <p:spPr>
          <a:xfrm>
            <a:off x="1734939" y="1545923"/>
            <a:ext cx="1086651" cy="385284"/>
          </a:xfrm>
          <a:prstGeom prst="rect">
            <a:avLst/>
          </a:prstGeom>
        </p:spPr>
        <p:txBody>
          <a:bodyPr wrap="square">
            <a:spAutoFit/>
          </a:bodyPr>
          <a:lstStyle/>
          <a:p>
            <a:pPr algn="ctr"/>
            <a:r>
              <a:rPr lang="en-US" b="1" dirty="0" smtClean="0">
                <a:latin typeface="+mj-lt"/>
              </a:rPr>
              <a:t>$2.46 </a:t>
            </a:r>
          </a:p>
        </p:txBody>
      </p:sp>
      <p:sp>
        <p:nvSpPr>
          <p:cNvPr id="62" name="Rectangle 61"/>
          <p:cNvSpPr/>
          <p:nvPr/>
        </p:nvSpPr>
        <p:spPr>
          <a:xfrm>
            <a:off x="428126" y="1428321"/>
            <a:ext cx="1186665" cy="461665"/>
          </a:xfrm>
          <a:prstGeom prst="rect">
            <a:avLst/>
          </a:prstGeom>
        </p:spPr>
        <p:txBody>
          <a:bodyPr wrap="square">
            <a:spAutoFit/>
          </a:bodyPr>
          <a:lstStyle/>
          <a:p>
            <a:pPr algn="ctr"/>
            <a:r>
              <a:rPr lang="en-US" b="1" dirty="0" smtClean="0">
                <a:latin typeface="+mj-lt"/>
              </a:rPr>
              <a:t>$2.52</a:t>
            </a:r>
          </a:p>
        </p:txBody>
      </p:sp>
      <p:sp>
        <p:nvSpPr>
          <p:cNvPr id="49" name="TextBox 48"/>
          <p:cNvSpPr txBox="1"/>
          <p:nvPr/>
        </p:nvSpPr>
        <p:spPr>
          <a:xfrm rot="16200000">
            <a:off x="1454384" y="2987665"/>
            <a:ext cx="2618913" cy="338554"/>
          </a:xfrm>
          <a:prstGeom prst="rect">
            <a:avLst/>
          </a:prstGeom>
          <a:noFill/>
        </p:spPr>
        <p:txBody>
          <a:bodyPr wrap="square" rtlCol="0">
            <a:spAutoFit/>
          </a:bodyPr>
          <a:lstStyle/>
          <a:p>
            <a:pPr algn="l"/>
            <a:r>
              <a:rPr lang="en-US" sz="1600" i="1" dirty="0" smtClean="0">
                <a:latin typeface="+mj-lt"/>
              </a:rPr>
              <a:t>$0.08 / kW.hr</a:t>
            </a:r>
          </a:p>
        </p:txBody>
      </p:sp>
      <p:sp>
        <p:nvSpPr>
          <p:cNvPr id="50" name="Rectangle 49"/>
          <p:cNvSpPr/>
          <p:nvPr/>
        </p:nvSpPr>
        <p:spPr>
          <a:xfrm rot="16200000">
            <a:off x="73095" y="2890011"/>
            <a:ext cx="2831973" cy="338554"/>
          </a:xfrm>
          <a:prstGeom prst="rect">
            <a:avLst/>
          </a:prstGeom>
        </p:spPr>
        <p:txBody>
          <a:bodyPr wrap="square">
            <a:spAutoFit/>
          </a:bodyPr>
          <a:lstStyle/>
          <a:p>
            <a:pPr algn="l"/>
            <a:r>
              <a:rPr lang="en-US" sz="1600" i="1" dirty="0" smtClean="0">
                <a:latin typeface="+mj-lt"/>
              </a:rPr>
              <a:t>$3 / gal</a:t>
            </a:r>
            <a:endParaRPr lang="en-US" sz="1600" i="1" dirty="0">
              <a:latin typeface="+mj-lt"/>
            </a:endParaRPr>
          </a:p>
        </p:txBody>
      </p:sp>
      <p:sp>
        <p:nvSpPr>
          <p:cNvPr id="51" name="Rectangle 50"/>
          <p:cNvSpPr/>
          <p:nvPr/>
        </p:nvSpPr>
        <p:spPr>
          <a:xfrm rot="16200000">
            <a:off x="3413004" y="3687599"/>
            <a:ext cx="1160171" cy="338554"/>
          </a:xfrm>
          <a:prstGeom prst="rect">
            <a:avLst/>
          </a:prstGeom>
        </p:spPr>
        <p:txBody>
          <a:bodyPr wrap="square">
            <a:spAutoFit/>
          </a:bodyPr>
          <a:lstStyle/>
          <a:p>
            <a:pPr algn="l"/>
            <a:r>
              <a:rPr lang="en-US" sz="1600" i="1" dirty="0" smtClean="0"/>
              <a:t>$1 / therm</a:t>
            </a:r>
            <a:endParaRPr lang="en-US" sz="1600" i="1" dirty="0"/>
          </a:p>
        </p:txBody>
      </p:sp>
      <p:sp>
        <p:nvSpPr>
          <p:cNvPr id="83" name="TextBox 82"/>
          <p:cNvSpPr txBox="1"/>
          <p:nvPr/>
        </p:nvSpPr>
        <p:spPr>
          <a:xfrm>
            <a:off x="288218" y="5219518"/>
            <a:ext cx="3751928" cy="430887"/>
          </a:xfrm>
          <a:prstGeom prst="rect">
            <a:avLst/>
          </a:prstGeom>
          <a:noFill/>
        </p:spPr>
        <p:txBody>
          <a:bodyPr wrap="square" rtlCol="0">
            <a:spAutoFit/>
          </a:bodyPr>
          <a:lstStyle/>
          <a:p>
            <a:pPr algn="ctr"/>
            <a:r>
              <a:rPr lang="en-US" sz="2200" b="1" dirty="0" smtClean="0">
                <a:latin typeface="+mj-lt"/>
                <a:cs typeface="Arial" pitchFamily="34" charset="0"/>
              </a:rPr>
              <a:t>Traditional Boiler Heating</a:t>
            </a:r>
            <a:endParaRPr lang="en-US" sz="2200" b="1" dirty="0">
              <a:latin typeface="+mj-lt"/>
              <a:cs typeface="Arial" pitchFamily="34" charset="0"/>
            </a:endParaRPr>
          </a:p>
        </p:txBody>
      </p:sp>
      <p:sp>
        <p:nvSpPr>
          <p:cNvPr id="82" name="TextBox 81"/>
          <p:cNvSpPr txBox="1"/>
          <p:nvPr/>
        </p:nvSpPr>
        <p:spPr>
          <a:xfrm>
            <a:off x="4859720" y="3472300"/>
            <a:ext cx="1528437" cy="400110"/>
          </a:xfrm>
          <a:prstGeom prst="rect">
            <a:avLst/>
          </a:prstGeom>
          <a:noFill/>
        </p:spPr>
        <p:txBody>
          <a:bodyPr wrap="square" rtlCol="0">
            <a:spAutoFit/>
          </a:bodyPr>
          <a:lstStyle/>
          <a:p>
            <a:pPr algn="ctr"/>
            <a:r>
              <a:rPr lang="en-US" sz="2000" b="1" dirty="0" smtClean="0">
                <a:latin typeface="+mj-lt"/>
              </a:rPr>
              <a:t>$0.60</a:t>
            </a:r>
          </a:p>
        </p:txBody>
      </p:sp>
      <p:sp>
        <p:nvSpPr>
          <p:cNvPr id="84" name="TextBox 83"/>
          <p:cNvSpPr txBox="1"/>
          <p:nvPr/>
        </p:nvSpPr>
        <p:spPr>
          <a:xfrm>
            <a:off x="4284609" y="5253408"/>
            <a:ext cx="2590430" cy="646331"/>
          </a:xfrm>
          <a:prstGeom prst="rect">
            <a:avLst/>
          </a:prstGeom>
          <a:noFill/>
        </p:spPr>
        <p:txBody>
          <a:bodyPr wrap="square" rtlCol="0">
            <a:spAutoFit/>
          </a:bodyPr>
          <a:lstStyle/>
          <a:p>
            <a:pPr algn="ctr"/>
            <a:r>
              <a:rPr lang="en-US" sz="2200" b="1" dirty="0" smtClean="0">
                <a:latin typeface="+mj-lt"/>
                <a:cs typeface="Arial" pitchFamily="34" charset="0"/>
              </a:rPr>
              <a:t>Heat Pump</a:t>
            </a:r>
          </a:p>
          <a:p>
            <a:pPr algn="ctr"/>
            <a:r>
              <a:rPr lang="en-US" sz="1400" b="1" dirty="0" smtClean="0">
                <a:latin typeface="+mj-lt"/>
                <a:cs typeface="Arial" pitchFamily="34" charset="0"/>
              </a:rPr>
              <a:t>(Heating Only)</a:t>
            </a:r>
            <a:endParaRPr lang="en-US" sz="1400" b="1" dirty="0">
              <a:latin typeface="+mj-lt"/>
              <a:cs typeface="Arial" pitchFamily="34" charset="0"/>
            </a:endParaRPr>
          </a:p>
        </p:txBody>
      </p:sp>
      <p:sp>
        <p:nvSpPr>
          <p:cNvPr id="88" name="TextBox 87"/>
          <p:cNvSpPr txBox="1"/>
          <p:nvPr/>
        </p:nvSpPr>
        <p:spPr>
          <a:xfrm rot="16200000">
            <a:off x="5720602" y="3826963"/>
            <a:ext cx="916971" cy="584775"/>
          </a:xfrm>
          <a:prstGeom prst="rect">
            <a:avLst/>
          </a:prstGeom>
          <a:noFill/>
        </p:spPr>
        <p:txBody>
          <a:bodyPr wrap="square" rtlCol="0">
            <a:spAutoFit/>
          </a:bodyPr>
          <a:lstStyle/>
          <a:p>
            <a:r>
              <a:rPr lang="en-US" sz="1600" i="1" dirty="0" smtClean="0">
                <a:latin typeface="+mj-lt"/>
              </a:rPr>
              <a:t>$0.08 / kW.hr</a:t>
            </a:r>
          </a:p>
        </p:txBody>
      </p:sp>
      <p:cxnSp>
        <p:nvCxnSpPr>
          <p:cNvPr id="48" name="Straight Connector 47"/>
          <p:cNvCxnSpPr/>
          <p:nvPr/>
        </p:nvCxnSpPr>
        <p:spPr bwMode="auto">
          <a:xfrm rot="5400000">
            <a:off x="2249697" y="3808127"/>
            <a:ext cx="4480560" cy="0"/>
          </a:xfrm>
          <a:prstGeom prst="line">
            <a:avLst/>
          </a:prstGeom>
          <a:solidFill>
            <a:schemeClr val="bg2"/>
          </a:solidFill>
          <a:ln w="38100" cap="flat" cmpd="sng" algn="ctr">
            <a:solidFill>
              <a:schemeClr val="tx1"/>
            </a:solidFill>
            <a:prstDash val="solid"/>
            <a:round/>
            <a:headEnd type="none" w="med" len="med"/>
            <a:tailEnd type="none" w="med" len="med"/>
          </a:ln>
          <a:effectLst/>
        </p:spPr>
      </p:cxnSp>
      <p:sp>
        <p:nvSpPr>
          <p:cNvPr id="54" name="TextBox 53"/>
          <p:cNvSpPr txBox="1"/>
          <p:nvPr/>
        </p:nvSpPr>
        <p:spPr>
          <a:xfrm>
            <a:off x="6705595" y="5277353"/>
            <a:ext cx="2459854" cy="861774"/>
          </a:xfrm>
          <a:prstGeom prst="rect">
            <a:avLst/>
          </a:prstGeom>
          <a:noFill/>
        </p:spPr>
        <p:txBody>
          <a:bodyPr wrap="square" rtlCol="0">
            <a:spAutoFit/>
          </a:bodyPr>
          <a:lstStyle/>
          <a:p>
            <a:pPr algn="ctr"/>
            <a:r>
              <a:rPr lang="en-US" sz="2200" b="1" dirty="0" smtClean="0">
                <a:latin typeface="+mj-lt"/>
                <a:cs typeface="Arial" pitchFamily="34" charset="0"/>
              </a:rPr>
              <a:t>Heat Pump</a:t>
            </a:r>
          </a:p>
          <a:p>
            <a:pPr algn="ctr"/>
            <a:r>
              <a:rPr lang="en-US" sz="1400" b="1" dirty="0" smtClean="0">
                <a:latin typeface="+mj-lt"/>
                <a:cs typeface="Arial" pitchFamily="34" charset="0"/>
              </a:rPr>
              <a:t>(Simultaneous         Heating &amp; Cooling)</a:t>
            </a:r>
            <a:endParaRPr lang="en-US" sz="1400" b="1" dirty="0">
              <a:latin typeface="+mj-lt"/>
              <a:cs typeface="Arial" pitchFamily="34" charset="0"/>
            </a:endParaRPr>
          </a:p>
        </p:txBody>
      </p:sp>
      <p:sp>
        <p:nvSpPr>
          <p:cNvPr id="55" name="TextBox 54"/>
          <p:cNvSpPr txBox="1"/>
          <p:nvPr/>
        </p:nvSpPr>
        <p:spPr>
          <a:xfrm>
            <a:off x="7128359" y="3892492"/>
            <a:ext cx="1528437" cy="461665"/>
          </a:xfrm>
          <a:prstGeom prst="rect">
            <a:avLst/>
          </a:prstGeom>
          <a:noFill/>
        </p:spPr>
        <p:txBody>
          <a:bodyPr wrap="square" rtlCol="0">
            <a:spAutoFit/>
          </a:bodyPr>
          <a:lstStyle/>
          <a:p>
            <a:pPr algn="ctr"/>
            <a:r>
              <a:rPr lang="en-US" b="1" dirty="0" smtClean="0">
                <a:latin typeface="+mj-lt"/>
              </a:rPr>
              <a:t>$0.35</a:t>
            </a:r>
          </a:p>
        </p:txBody>
      </p:sp>
      <p:sp>
        <p:nvSpPr>
          <p:cNvPr id="71" name="TextBox 70"/>
          <p:cNvSpPr txBox="1"/>
          <p:nvPr/>
        </p:nvSpPr>
        <p:spPr>
          <a:xfrm rot="16200000">
            <a:off x="8085076" y="3824823"/>
            <a:ext cx="969145" cy="584775"/>
          </a:xfrm>
          <a:prstGeom prst="rect">
            <a:avLst/>
          </a:prstGeom>
          <a:noFill/>
        </p:spPr>
        <p:txBody>
          <a:bodyPr wrap="square" rtlCol="0">
            <a:spAutoFit/>
          </a:bodyPr>
          <a:lstStyle/>
          <a:p>
            <a:r>
              <a:rPr lang="en-US" sz="1600" i="1" dirty="0" smtClean="0">
                <a:latin typeface="+mj-lt"/>
              </a:rPr>
              <a:t>$0.08 / kW.hr</a:t>
            </a:r>
          </a:p>
        </p:txBody>
      </p:sp>
      <p:sp>
        <p:nvSpPr>
          <p:cNvPr id="53"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74" name="Can 73"/>
          <p:cNvSpPr/>
          <p:nvPr/>
        </p:nvSpPr>
        <p:spPr bwMode="auto">
          <a:xfrm>
            <a:off x="682623" y="1863725"/>
            <a:ext cx="640080" cy="3121025"/>
          </a:xfrm>
          <a:prstGeom prst="can">
            <a:avLst>
              <a:gd name="adj" fmla="val 30733"/>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5" name="Can 74"/>
          <p:cNvSpPr/>
          <p:nvPr/>
        </p:nvSpPr>
        <p:spPr bwMode="auto">
          <a:xfrm>
            <a:off x="1930398" y="1933576"/>
            <a:ext cx="640080" cy="3054350"/>
          </a:xfrm>
          <a:prstGeom prst="can">
            <a:avLst>
              <a:gd name="adj" fmla="val 30733"/>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6" name="Can 75"/>
          <p:cNvSpPr/>
          <p:nvPr/>
        </p:nvSpPr>
        <p:spPr bwMode="auto">
          <a:xfrm>
            <a:off x="3187698" y="3448050"/>
            <a:ext cx="640080" cy="1539876"/>
          </a:xfrm>
          <a:prstGeom prst="can">
            <a:avLst>
              <a:gd name="adj" fmla="val 30733"/>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7" name="Rectangle 66"/>
          <p:cNvSpPr/>
          <p:nvPr/>
        </p:nvSpPr>
        <p:spPr>
          <a:xfrm rot="16200000">
            <a:off x="410599" y="2446281"/>
            <a:ext cx="1122423" cy="400110"/>
          </a:xfrm>
          <a:prstGeom prst="rect">
            <a:avLst/>
          </a:prstGeom>
        </p:spPr>
        <p:txBody>
          <a:bodyPr wrap="none">
            <a:spAutoFit/>
          </a:bodyPr>
          <a:lstStyle/>
          <a:p>
            <a:pPr algn="ctr"/>
            <a:r>
              <a:rPr lang="en-US" sz="2000" b="1" dirty="0" smtClean="0">
                <a:solidFill>
                  <a:schemeClr val="bg1"/>
                </a:solidFill>
              </a:rPr>
              <a:t>Fuel Oil</a:t>
            </a:r>
          </a:p>
        </p:txBody>
      </p:sp>
      <p:sp>
        <p:nvSpPr>
          <p:cNvPr id="69" name="Rectangle 68"/>
          <p:cNvSpPr/>
          <p:nvPr/>
        </p:nvSpPr>
        <p:spPr>
          <a:xfrm rot="16200000">
            <a:off x="1675840" y="2490437"/>
            <a:ext cx="1126523" cy="400110"/>
          </a:xfrm>
          <a:prstGeom prst="rect">
            <a:avLst/>
          </a:prstGeom>
        </p:spPr>
        <p:txBody>
          <a:bodyPr wrap="square">
            <a:spAutoFit/>
          </a:bodyPr>
          <a:lstStyle/>
          <a:p>
            <a:pPr algn="ctr"/>
            <a:r>
              <a:rPr lang="en-US" sz="2000" b="1" dirty="0" smtClean="0">
                <a:solidFill>
                  <a:schemeClr val="bg1"/>
                </a:solidFill>
              </a:rPr>
              <a:t>Electric</a:t>
            </a:r>
          </a:p>
        </p:txBody>
      </p:sp>
      <p:sp>
        <p:nvSpPr>
          <p:cNvPr id="68" name="Rectangle 67"/>
          <p:cNvSpPr/>
          <p:nvPr/>
        </p:nvSpPr>
        <p:spPr>
          <a:xfrm rot="16200000">
            <a:off x="2668771" y="3901677"/>
            <a:ext cx="1389109" cy="400110"/>
          </a:xfrm>
          <a:prstGeom prst="rect">
            <a:avLst/>
          </a:prstGeom>
        </p:spPr>
        <p:txBody>
          <a:bodyPr wrap="square">
            <a:spAutoFit/>
          </a:bodyPr>
          <a:lstStyle/>
          <a:p>
            <a:pPr algn="ctr"/>
            <a:r>
              <a:rPr lang="en-US" sz="2000" b="1" dirty="0" smtClean="0">
                <a:solidFill>
                  <a:schemeClr val="bg1"/>
                </a:solidFill>
              </a:rPr>
              <a:t>Natural</a:t>
            </a:r>
          </a:p>
        </p:txBody>
      </p:sp>
      <p:sp>
        <p:nvSpPr>
          <p:cNvPr id="70" name="Rectangle 69"/>
          <p:cNvSpPr/>
          <p:nvPr/>
        </p:nvSpPr>
        <p:spPr>
          <a:xfrm rot="16200000">
            <a:off x="2881293" y="3930617"/>
            <a:ext cx="1446988" cy="400110"/>
          </a:xfrm>
          <a:prstGeom prst="rect">
            <a:avLst/>
          </a:prstGeom>
        </p:spPr>
        <p:txBody>
          <a:bodyPr wrap="square">
            <a:spAutoFit/>
          </a:bodyPr>
          <a:lstStyle/>
          <a:p>
            <a:pPr algn="ctr"/>
            <a:r>
              <a:rPr lang="en-US" sz="2000" b="1" dirty="0" smtClean="0">
                <a:solidFill>
                  <a:schemeClr val="bg1"/>
                </a:solidFill>
              </a:rPr>
              <a:t>Gas</a:t>
            </a:r>
          </a:p>
        </p:txBody>
      </p:sp>
      <p:pic>
        <p:nvPicPr>
          <p:cNvPr id="66" name="Picture 2" descr="C:\Documents and Settings\chugusj\Local Settings\Temporary Internet Files\Content.IE5\05Q78TIN\MPj03416950000[1].jpg"/>
          <p:cNvPicPr>
            <a:picLocks noChangeAspect="1" noChangeArrowheads="1"/>
          </p:cNvPicPr>
          <p:nvPr/>
        </p:nvPicPr>
        <p:blipFill>
          <a:blip r:embed="rId3" cstate="print"/>
          <a:srcRect l="7725" t="13238" r="10523" b="9679"/>
          <a:stretch>
            <a:fillRect/>
          </a:stretch>
        </p:blipFill>
        <p:spPr bwMode="auto">
          <a:xfrm>
            <a:off x="784062" y="4286250"/>
            <a:ext cx="426138" cy="563108"/>
          </a:xfrm>
          <a:prstGeom prst="rect">
            <a:avLst/>
          </a:prstGeom>
          <a:noFill/>
        </p:spPr>
      </p:pic>
      <p:pic>
        <p:nvPicPr>
          <p:cNvPr id="64" name="Picture 2" descr="C:\Documents and Settings\chugusj\Local Settings\Temporary Internet Files\Content.IE5\QLJ8907U\MPj03165170000[1].jpg"/>
          <p:cNvPicPr>
            <a:picLocks noChangeAspect="1" noChangeArrowheads="1"/>
          </p:cNvPicPr>
          <p:nvPr/>
        </p:nvPicPr>
        <p:blipFill>
          <a:blip r:embed="rId4" cstate="print"/>
          <a:srcRect/>
          <a:stretch>
            <a:fillRect/>
          </a:stretch>
        </p:blipFill>
        <p:spPr bwMode="auto">
          <a:xfrm>
            <a:off x="1981564" y="4494832"/>
            <a:ext cx="533036" cy="369471"/>
          </a:xfrm>
          <a:prstGeom prst="rect">
            <a:avLst/>
          </a:prstGeom>
          <a:noFill/>
        </p:spPr>
      </p:pic>
      <p:pic>
        <p:nvPicPr>
          <p:cNvPr id="65" name="Picture 4" descr="http://blog.khymos.org/wp-content/2007/01/blue_gas_flame.jpg"/>
          <p:cNvPicPr>
            <a:picLocks noChangeAspect="1" noChangeArrowheads="1"/>
          </p:cNvPicPr>
          <p:nvPr/>
        </p:nvPicPr>
        <p:blipFill>
          <a:blip r:embed="rId5" cstate="print"/>
          <a:srcRect l="44496" b="44582"/>
          <a:stretch>
            <a:fillRect/>
          </a:stretch>
        </p:blipFill>
        <p:spPr bwMode="auto">
          <a:xfrm>
            <a:off x="3273992" y="4558085"/>
            <a:ext cx="472507" cy="354379"/>
          </a:xfrm>
          <a:prstGeom prst="rect">
            <a:avLst/>
          </a:prstGeom>
          <a:noFill/>
        </p:spPr>
      </p:pic>
      <p:sp>
        <p:nvSpPr>
          <p:cNvPr id="91" name="Parallelogram 90"/>
          <p:cNvSpPr/>
          <p:nvPr/>
        </p:nvSpPr>
        <p:spPr bwMode="auto">
          <a:xfrm>
            <a:off x="4949738" y="4440284"/>
            <a:ext cx="1215932" cy="774700"/>
          </a:xfrm>
          <a:prstGeom prst="parallelogram">
            <a:avLst>
              <a:gd name="adj" fmla="val 28509"/>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7" name="Can 76"/>
          <p:cNvSpPr/>
          <p:nvPr/>
        </p:nvSpPr>
        <p:spPr bwMode="auto">
          <a:xfrm>
            <a:off x="5273673" y="3961041"/>
            <a:ext cx="640080" cy="1016000"/>
          </a:xfrm>
          <a:prstGeom prst="can">
            <a:avLst>
              <a:gd name="adj" fmla="val 30733"/>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2" name="Parallelogram 91"/>
          <p:cNvSpPr/>
          <p:nvPr/>
        </p:nvSpPr>
        <p:spPr bwMode="auto">
          <a:xfrm>
            <a:off x="7270596" y="4448991"/>
            <a:ext cx="1215932" cy="774700"/>
          </a:xfrm>
          <a:prstGeom prst="parallelogram">
            <a:avLst>
              <a:gd name="adj" fmla="val 28509"/>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8" name="Can 77"/>
          <p:cNvSpPr/>
          <p:nvPr/>
        </p:nvSpPr>
        <p:spPr bwMode="auto">
          <a:xfrm>
            <a:off x="7609747" y="4361092"/>
            <a:ext cx="640080" cy="615950"/>
          </a:xfrm>
          <a:prstGeom prst="can">
            <a:avLst>
              <a:gd name="adj" fmla="val 30733"/>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98" name="Picture 2" descr="C:\Documents and Settings\chugusj\Local Settings\Temporary Internet Files\Content.IE5\TUB11IC2\MPj04429650000[1].jpg"/>
          <p:cNvPicPr>
            <a:picLocks noChangeAspect="1" noChangeArrowheads="1"/>
          </p:cNvPicPr>
          <p:nvPr/>
        </p:nvPicPr>
        <p:blipFill>
          <a:blip r:embed="rId6" cstate="print"/>
          <a:srcRect l="7880" t="7337" r="11413"/>
          <a:stretch>
            <a:fillRect/>
          </a:stretch>
        </p:blipFill>
        <p:spPr bwMode="auto">
          <a:xfrm>
            <a:off x="8173895" y="115879"/>
            <a:ext cx="810085" cy="697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a:stretch>
            <a:fillRect/>
          </a:stretch>
        </p:blipFill>
        <p:spPr bwMode="auto">
          <a:xfrm>
            <a:off x="1809750" y="0"/>
            <a:ext cx="7334250" cy="6858000"/>
          </a:xfrm>
          <a:prstGeom prst="rect">
            <a:avLst/>
          </a:prstGeom>
          <a:noFill/>
          <a:ln w="9525">
            <a:noFill/>
            <a:miter lim="800000"/>
            <a:headEnd/>
            <a:tailEnd/>
          </a:ln>
          <a:effectLst/>
        </p:spPr>
      </p:pic>
      <p:sp>
        <p:nvSpPr>
          <p:cNvPr id="15" name="Rectangle 14"/>
          <p:cNvSpPr/>
          <p:nvPr/>
        </p:nvSpPr>
        <p:spPr bwMode="auto">
          <a:xfrm>
            <a:off x="0" y="1"/>
            <a:ext cx="4233672" cy="6857999"/>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TextBox 37"/>
          <p:cNvSpPr txBox="1"/>
          <p:nvPr/>
        </p:nvSpPr>
        <p:spPr>
          <a:xfrm>
            <a:off x="65970" y="111569"/>
            <a:ext cx="4105980" cy="5770811"/>
          </a:xfrm>
          <a:prstGeom prst="rect">
            <a:avLst/>
          </a:prstGeom>
          <a:noFill/>
        </p:spPr>
        <p:txBody>
          <a:bodyPr wrap="square" rtlCol="0">
            <a:spAutoFit/>
          </a:bodyPr>
          <a:lstStyle/>
          <a:p>
            <a:r>
              <a:rPr lang="en-US" b="1" dirty="0" smtClean="0"/>
              <a:t>University of Arkansas Medical School</a:t>
            </a:r>
          </a:p>
          <a:p>
            <a:r>
              <a:rPr lang="en-US" sz="1800" b="1" i="1" dirty="0" smtClean="0"/>
              <a:t>Arkansas, USA</a:t>
            </a:r>
          </a:p>
          <a:p>
            <a:endParaRPr lang="en-US" sz="1800" dirty="0" smtClean="0"/>
          </a:p>
          <a:p>
            <a:r>
              <a:rPr lang="en-US" sz="800" dirty="0" smtClean="0"/>
              <a:t> </a:t>
            </a:r>
            <a:endParaRPr lang="en-US" sz="800" b="1" dirty="0" smtClean="0"/>
          </a:p>
          <a:p>
            <a:pPr algn="l"/>
            <a:r>
              <a:rPr lang="en-US" sz="1800" b="1" dirty="0" smtClean="0"/>
              <a:t>JCI Centrifugal (CYK) Heat Pump:</a:t>
            </a:r>
          </a:p>
          <a:p>
            <a:pPr marL="274320" algn="l">
              <a:spcBef>
                <a:spcPts val="600"/>
              </a:spcBef>
              <a:buClr>
                <a:schemeClr val="bg1"/>
              </a:buClr>
              <a:buFont typeface="Wingdings" pitchFamily="2" charset="2"/>
              <a:buChar char="§"/>
            </a:pPr>
            <a:r>
              <a:rPr lang="en-US" sz="1700" dirty="0" smtClean="0"/>
              <a:t> 1,000 Tons (3515kW) Cooling</a:t>
            </a:r>
          </a:p>
          <a:p>
            <a:pPr marL="274320" algn="l">
              <a:spcBef>
                <a:spcPts val="600"/>
              </a:spcBef>
              <a:buClr>
                <a:schemeClr val="bg1"/>
              </a:buClr>
              <a:buFont typeface="Wingdings" pitchFamily="2" charset="2"/>
              <a:buChar char="§"/>
            </a:pPr>
            <a:r>
              <a:rPr lang="en-US" sz="1700" dirty="0" smtClean="0"/>
              <a:t> 17,000 MBH Heating</a:t>
            </a:r>
          </a:p>
          <a:p>
            <a:pPr marL="274320" algn="l">
              <a:spcBef>
                <a:spcPts val="600"/>
              </a:spcBef>
              <a:buClr>
                <a:schemeClr val="bg1"/>
              </a:buClr>
              <a:buFont typeface="Wingdings" pitchFamily="2" charset="2"/>
              <a:buChar char="§"/>
            </a:pPr>
            <a:r>
              <a:rPr lang="en-US" sz="1700" dirty="0" smtClean="0"/>
              <a:t> 38</a:t>
            </a:r>
            <a:r>
              <a:rPr lang="en-US" sz="1700" baseline="30000" dirty="0" smtClean="0"/>
              <a:t>o</a:t>
            </a:r>
            <a:r>
              <a:rPr lang="en-US" sz="1700" dirty="0" smtClean="0"/>
              <a:t>F (3.33</a:t>
            </a:r>
            <a:r>
              <a:rPr lang="en-US" sz="1700" baseline="30000" dirty="0" smtClean="0"/>
              <a:t>o</a:t>
            </a:r>
            <a:r>
              <a:rPr lang="en-US" sz="1700" dirty="0" smtClean="0"/>
              <a:t>C) chilled water supply</a:t>
            </a:r>
          </a:p>
          <a:p>
            <a:pPr marL="274320" algn="l">
              <a:spcBef>
                <a:spcPts val="600"/>
              </a:spcBef>
              <a:buClr>
                <a:schemeClr val="bg1"/>
              </a:buClr>
              <a:buFont typeface="Wingdings" pitchFamily="2" charset="2"/>
              <a:buChar char="§"/>
            </a:pPr>
            <a:r>
              <a:rPr lang="en-US" sz="1700" dirty="0" smtClean="0"/>
              <a:t> 155</a:t>
            </a:r>
            <a:r>
              <a:rPr lang="en-US" sz="1700" baseline="30000" dirty="0" smtClean="0"/>
              <a:t>o</a:t>
            </a:r>
            <a:r>
              <a:rPr lang="en-US" sz="1700" dirty="0" smtClean="0"/>
              <a:t>F (68.3</a:t>
            </a:r>
            <a:r>
              <a:rPr lang="en-US" sz="1700" baseline="30000" dirty="0" smtClean="0"/>
              <a:t>o</a:t>
            </a:r>
            <a:r>
              <a:rPr lang="en-US" sz="1700" dirty="0" smtClean="0"/>
              <a:t>C) hot water supply</a:t>
            </a:r>
          </a:p>
          <a:p>
            <a:pPr marL="274320" algn="l">
              <a:spcBef>
                <a:spcPts val="600"/>
              </a:spcBef>
              <a:buClr>
                <a:schemeClr val="bg1"/>
              </a:buClr>
            </a:pPr>
            <a:endParaRPr lang="en-US" sz="1600" b="1" dirty="0" smtClean="0"/>
          </a:p>
          <a:p>
            <a:pPr algn="l"/>
            <a:r>
              <a:rPr lang="en-US" sz="1800" b="1" dirty="0" smtClean="0"/>
              <a:t>Simple Payback &lt; 1 year:</a:t>
            </a:r>
          </a:p>
          <a:p>
            <a:pPr marL="274320" algn="l">
              <a:spcBef>
                <a:spcPts val="600"/>
              </a:spcBef>
              <a:buClr>
                <a:schemeClr val="bg1"/>
              </a:buClr>
              <a:buFont typeface="Wingdings" pitchFamily="2" charset="2"/>
              <a:buChar char="§"/>
            </a:pPr>
            <a:r>
              <a:rPr lang="en-US" sz="1700" b="1" dirty="0" smtClean="0">
                <a:solidFill>
                  <a:schemeClr val="bg1"/>
                </a:solidFill>
              </a:rPr>
              <a:t> </a:t>
            </a:r>
            <a:r>
              <a:rPr lang="en-US" sz="1700" b="1" u="sng" dirty="0" smtClean="0">
                <a:solidFill>
                  <a:schemeClr val="bg1"/>
                </a:solidFill>
                <a:effectLst>
                  <a:outerShdw blurRad="38100" dist="38100" dir="2700000" algn="tl">
                    <a:srgbClr val="000000">
                      <a:alpha val="43137"/>
                    </a:srgbClr>
                  </a:outerShdw>
                </a:effectLst>
              </a:rPr>
              <a:t>$2.59</a:t>
            </a:r>
            <a:r>
              <a:rPr lang="en-US" sz="1700" dirty="0" smtClean="0">
                <a:solidFill>
                  <a:schemeClr val="bg1"/>
                </a:solidFill>
                <a:effectLst>
                  <a:outerShdw blurRad="38100" dist="38100" dir="2700000" algn="tl">
                    <a:srgbClr val="000000">
                      <a:alpha val="43137"/>
                    </a:srgbClr>
                  </a:outerShdw>
                </a:effectLst>
              </a:rPr>
              <a:t> </a:t>
            </a:r>
            <a:r>
              <a:rPr lang="en-US" sz="1700" dirty="0" smtClean="0"/>
              <a:t>per MMBTU heating cost </a:t>
            </a:r>
          </a:p>
          <a:p>
            <a:pPr marL="274320" algn="l">
              <a:spcBef>
                <a:spcPts val="600"/>
              </a:spcBef>
              <a:buClr>
                <a:schemeClr val="bg1"/>
              </a:buClr>
            </a:pPr>
            <a:r>
              <a:rPr lang="en-US" sz="1700" dirty="0" smtClean="0"/>
              <a:t>   for heat pump</a:t>
            </a:r>
          </a:p>
          <a:p>
            <a:pPr marL="274320" algn="l">
              <a:spcBef>
                <a:spcPts val="600"/>
              </a:spcBef>
              <a:buClr>
                <a:schemeClr val="bg1"/>
              </a:buClr>
              <a:buFont typeface="Wingdings" pitchFamily="2" charset="2"/>
              <a:buChar char="§"/>
            </a:pPr>
            <a:r>
              <a:rPr lang="en-US" sz="1700" b="1" dirty="0" smtClean="0">
                <a:solidFill>
                  <a:schemeClr val="bg1"/>
                </a:solidFill>
              </a:rPr>
              <a:t> </a:t>
            </a:r>
            <a:r>
              <a:rPr lang="en-US" sz="1700" b="1" u="sng" dirty="0" smtClean="0">
                <a:solidFill>
                  <a:schemeClr val="bg1"/>
                </a:solidFill>
                <a:effectLst>
                  <a:outerShdw blurRad="38100" dist="38100" dir="2700000" algn="tl">
                    <a:srgbClr val="000000">
                      <a:alpha val="43137"/>
                    </a:srgbClr>
                  </a:outerShdw>
                </a:effectLst>
              </a:rPr>
              <a:t>$10.63</a:t>
            </a:r>
            <a:r>
              <a:rPr lang="en-US" sz="1700" b="1" dirty="0" smtClean="0">
                <a:solidFill>
                  <a:schemeClr val="bg1"/>
                </a:solidFill>
                <a:effectLst>
                  <a:outerShdw blurRad="38100" dist="38100" dir="2700000" algn="tl">
                    <a:srgbClr val="000000">
                      <a:alpha val="43137"/>
                    </a:srgbClr>
                  </a:outerShdw>
                </a:effectLst>
              </a:rPr>
              <a:t> </a:t>
            </a:r>
            <a:r>
              <a:rPr lang="en-US" sz="1700" dirty="0" smtClean="0"/>
              <a:t>per MMBTU heating</a:t>
            </a:r>
          </a:p>
          <a:p>
            <a:pPr marL="274320" algn="l">
              <a:spcBef>
                <a:spcPts val="600"/>
              </a:spcBef>
              <a:buClr>
                <a:schemeClr val="bg1"/>
              </a:buClr>
            </a:pPr>
            <a:r>
              <a:rPr lang="en-US" sz="1700" dirty="0" smtClean="0"/>
              <a:t>   cost for gas boiler</a:t>
            </a:r>
          </a:p>
          <a:p>
            <a:pPr marL="274320" algn="l">
              <a:spcBef>
                <a:spcPts val="600"/>
              </a:spcBef>
              <a:buClr>
                <a:schemeClr val="bg1"/>
              </a:buClr>
              <a:buFont typeface="Wingdings" pitchFamily="2" charset="2"/>
              <a:buChar char="§"/>
            </a:pPr>
            <a:r>
              <a:rPr lang="en-US" sz="1700" b="1" dirty="0" smtClean="0">
                <a:solidFill>
                  <a:srgbClr val="FF0000"/>
                </a:solidFill>
              </a:rPr>
              <a:t> </a:t>
            </a:r>
            <a:r>
              <a:rPr lang="en-US" sz="1700" b="1" u="sng" dirty="0" smtClean="0">
                <a:solidFill>
                  <a:schemeClr val="bg1"/>
                </a:solidFill>
                <a:effectLst>
                  <a:outerShdw blurRad="38100" dist="38100" dir="2700000" algn="tl">
                    <a:srgbClr val="000000">
                      <a:alpha val="43137"/>
                    </a:srgbClr>
                  </a:outerShdw>
                </a:effectLst>
              </a:rPr>
              <a:t>$12.31</a:t>
            </a:r>
            <a:r>
              <a:rPr lang="en-US" sz="1700" b="1" dirty="0" smtClean="0">
                <a:solidFill>
                  <a:schemeClr val="bg1"/>
                </a:solidFill>
                <a:effectLst>
                  <a:outerShdw blurRad="38100" dist="38100" dir="2700000" algn="tl">
                    <a:srgbClr val="000000">
                      <a:alpha val="43137"/>
                    </a:srgbClr>
                  </a:outerShdw>
                </a:effectLst>
              </a:rPr>
              <a:t> </a:t>
            </a:r>
            <a:r>
              <a:rPr lang="en-US" sz="1700" dirty="0" smtClean="0"/>
              <a:t>per MMBTU heating</a:t>
            </a:r>
          </a:p>
          <a:p>
            <a:pPr marL="274320" algn="l">
              <a:spcBef>
                <a:spcPts val="600"/>
              </a:spcBef>
              <a:buClr>
                <a:schemeClr val="bg1"/>
              </a:buClr>
            </a:pPr>
            <a:r>
              <a:rPr lang="en-US" sz="1700" dirty="0" smtClean="0"/>
              <a:t>   cost for electric boiler</a:t>
            </a:r>
          </a:p>
        </p:txBody>
      </p:sp>
      <p:pic>
        <p:nvPicPr>
          <p:cNvPr id="11" name="Picture 10" descr="hpc.jpg"/>
          <p:cNvPicPr>
            <a:picLocks noChangeAspect="1"/>
          </p:cNvPicPr>
          <p:nvPr/>
        </p:nvPicPr>
        <p:blipFill>
          <a:blip r:embed="rId4" cstate="print"/>
          <a:srcRect r="6250"/>
          <a:stretch>
            <a:fillRect/>
          </a:stretch>
        </p:blipFill>
        <p:spPr>
          <a:xfrm>
            <a:off x="6000750" y="4343400"/>
            <a:ext cx="2762250" cy="2209800"/>
          </a:xfrm>
          <a:prstGeom prst="rect">
            <a:avLst/>
          </a:prstGeom>
          <a:ln w="38100">
            <a:solidFill>
              <a:srgbClr val="FFC000"/>
            </a:solidFill>
          </a:ln>
          <a:effectLst>
            <a:glow rad="101600">
              <a:schemeClr val="accent3">
                <a:satMod val="175000"/>
                <a:alpha val="40000"/>
              </a:schemeClr>
            </a:glow>
          </a:effectLst>
        </p:spPr>
      </p:pic>
      <p:sp>
        <p:nvSpPr>
          <p:cNvPr id="7"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8" name="TextBox 7"/>
          <p:cNvSpPr txBox="1"/>
          <p:nvPr/>
        </p:nvSpPr>
        <p:spPr>
          <a:xfrm>
            <a:off x="972211" y="6425410"/>
            <a:ext cx="3065930" cy="246221"/>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Company Confidential</a:t>
            </a:r>
            <a:endParaRPr lang="en-US" sz="1000" dirty="0"/>
          </a:p>
        </p:txBody>
      </p:sp>
      <p:pic>
        <p:nvPicPr>
          <p:cNvPr id="9" name="Picture 2" descr="C:\Documents and Settings\chugusj\Local Settings\Temporary Internet Files\Content.IE5\TUB11IC2\MPj04429650000[1].jpg"/>
          <p:cNvPicPr>
            <a:picLocks noChangeAspect="1" noChangeArrowheads="1"/>
          </p:cNvPicPr>
          <p:nvPr/>
        </p:nvPicPr>
        <p:blipFill>
          <a:blip r:embed="rId5" cstate="print"/>
          <a:srcRect l="7880" t="7337" r="11413"/>
          <a:stretch>
            <a:fillRect/>
          </a:stretch>
        </p:blipFill>
        <p:spPr bwMode="auto">
          <a:xfrm>
            <a:off x="8173895" y="115879"/>
            <a:ext cx="810085" cy="697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a:stretch>
            <a:fillRect/>
          </a:stretch>
        </p:blipFill>
        <p:spPr bwMode="auto">
          <a:xfrm>
            <a:off x="1809750" y="0"/>
            <a:ext cx="7334250" cy="6858000"/>
          </a:xfrm>
          <a:prstGeom prst="rect">
            <a:avLst/>
          </a:prstGeom>
          <a:noFill/>
          <a:ln w="9525">
            <a:noFill/>
            <a:miter lim="800000"/>
            <a:headEnd/>
            <a:tailEnd/>
          </a:ln>
          <a:effectLst/>
        </p:spPr>
      </p:pic>
      <p:sp>
        <p:nvSpPr>
          <p:cNvPr id="39" name="Rectangle 38"/>
          <p:cNvSpPr/>
          <p:nvPr/>
        </p:nvSpPr>
        <p:spPr bwMode="auto">
          <a:xfrm>
            <a:off x="0" y="1"/>
            <a:ext cx="4233333" cy="6857999"/>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TextBox 37"/>
          <p:cNvSpPr txBox="1"/>
          <p:nvPr/>
        </p:nvSpPr>
        <p:spPr>
          <a:xfrm>
            <a:off x="55085" y="111569"/>
            <a:ext cx="4042782" cy="6724918"/>
          </a:xfrm>
          <a:prstGeom prst="rect">
            <a:avLst/>
          </a:prstGeom>
          <a:noFill/>
        </p:spPr>
        <p:txBody>
          <a:bodyPr wrap="square" rtlCol="0">
            <a:spAutoFit/>
          </a:bodyPr>
          <a:lstStyle/>
          <a:p>
            <a:r>
              <a:rPr lang="en-US" b="1" dirty="0" smtClean="0"/>
              <a:t>University of Arkansas Medical School</a:t>
            </a:r>
          </a:p>
          <a:p>
            <a:endParaRPr lang="en-US" sz="800" dirty="0" smtClean="0"/>
          </a:p>
          <a:p>
            <a:endParaRPr lang="en-US" sz="800" dirty="0" smtClean="0"/>
          </a:p>
          <a:p>
            <a:endParaRPr lang="en-US" sz="800" dirty="0" smtClean="0"/>
          </a:p>
          <a:p>
            <a:pPr algn="l"/>
            <a:endParaRPr lang="en-US" sz="800" b="1" dirty="0" smtClean="0"/>
          </a:p>
          <a:p>
            <a:pPr algn="l"/>
            <a:r>
              <a:rPr lang="en-US" sz="1300" dirty="0" smtClean="0"/>
              <a:t>“</a:t>
            </a:r>
            <a:r>
              <a:rPr lang="en-US" sz="1350" dirty="0" smtClean="0"/>
              <a:t>Last night the cooling load dropped below 1,000 tons and the system automatically stopped all of the cooling only water chillers and the entire tower water system.  The water chiller bypass valve (3-way valve) changed positions such that CH-1 (heat pump) was directly serving the entire chilled water system (as well as the heating water system as there were no boilers on-line).</a:t>
            </a:r>
          </a:p>
          <a:p>
            <a:pPr algn="l"/>
            <a:endParaRPr lang="en-US" sz="1350" dirty="0" smtClean="0"/>
          </a:p>
          <a:p>
            <a:pPr algn="l"/>
            <a:r>
              <a:rPr lang="en-US" sz="1350" dirty="0" smtClean="0"/>
              <a:t>At 6:00 AM this morning, everything appeared to be working properly.  The heat pump was producing slightly more than 800 tons of cooling with slightly less than 80% of full load current on both compressors.  The entering and leaving chilled water temperatures were 54</a:t>
            </a:r>
            <a:r>
              <a:rPr lang="en-US" sz="1350" baseline="30000" dirty="0" smtClean="0"/>
              <a:t>o</a:t>
            </a:r>
            <a:r>
              <a:rPr lang="en-US" sz="1350" dirty="0" smtClean="0"/>
              <a:t>F and 45</a:t>
            </a:r>
            <a:r>
              <a:rPr lang="en-US" sz="1350" baseline="30000" dirty="0" smtClean="0"/>
              <a:t>o</a:t>
            </a:r>
            <a:r>
              <a:rPr lang="en-US" sz="1350" dirty="0" smtClean="0"/>
              <a:t>F, respectively.  The entering and leaving heating water temperatures were 146</a:t>
            </a:r>
            <a:r>
              <a:rPr lang="en-US" sz="1350" baseline="30000" dirty="0" smtClean="0"/>
              <a:t>o</a:t>
            </a:r>
            <a:r>
              <a:rPr lang="en-US" sz="1350" dirty="0" smtClean="0"/>
              <a:t>F and 155</a:t>
            </a:r>
            <a:r>
              <a:rPr lang="en-US" sz="1350" baseline="30000" dirty="0" smtClean="0"/>
              <a:t>o</a:t>
            </a:r>
            <a:r>
              <a:rPr lang="en-US" sz="1350" dirty="0" smtClean="0"/>
              <a:t>F, respectively.</a:t>
            </a:r>
          </a:p>
          <a:p>
            <a:pPr algn="l"/>
            <a:endParaRPr lang="en-US" sz="1350" dirty="0" smtClean="0"/>
          </a:p>
          <a:p>
            <a:pPr marL="0" lvl="2" algn="l"/>
            <a:r>
              <a:rPr lang="en-US" sz="1350" dirty="0" smtClean="0"/>
              <a:t>Under these conditions, </a:t>
            </a:r>
            <a:r>
              <a:rPr lang="en-US" sz="1350" u="sng" dirty="0" smtClean="0">
                <a:solidFill>
                  <a:srgbClr val="003399"/>
                </a:solidFill>
              </a:rPr>
              <a:t>when the heat pump is operating at near full load and producing 100% of the system’s heating and cooling requirements the energy cost savings are in the range of $100 to $150 per hour </a:t>
            </a:r>
            <a:r>
              <a:rPr lang="en-US" sz="1350" dirty="0" smtClean="0"/>
              <a:t>depending on the gas and electricity rates.”</a:t>
            </a:r>
          </a:p>
        </p:txBody>
      </p:sp>
      <p:pic>
        <p:nvPicPr>
          <p:cNvPr id="11" name="Picture 10" descr="hpc.jpg"/>
          <p:cNvPicPr>
            <a:picLocks noChangeAspect="1"/>
          </p:cNvPicPr>
          <p:nvPr/>
        </p:nvPicPr>
        <p:blipFill>
          <a:blip r:embed="rId4" cstate="print"/>
          <a:srcRect r="6250"/>
          <a:stretch>
            <a:fillRect/>
          </a:stretch>
        </p:blipFill>
        <p:spPr>
          <a:xfrm>
            <a:off x="6000750" y="4343400"/>
            <a:ext cx="2762250" cy="2209800"/>
          </a:xfrm>
          <a:prstGeom prst="rect">
            <a:avLst/>
          </a:prstGeom>
          <a:ln w="38100">
            <a:solidFill>
              <a:srgbClr val="FFC000"/>
            </a:solidFill>
          </a:ln>
          <a:effectLst>
            <a:glow rad="101600">
              <a:schemeClr val="accent3">
                <a:satMod val="175000"/>
                <a:alpha val="40000"/>
              </a:schemeClr>
            </a:glow>
          </a:effectLst>
        </p:spPr>
      </p:pic>
      <p:sp>
        <p:nvSpPr>
          <p:cNvPr id="6" name="TextBox 5"/>
          <p:cNvSpPr txBox="1"/>
          <p:nvPr/>
        </p:nvSpPr>
        <p:spPr>
          <a:xfrm>
            <a:off x="870855" y="859967"/>
            <a:ext cx="2427514" cy="461665"/>
          </a:xfrm>
          <a:prstGeom prst="rect">
            <a:avLst/>
          </a:prstGeom>
          <a:noFill/>
        </p:spPr>
        <p:txBody>
          <a:bodyPr wrap="square" rtlCol="0">
            <a:spAutoFit/>
          </a:bodyPr>
          <a:lstStyle/>
          <a:p>
            <a:r>
              <a:rPr lang="en-US" b="1" dirty="0" smtClean="0">
                <a:solidFill>
                  <a:srgbClr val="003399"/>
                </a:solidFill>
              </a:rPr>
              <a:t>Testimonial</a:t>
            </a:r>
            <a:endParaRPr lang="en-US" b="1" dirty="0">
              <a:solidFill>
                <a:srgbClr val="003399"/>
              </a:solidFill>
            </a:endParaRPr>
          </a:p>
        </p:txBody>
      </p:sp>
      <p:sp>
        <p:nvSpPr>
          <p:cNvPr id="8" name="TextBox 7"/>
          <p:cNvSpPr txBox="1"/>
          <p:nvPr/>
        </p:nvSpPr>
        <p:spPr>
          <a:xfrm>
            <a:off x="972211" y="6425410"/>
            <a:ext cx="3065930" cy="246221"/>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Company Confidential</a:t>
            </a:r>
            <a:endParaRPr lang="en-US" sz="1000" dirty="0"/>
          </a:p>
        </p:txBody>
      </p:sp>
      <p:sp>
        <p:nvSpPr>
          <p:cNvPr id="9"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23</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12" name="TextBox 11"/>
          <p:cNvSpPr txBox="1"/>
          <p:nvPr/>
        </p:nvSpPr>
        <p:spPr>
          <a:xfrm>
            <a:off x="4572000" y="2479435"/>
            <a:ext cx="4273060" cy="1323439"/>
          </a:xfrm>
          <a:prstGeom prst="rect">
            <a:avLst/>
          </a:prstGeom>
          <a:solidFill>
            <a:srgbClr val="FFC000"/>
          </a:solidFill>
        </p:spPr>
        <p:txBody>
          <a:bodyPr wrap="square" rtlCol="0">
            <a:spAutoFit/>
          </a:bodyPr>
          <a:lstStyle/>
          <a:p>
            <a:r>
              <a:rPr lang="en-US" sz="1600" b="1" dirty="0" smtClean="0">
                <a:solidFill>
                  <a:srgbClr val="003399"/>
                </a:solidFill>
              </a:rPr>
              <a:t>“when the heat pump is operating at near full load and producing 100% of the system’s heating and cooling requirements the energy cost savings are in the range of $100 to $150 per hour”</a:t>
            </a:r>
            <a:endParaRPr lang="en-US" sz="1600" dirty="0" smtClean="0"/>
          </a:p>
        </p:txBody>
      </p:sp>
      <p:sp>
        <p:nvSpPr>
          <p:cNvPr id="14" name="Right Arrow 13"/>
          <p:cNvSpPr/>
          <p:nvPr/>
        </p:nvSpPr>
        <p:spPr bwMode="auto">
          <a:xfrm rot="17781425">
            <a:off x="3470454" y="4471087"/>
            <a:ext cx="1662792" cy="36786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5" name="Picture 2" descr="C:\Documents and Settings\chugusj\Local Settings\Temporary Internet Files\Content.IE5\TUB11IC2\MPj04429650000[1].jpg"/>
          <p:cNvPicPr>
            <a:picLocks noChangeAspect="1" noChangeArrowheads="1"/>
          </p:cNvPicPr>
          <p:nvPr/>
        </p:nvPicPr>
        <p:blipFill>
          <a:blip r:embed="rId5" cstate="print"/>
          <a:srcRect l="7880" t="7337" r="11413"/>
          <a:stretch>
            <a:fillRect/>
          </a:stretch>
        </p:blipFill>
        <p:spPr bwMode="auto">
          <a:xfrm>
            <a:off x="8173895" y="115879"/>
            <a:ext cx="810085" cy="697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5"/>
          <p:cNvSpPr>
            <a:spLocks noGrp="1"/>
          </p:cNvSpPr>
          <p:nvPr>
            <p:ph sz="half" idx="2"/>
          </p:nvPr>
        </p:nvSpPr>
        <p:spPr>
          <a:xfrm>
            <a:off x="80290" y="5450377"/>
            <a:ext cx="8968173" cy="754911"/>
          </a:xfrm>
        </p:spPr>
        <p:txBody>
          <a:bodyPr/>
          <a:lstStyle/>
          <a:p>
            <a:pPr marL="0" indent="0">
              <a:spcBef>
                <a:spcPts val="0"/>
              </a:spcBef>
              <a:buNone/>
            </a:pPr>
            <a:r>
              <a:rPr lang="en-US" sz="1400" i="1" dirty="0" smtClean="0"/>
              <a:t>     Assumptions:</a:t>
            </a:r>
          </a:p>
          <a:p>
            <a:pPr marL="400050" lvl="2" indent="0">
              <a:spcBef>
                <a:spcPts val="0"/>
              </a:spcBef>
              <a:buClr>
                <a:schemeClr val="bg2"/>
              </a:buClr>
              <a:buFont typeface="Wingdings" pitchFamily="2" charset="2"/>
              <a:buChar char="§"/>
            </a:pPr>
            <a:r>
              <a:rPr lang="en-US" sz="1400" i="1" dirty="0" smtClean="0"/>
              <a:t> </a:t>
            </a:r>
            <a:r>
              <a:rPr lang="en-US" sz="1400" i="1" dirty="0" smtClean="0">
                <a:solidFill>
                  <a:schemeClr val="tx1"/>
                </a:solidFill>
              </a:rPr>
              <a:t>Cooling tower consumption per evaporation rate of 1% &amp; blow-down of 0.3% (4 cycles of concentration)</a:t>
            </a:r>
          </a:p>
          <a:p>
            <a:pPr marL="400050" lvl="2" indent="0">
              <a:spcBef>
                <a:spcPts val="0"/>
              </a:spcBef>
              <a:buClr>
                <a:schemeClr val="bg2"/>
              </a:buClr>
              <a:buFont typeface="Wingdings" pitchFamily="2" charset="2"/>
              <a:buChar char="§"/>
            </a:pPr>
            <a:r>
              <a:rPr lang="en-US" sz="1400" i="1" dirty="0" smtClean="0">
                <a:solidFill>
                  <a:schemeClr val="tx1"/>
                </a:solidFill>
              </a:rPr>
              <a:t>3 </a:t>
            </a:r>
            <a:r>
              <a:rPr lang="en-US" sz="1400" i="1" dirty="0" err="1" smtClean="0">
                <a:solidFill>
                  <a:schemeClr val="tx1"/>
                </a:solidFill>
              </a:rPr>
              <a:t>gpm</a:t>
            </a:r>
            <a:r>
              <a:rPr lang="en-US" sz="1400" i="1" dirty="0" smtClean="0">
                <a:solidFill>
                  <a:schemeClr val="tx1"/>
                </a:solidFill>
              </a:rPr>
              <a:t>/ton (0.054 L/s) condenser water flow</a:t>
            </a:r>
          </a:p>
        </p:txBody>
      </p:sp>
      <p:sp>
        <p:nvSpPr>
          <p:cNvPr id="18" name="Rectangle 28"/>
          <p:cNvSpPr>
            <a:spLocks noGrp="1" noChangeArrowheads="1"/>
          </p:cNvSpPr>
          <p:nvPr>
            <p:ph type="title"/>
          </p:nvPr>
        </p:nvSpPr>
        <p:spPr>
          <a:xfrm>
            <a:off x="322263" y="0"/>
            <a:ext cx="8640762" cy="628650"/>
          </a:xfrm>
          <a:noFill/>
          <a:ln/>
        </p:spPr>
        <p:txBody>
          <a:bodyPr/>
          <a:lstStyle/>
          <a:p>
            <a:r>
              <a:rPr lang="en-US" dirty="0" smtClean="0"/>
              <a:t>Benefits </a:t>
            </a:r>
            <a:r>
              <a:rPr lang="en-US" b="1" dirty="0" smtClean="0">
                <a:effectLst/>
              </a:rPr>
              <a:t>–</a:t>
            </a:r>
            <a:r>
              <a:rPr lang="en-US" sz="2000" b="1" dirty="0" smtClean="0">
                <a:solidFill>
                  <a:schemeClr val="accent2"/>
                </a:solidFill>
                <a:effectLst/>
              </a:rPr>
              <a:t> </a:t>
            </a:r>
            <a:r>
              <a:rPr lang="en-US" sz="2000" b="1" dirty="0" smtClean="0">
                <a:solidFill>
                  <a:srgbClr val="003399"/>
                </a:solidFill>
                <a:effectLst/>
              </a:rPr>
              <a:t>Social / Environmental</a:t>
            </a:r>
            <a:endParaRPr lang="en-US" sz="2000" b="1" u="sng" dirty="0">
              <a:solidFill>
                <a:srgbClr val="003399"/>
              </a:solidFill>
              <a:effectLst/>
            </a:endParaRPr>
          </a:p>
        </p:txBody>
      </p:sp>
      <p:sp>
        <p:nvSpPr>
          <p:cNvPr id="23" name="Rectangle 31"/>
          <p:cNvSpPr>
            <a:spLocks noGrp="1" noChangeArrowheads="1"/>
          </p:cNvSpPr>
          <p:nvPr>
            <p:ph idx="1"/>
          </p:nvPr>
        </p:nvSpPr>
        <p:spPr>
          <a:xfrm>
            <a:off x="-9524" y="957890"/>
            <a:ext cx="9153524" cy="689935"/>
          </a:xfrm>
          <a:solidFill>
            <a:schemeClr val="bg2">
              <a:lumMod val="20000"/>
              <a:lumOff val="80000"/>
            </a:schemeClr>
          </a:solidFill>
          <a:ln>
            <a:noFill/>
          </a:ln>
        </p:spPr>
        <p:txBody>
          <a:bodyPr/>
          <a:lstStyle/>
          <a:p>
            <a:pPr marL="0" lvl="1" algn="ctr">
              <a:spcBef>
                <a:spcPts val="0"/>
              </a:spcBef>
              <a:buClr>
                <a:schemeClr val="bg2"/>
              </a:buClr>
              <a:buNone/>
            </a:pPr>
            <a:r>
              <a:rPr lang="en-US" sz="2000" b="1" dirty="0" smtClean="0">
                <a:solidFill>
                  <a:schemeClr val="tx1"/>
                </a:solidFill>
              </a:rPr>
              <a:t>    How much water would a 600 Ton Heat Pump (at 65% average load) save by not sending it to the cooling tower?</a:t>
            </a:r>
          </a:p>
        </p:txBody>
      </p:sp>
      <p:pic>
        <p:nvPicPr>
          <p:cNvPr id="9" name="Picture 5" descr="C:\Documents and Settings\chugusj\Local Settings\Temporary Internet Files\Content.IE5\GHIJKLMN\MPj04388520000[1].jpg"/>
          <p:cNvPicPr>
            <a:picLocks noChangeAspect="1" noChangeArrowheads="1"/>
          </p:cNvPicPr>
          <p:nvPr/>
        </p:nvPicPr>
        <p:blipFill>
          <a:blip r:embed="rId3" cstate="print"/>
          <a:srcRect l="36952" t="18407" r="24011" b="24984"/>
          <a:stretch>
            <a:fillRect/>
          </a:stretch>
        </p:blipFill>
        <p:spPr bwMode="auto">
          <a:xfrm>
            <a:off x="8237121" y="94244"/>
            <a:ext cx="796925" cy="771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466" name="Picture 2" descr="C:\Documents and Settings\chugusj\Local Settings\Temporary Internet Files\Content.IE5\2Q61TXCM\MPj04447880000[1].jpg"/>
          <p:cNvPicPr>
            <a:picLocks noChangeAspect="1" noChangeArrowheads="1"/>
          </p:cNvPicPr>
          <p:nvPr/>
        </p:nvPicPr>
        <p:blipFill>
          <a:blip r:embed="rId4" cstate="print"/>
          <a:srcRect t="24813" b="15983"/>
          <a:stretch>
            <a:fillRect/>
          </a:stretch>
        </p:blipFill>
        <p:spPr bwMode="auto">
          <a:xfrm>
            <a:off x="3108733" y="2919966"/>
            <a:ext cx="2868987" cy="2199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ontent Placeholder 5"/>
          <p:cNvSpPr txBox="1">
            <a:spLocks/>
          </p:cNvSpPr>
          <p:nvPr/>
        </p:nvSpPr>
        <p:spPr bwMode="auto">
          <a:xfrm>
            <a:off x="6385034" y="3490198"/>
            <a:ext cx="2096814" cy="11662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800" b="1" kern="0" dirty="0" smtClean="0">
                <a:latin typeface="+mn-lt"/>
              </a:rPr>
              <a:t>+</a:t>
            </a:r>
            <a:r>
              <a:rPr lang="en-US" sz="1800" kern="0" dirty="0" smtClean="0">
                <a:latin typeface="+mn-lt"/>
              </a:rPr>
              <a:t> Water treatment   </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800" kern="0" dirty="0" smtClean="0">
                <a:latin typeface="+mn-lt"/>
              </a:rPr>
              <a:t>   &amp; sewer savings</a:t>
            </a:r>
            <a:endParaRPr kumimoji="0" lang="en-US" sz="1800" b="0" u="none" strike="noStrike" kern="0" cap="none" spc="0" normalizeH="0" baseline="0" noProof="0" dirty="0" smtClean="0">
              <a:ln>
                <a:noFill/>
              </a:ln>
              <a:solidFill>
                <a:schemeClr val="tx1"/>
              </a:solidFill>
              <a:effectLst/>
              <a:uLnTx/>
              <a:uFillTx/>
              <a:latin typeface="+mn-lt"/>
            </a:endParaRPr>
          </a:p>
        </p:txBody>
      </p:sp>
      <p:sp>
        <p:nvSpPr>
          <p:cNvPr id="12"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24</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13" name="Content Placeholder 5"/>
          <p:cNvSpPr txBox="1">
            <a:spLocks/>
          </p:cNvSpPr>
          <p:nvPr/>
        </p:nvSpPr>
        <p:spPr bwMode="auto">
          <a:xfrm>
            <a:off x="1522291" y="1942765"/>
            <a:ext cx="6409677" cy="5660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rgbClr val="003399"/>
                </a:solidFill>
                <a:effectLst/>
                <a:uLnTx/>
                <a:uFillTx/>
                <a:latin typeface="+mn-lt"/>
                <a:ea typeface="+mn-ea"/>
                <a:cs typeface="+mn-cs"/>
              </a:rPr>
              <a:t>Over 8 million gallons (31 million</a:t>
            </a:r>
            <a:r>
              <a:rPr kumimoji="0" lang="en-US" sz="2800" b="1" i="0" u="none" strike="noStrike" kern="0" cap="none" spc="0" normalizeH="0" noProof="0" dirty="0" smtClean="0">
                <a:ln>
                  <a:noFill/>
                </a:ln>
                <a:solidFill>
                  <a:srgbClr val="003399"/>
                </a:solidFill>
                <a:effectLst/>
                <a:uLnTx/>
                <a:uFillTx/>
                <a:latin typeface="+mn-lt"/>
                <a:ea typeface="+mn-ea"/>
                <a:cs typeface="+mn-cs"/>
              </a:rPr>
              <a:t> L</a:t>
            </a:r>
            <a:r>
              <a:rPr kumimoji="0" lang="en-US" sz="2800" b="1" i="0" u="none" strike="noStrike" kern="0" cap="none" spc="0" normalizeH="0" baseline="0" noProof="0" dirty="0" smtClean="0">
                <a:ln>
                  <a:noFill/>
                </a:ln>
                <a:solidFill>
                  <a:srgbClr val="003399"/>
                </a:solidFill>
                <a:effectLst/>
                <a:uLnTx/>
                <a:uFillTx/>
                <a:latin typeface="+mn-lt"/>
                <a:ea typeface="+mn-ea"/>
                <a:cs typeface="+mn-cs"/>
              </a:rPr>
              <a:t>) annually!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8"/>
          <p:cNvSpPr>
            <a:spLocks noGrp="1" noChangeArrowheads="1"/>
          </p:cNvSpPr>
          <p:nvPr>
            <p:ph type="title"/>
          </p:nvPr>
        </p:nvSpPr>
        <p:spPr>
          <a:xfrm>
            <a:off x="322263" y="0"/>
            <a:ext cx="8640762" cy="628650"/>
          </a:xfrm>
          <a:noFill/>
          <a:ln/>
        </p:spPr>
        <p:txBody>
          <a:bodyPr/>
          <a:lstStyle/>
          <a:p>
            <a:r>
              <a:rPr lang="en-US" dirty="0" smtClean="0"/>
              <a:t>Benefits </a:t>
            </a:r>
            <a:r>
              <a:rPr lang="en-US" b="1" dirty="0" smtClean="0">
                <a:effectLst/>
              </a:rPr>
              <a:t>–</a:t>
            </a:r>
            <a:r>
              <a:rPr lang="en-US" sz="2000" b="1" dirty="0" smtClean="0">
                <a:solidFill>
                  <a:schemeClr val="accent2"/>
                </a:solidFill>
                <a:effectLst/>
              </a:rPr>
              <a:t> </a:t>
            </a:r>
            <a:r>
              <a:rPr lang="en-US" sz="2000" b="1" dirty="0" smtClean="0">
                <a:solidFill>
                  <a:srgbClr val="003399"/>
                </a:solidFill>
                <a:effectLst/>
              </a:rPr>
              <a:t>Social / Environmental</a:t>
            </a:r>
            <a:endParaRPr lang="en-US" sz="2000" b="1" u="sng" dirty="0">
              <a:solidFill>
                <a:srgbClr val="003399"/>
              </a:solidFill>
              <a:effectLst/>
            </a:endParaRPr>
          </a:p>
        </p:txBody>
      </p:sp>
      <p:sp>
        <p:nvSpPr>
          <p:cNvPr id="14" name="Text Placeholder 4"/>
          <p:cNvSpPr txBox="1">
            <a:spLocks/>
          </p:cNvSpPr>
          <p:nvPr/>
        </p:nvSpPr>
        <p:spPr bwMode="auto">
          <a:xfrm>
            <a:off x="761600" y="2832955"/>
            <a:ext cx="4199860" cy="63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b="1" i="0" u="none" strike="noStrike" kern="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n-lt"/>
                <a:ea typeface="+mn-ea"/>
                <a:cs typeface="+mn-cs"/>
              </a:rPr>
              <a:t>Natural Gas Boiler</a:t>
            </a:r>
          </a:p>
          <a:p>
            <a:pPr marL="342900" marR="0" lvl="0" indent="-342900" defTabSz="914400" rtl="0" eaLnBrk="0" fontAlgn="base" latinLnBrk="0" hangingPunct="0">
              <a:lnSpc>
                <a:spcPct val="100000"/>
              </a:lnSpc>
              <a:spcBef>
                <a:spcPct val="20000"/>
              </a:spcBef>
              <a:spcAft>
                <a:spcPct val="0"/>
              </a:spcAft>
              <a:buClrTx/>
              <a:buSzTx/>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(COP 0.85)</a:t>
            </a:r>
            <a:endParaRPr kumimoji="0" lang="en-US" sz="1200" b="1" i="0" u="none" strike="noStrike" kern="0" cap="none" spc="0" normalizeH="0" baseline="0" noProof="0" dirty="0">
              <a:ln>
                <a:noFill/>
              </a:ln>
              <a:solidFill>
                <a:schemeClr val="tx1"/>
              </a:solidFill>
              <a:effectLst/>
              <a:uLnTx/>
              <a:uFillTx/>
              <a:latin typeface="+mn-lt"/>
              <a:ea typeface="+mn-ea"/>
              <a:cs typeface="+mn-cs"/>
            </a:endParaRPr>
          </a:p>
        </p:txBody>
      </p:sp>
      <p:sp>
        <p:nvSpPr>
          <p:cNvPr id="20" name="TextBox 19"/>
          <p:cNvSpPr txBox="1"/>
          <p:nvPr/>
        </p:nvSpPr>
        <p:spPr>
          <a:xfrm>
            <a:off x="488272" y="1653565"/>
            <a:ext cx="8131945" cy="523220"/>
          </a:xfrm>
          <a:prstGeom prst="rect">
            <a:avLst/>
          </a:prstGeom>
          <a:noFill/>
          <a:effectLst/>
        </p:spPr>
        <p:txBody>
          <a:bodyPr wrap="square" rtlCol="0">
            <a:spAutoFit/>
          </a:bodyPr>
          <a:lstStyle/>
          <a:p>
            <a:r>
              <a:rPr lang="en-US" sz="2800" b="1" dirty="0" smtClean="0">
                <a:solidFill>
                  <a:srgbClr val="00B050"/>
                </a:solidFill>
              </a:rPr>
              <a:t>1467 Tons of CO</a:t>
            </a:r>
            <a:r>
              <a:rPr lang="en-US" sz="2800" b="1" baseline="-25000" dirty="0" smtClean="0">
                <a:solidFill>
                  <a:srgbClr val="00B050"/>
                </a:solidFill>
              </a:rPr>
              <a:t>2</a:t>
            </a:r>
            <a:r>
              <a:rPr lang="en-US" sz="2800" b="1" dirty="0" smtClean="0">
                <a:solidFill>
                  <a:srgbClr val="00B050"/>
                </a:solidFill>
              </a:rPr>
              <a:t> annually</a:t>
            </a:r>
            <a:endParaRPr lang="en-US" sz="2800" dirty="0" smtClean="0">
              <a:solidFill>
                <a:srgbClr val="00B050"/>
              </a:solidFill>
            </a:endParaRPr>
          </a:p>
        </p:txBody>
      </p:sp>
      <p:pic>
        <p:nvPicPr>
          <p:cNvPr id="101382" name="Picture 6"/>
          <p:cNvPicPr>
            <a:picLocks noChangeAspect="1" noChangeArrowheads="1"/>
          </p:cNvPicPr>
          <p:nvPr/>
        </p:nvPicPr>
        <p:blipFill>
          <a:blip r:embed="rId3">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rot="865973">
            <a:off x="1800069" y="1725632"/>
            <a:ext cx="6409895" cy="4255039"/>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3" name="Picture 6"/>
          <p:cNvPicPr>
            <a:picLocks noChangeAspect="1" noChangeArrowheads="1"/>
          </p:cNvPicPr>
          <p:nvPr/>
        </p:nvPicPr>
        <p:blipFill>
          <a:blip r:embed="rId3">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rot="865973">
            <a:off x="2806555" y="2954011"/>
            <a:ext cx="3802972" cy="2771912"/>
          </a:xfrm>
          <a:prstGeom prst="rect">
            <a:avLst/>
          </a:prstGeom>
          <a:solidFill>
            <a:srgbClr val="00B050">
              <a:alpha val="0"/>
            </a:srgbClr>
          </a:solidFill>
          <a:ln w="9525">
            <a:noFill/>
            <a:miter lim="800000"/>
            <a:headEnd/>
            <a:tailEnd/>
          </a:ln>
          <a:effectLst>
            <a:outerShdw blurRad="63500" sx="102000" sy="102000" algn="ctr" rotWithShape="0">
              <a:prstClr val="black">
                <a:alpha val="40000"/>
              </a:prstClr>
            </a:outerShdw>
          </a:effectLst>
        </p:spPr>
      </p:pic>
      <p:sp>
        <p:nvSpPr>
          <p:cNvPr id="25" name="TextBox 24"/>
          <p:cNvSpPr txBox="1"/>
          <p:nvPr/>
        </p:nvSpPr>
        <p:spPr>
          <a:xfrm>
            <a:off x="3268132" y="4353353"/>
            <a:ext cx="3034631" cy="830997"/>
          </a:xfrm>
          <a:prstGeom prst="rect">
            <a:avLst/>
          </a:prstGeom>
          <a:noFill/>
        </p:spPr>
        <p:txBody>
          <a:bodyPr wrap="square" rtlCol="0">
            <a:spAutoFit/>
          </a:bodyPr>
          <a:lstStyle/>
          <a:p>
            <a:pPr eaLnBrk="1" hangingPunct="1"/>
            <a:r>
              <a:rPr lang="en-US" sz="1600" b="1" dirty="0" smtClean="0">
                <a:solidFill>
                  <a:srgbClr val="003399"/>
                </a:solidFill>
              </a:rPr>
              <a:t>7.7 </a:t>
            </a:r>
            <a:r>
              <a:rPr lang="en-US" sz="1600" b="1" dirty="0" smtClean="0"/>
              <a:t>lbs of CO</a:t>
            </a:r>
            <a:r>
              <a:rPr lang="en-US" sz="1600" b="1" baseline="-25000" dirty="0" smtClean="0"/>
              <a:t>2</a:t>
            </a:r>
            <a:r>
              <a:rPr lang="en-US" sz="1600" b="1" dirty="0" smtClean="0"/>
              <a:t> per </a:t>
            </a:r>
          </a:p>
          <a:p>
            <a:pPr eaLnBrk="1" hangingPunct="1"/>
            <a:r>
              <a:rPr lang="en-US" sz="1600" b="1" dirty="0" smtClean="0"/>
              <a:t>100,000 BTU</a:t>
            </a:r>
            <a:endParaRPr lang="en-US" sz="1600" b="1" baseline="-25000" dirty="0" smtClean="0"/>
          </a:p>
          <a:p>
            <a:endParaRPr lang="en-US" sz="1600" b="1" dirty="0"/>
          </a:p>
        </p:txBody>
      </p:sp>
      <p:sp>
        <p:nvSpPr>
          <p:cNvPr id="17" name="Rectangle 16"/>
          <p:cNvSpPr/>
          <p:nvPr/>
        </p:nvSpPr>
        <p:spPr>
          <a:xfrm>
            <a:off x="424543" y="5498898"/>
            <a:ext cx="8294913" cy="461665"/>
          </a:xfrm>
          <a:prstGeom prst="rect">
            <a:avLst/>
          </a:prstGeom>
          <a:solidFill>
            <a:srgbClr val="00B050"/>
          </a:solidFill>
          <a:ln>
            <a:noFill/>
          </a:ln>
        </p:spPr>
        <p:txBody>
          <a:bodyPr wrap="square">
            <a:spAutoFit/>
          </a:bodyPr>
          <a:lstStyle/>
          <a:p>
            <a:r>
              <a:rPr lang="en-US" i="1" dirty="0" smtClean="0">
                <a:solidFill>
                  <a:schemeClr val="bg1"/>
                </a:solidFill>
              </a:rPr>
              <a:t>This is the equivalent of removing 244 cars from the road!</a:t>
            </a:r>
            <a:endParaRPr lang="en-US" i="1" dirty="0">
              <a:solidFill>
                <a:schemeClr val="bg1"/>
              </a:solidFill>
            </a:endParaRPr>
          </a:p>
        </p:txBody>
      </p:sp>
      <p:sp>
        <p:nvSpPr>
          <p:cNvPr id="21" name="Rectangle 31"/>
          <p:cNvSpPr>
            <a:spLocks noGrp="1" noChangeArrowheads="1"/>
          </p:cNvSpPr>
          <p:nvPr>
            <p:ph idx="1"/>
          </p:nvPr>
        </p:nvSpPr>
        <p:spPr>
          <a:xfrm>
            <a:off x="-9524" y="957890"/>
            <a:ext cx="9153524" cy="689935"/>
          </a:xfrm>
          <a:solidFill>
            <a:schemeClr val="bg2">
              <a:lumMod val="20000"/>
              <a:lumOff val="80000"/>
            </a:schemeClr>
          </a:solidFill>
          <a:ln>
            <a:noFill/>
          </a:ln>
        </p:spPr>
        <p:txBody>
          <a:bodyPr/>
          <a:lstStyle/>
          <a:p>
            <a:pPr marL="0" lvl="1" algn="ctr">
              <a:spcBef>
                <a:spcPts val="0"/>
              </a:spcBef>
              <a:buClr>
                <a:schemeClr val="bg2"/>
              </a:buClr>
              <a:buNone/>
            </a:pPr>
            <a:r>
              <a:rPr lang="en-US" sz="2000" b="1" dirty="0" smtClean="0">
                <a:solidFill>
                  <a:schemeClr val="tx1"/>
                </a:solidFill>
              </a:rPr>
              <a:t>    How much CO</a:t>
            </a:r>
            <a:r>
              <a:rPr lang="en-US" sz="2000" b="1" baseline="-25000" dirty="0" smtClean="0">
                <a:solidFill>
                  <a:schemeClr val="tx1"/>
                </a:solidFill>
              </a:rPr>
              <a:t>2</a:t>
            </a:r>
            <a:r>
              <a:rPr lang="en-US" sz="2000" b="1" dirty="0" smtClean="0">
                <a:solidFill>
                  <a:schemeClr val="tx1"/>
                </a:solidFill>
              </a:rPr>
              <a:t> would a 600 Ton Heat Pump (at 65% average load) offset, compared to a natural gas boiler?</a:t>
            </a:r>
          </a:p>
        </p:txBody>
      </p:sp>
      <p:pic>
        <p:nvPicPr>
          <p:cNvPr id="19" name="Picture 5" descr="C:\Documents and Settings\chugusj\Local Settings\Temporary Internet Files\Content.IE5\GHIJKLMN\MPj04388520000[1].jpg"/>
          <p:cNvPicPr>
            <a:picLocks noChangeAspect="1" noChangeArrowheads="1"/>
          </p:cNvPicPr>
          <p:nvPr/>
        </p:nvPicPr>
        <p:blipFill>
          <a:blip r:embed="rId4" cstate="print"/>
          <a:srcRect l="36952" t="18407" r="24011" b="24984"/>
          <a:stretch>
            <a:fillRect/>
          </a:stretch>
        </p:blipFill>
        <p:spPr bwMode="auto">
          <a:xfrm>
            <a:off x="8237121" y="94244"/>
            <a:ext cx="796925" cy="771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25</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31" name="Rectangle 30"/>
          <p:cNvSpPr/>
          <p:nvPr/>
        </p:nvSpPr>
        <p:spPr>
          <a:xfrm>
            <a:off x="422031" y="5906141"/>
            <a:ext cx="8299938" cy="307777"/>
          </a:xfrm>
          <a:prstGeom prst="rect">
            <a:avLst/>
          </a:prstGeom>
        </p:spPr>
        <p:txBody>
          <a:bodyPr wrap="square">
            <a:spAutoFit/>
          </a:bodyPr>
          <a:lstStyle/>
          <a:p>
            <a:pPr algn="l">
              <a:spcBef>
                <a:spcPct val="30000"/>
              </a:spcBef>
              <a:defRPr/>
            </a:pPr>
            <a:r>
              <a:rPr lang="en-US" sz="1400" i="1" dirty="0" smtClean="0"/>
              <a:t>* - CO</a:t>
            </a:r>
            <a:r>
              <a:rPr lang="en-US" sz="1400" i="1" baseline="-25000" dirty="0" smtClean="0"/>
              <a:t>2</a:t>
            </a:r>
            <a:r>
              <a:rPr lang="en-US" sz="1400" i="1" dirty="0" smtClean="0"/>
              <a:t> calculator:  http://www.epa.gov/cleanrgy/energy-resources/calculator.html</a:t>
            </a:r>
          </a:p>
        </p:txBody>
      </p:sp>
      <p:sp>
        <p:nvSpPr>
          <p:cNvPr id="16" name="Text Placeholder 6"/>
          <p:cNvSpPr txBox="1">
            <a:spLocks/>
          </p:cNvSpPr>
          <p:nvPr/>
        </p:nvSpPr>
        <p:spPr>
          <a:xfrm>
            <a:off x="3036349" y="3730903"/>
            <a:ext cx="4041775" cy="639762"/>
          </a:xfrm>
          <a:prstGeom prst="rect">
            <a:avLst/>
          </a:prstGeom>
        </p:spPr>
        <p:txBody>
          <a:bodyPr/>
          <a:lstStyle/>
          <a:p>
            <a:pPr marL="342900" lvl="0" indent="-342900">
              <a:spcBef>
                <a:spcPct val="20000"/>
              </a:spcBef>
              <a:defRPr/>
            </a:pPr>
            <a:r>
              <a:rPr kumimoji="0" lang="en-US" b="1" i="0" u="none" strike="noStrike" kern="1200" cap="none" spc="0" normalizeH="0" baseline="0" noProof="0" dirty="0" smtClean="0">
                <a:ln>
                  <a:noFill/>
                </a:ln>
                <a:solidFill>
                  <a:srgbClr val="006C31"/>
                </a:solidFill>
                <a:effectLst>
                  <a:outerShdw blurRad="38100" dist="38100" dir="2700000" algn="tl">
                    <a:srgbClr val="000000">
                      <a:alpha val="43137"/>
                    </a:srgbClr>
                  </a:outerShdw>
                </a:effectLst>
                <a:uLnTx/>
                <a:uFillTx/>
                <a:latin typeface="Arial" charset="0"/>
                <a:ea typeface="+mn-ea"/>
                <a:cs typeface="+mn-cs"/>
              </a:rPr>
              <a:t>Heat Pump</a:t>
            </a:r>
            <a:endParaRPr lang="en-US" sz="1400" b="1" kern="0" dirty="0" smtClean="0">
              <a:solidFill>
                <a:srgbClr val="006C31"/>
              </a:solidFill>
              <a:effectLst>
                <a:outerShdw blurRad="38100" dist="38100" dir="2700000" algn="tl">
                  <a:srgbClr val="000000">
                    <a:alpha val="43137"/>
                  </a:srgbClr>
                </a:outerShdw>
              </a:effectLst>
            </a:endParaRPr>
          </a:p>
          <a:p>
            <a:pPr marL="342900" lvl="0" indent="-342900">
              <a:spcBef>
                <a:spcPct val="20000"/>
              </a:spcBef>
              <a:defRPr/>
            </a:pPr>
            <a:r>
              <a:rPr lang="en-US" sz="1200" b="1" kern="0" dirty="0" smtClean="0"/>
              <a:t>(COP 6.70)</a:t>
            </a:r>
            <a:endParaRPr kumimoji="0" lang="en-US" sz="1200" b="1"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8" name="TextBox 17"/>
          <p:cNvSpPr txBox="1"/>
          <p:nvPr/>
        </p:nvSpPr>
        <p:spPr>
          <a:xfrm>
            <a:off x="1480999" y="3629216"/>
            <a:ext cx="3034631" cy="830997"/>
          </a:xfrm>
          <a:prstGeom prst="rect">
            <a:avLst/>
          </a:prstGeom>
          <a:noFill/>
        </p:spPr>
        <p:txBody>
          <a:bodyPr wrap="square" rtlCol="0">
            <a:spAutoFit/>
          </a:bodyPr>
          <a:lstStyle/>
          <a:p>
            <a:pPr eaLnBrk="1" hangingPunct="1"/>
            <a:r>
              <a:rPr lang="en-US" sz="1600" b="1" dirty="0" smtClean="0">
                <a:solidFill>
                  <a:srgbClr val="003399"/>
                </a:solidFill>
              </a:rPr>
              <a:t>13.0</a:t>
            </a:r>
            <a:r>
              <a:rPr lang="en-US" sz="1600" b="1" dirty="0" smtClean="0"/>
              <a:t> lbs of CO</a:t>
            </a:r>
            <a:r>
              <a:rPr lang="en-US" sz="1600" b="1" baseline="-25000" dirty="0" smtClean="0"/>
              <a:t>2</a:t>
            </a:r>
            <a:r>
              <a:rPr lang="en-US" sz="1600" b="1" dirty="0" smtClean="0"/>
              <a:t> per </a:t>
            </a:r>
          </a:p>
          <a:p>
            <a:pPr eaLnBrk="1" hangingPunct="1"/>
            <a:r>
              <a:rPr lang="en-US" sz="1600" b="1" dirty="0" smtClean="0"/>
              <a:t>100,000 BTU</a:t>
            </a:r>
            <a:endParaRPr lang="en-US" sz="1600" b="1" baseline="-25000" dirty="0" smtClean="0"/>
          </a:p>
          <a:p>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5" grpId="0"/>
      <p:bldP spid="17" grpId="0" animBg="1"/>
      <p:bldP spid="31" grpId="0"/>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8"/>
          <p:cNvSpPr>
            <a:spLocks noGrp="1" noChangeArrowheads="1"/>
          </p:cNvSpPr>
          <p:nvPr>
            <p:ph type="title"/>
          </p:nvPr>
        </p:nvSpPr>
        <p:spPr>
          <a:xfrm>
            <a:off x="290286" y="0"/>
            <a:ext cx="8853714" cy="628650"/>
          </a:xfrm>
          <a:noFill/>
          <a:ln/>
        </p:spPr>
        <p:txBody>
          <a:bodyPr/>
          <a:lstStyle/>
          <a:p>
            <a:r>
              <a:rPr lang="en-US" dirty="0" smtClean="0"/>
              <a:t>Benefits</a:t>
            </a:r>
            <a:r>
              <a:rPr lang="en-US" sz="2000" b="1" dirty="0" smtClean="0">
                <a:effectLst/>
              </a:rPr>
              <a:t> – </a:t>
            </a:r>
            <a:r>
              <a:rPr lang="en-US" sz="2000" b="1" dirty="0" smtClean="0">
                <a:solidFill>
                  <a:srgbClr val="003399"/>
                </a:solidFill>
                <a:effectLst/>
              </a:rPr>
              <a:t>Industry Program Compliance</a:t>
            </a:r>
            <a:endParaRPr lang="en-US" sz="2000" b="1" u="sng" dirty="0">
              <a:solidFill>
                <a:srgbClr val="003399"/>
              </a:solidFill>
              <a:effectLst/>
            </a:endParaRPr>
          </a:p>
        </p:txBody>
      </p:sp>
      <p:pic>
        <p:nvPicPr>
          <p:cNvPr id="7" name="Picture 6" descr="C:\Documents and Settings\chugusj\Local Settings\Temporary Internet Files\Content.IE5\49QFSDMR\MPj04386780000[1].jpg"/>
          <p:cNvPicPr>
            <a:picLocks noChangeAspect="1" noChangeArrowheads="1"/>
          </p:cNvPicPr>
          <p:nvPr/>
        </p:nvPicPr>
        <p:blipFill>
          <a:blip r:embed="rId3" cstate="print"/>
          <a:srcRect l="6855" b="5618"/>
          <a:stretch>
            <a:fillRect/>
          </a:stretch>
        </p:blipFill>
        <p:spPr bwMode="auto">
          <a:xfrm>
            <a:off x="8120416" y="95536"/>
            <a:ext cx="914400" cy="925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31"/>
          <p:cNvSpPr>
            <a:spLocks noGrp="1" noChangeArrowheads="1"/>
          </p:cNvSpPr>
          <p:nvPr>
            <p:ph idx="1"/>
          </p:nvPr>
        </p:nvSpPr>
        <p:spPr>
          <a:xfrm>
            <a:off x="753046" y="3819018"/>
            <a:ext cx="7620000" cy="2294911"/>
          </a:xfrm>
        </p:spPr>
        <p:txBody>
          <a:bodyPr/>
          <a:lstStyle/>
          <a:p>
            <a:pPr marL="457200" lvl="3">
              <a:spcBef>
                <a:spcPts val="0"/>
              </a:spcBef>
              <a:buClr>
                <a:schemeClr val="bg2"/>
              </a:buClr>
              <a:buNone/>
            </a:pPr>
            <a:r>
              <a:rPr lang="en-US" sz="1600" b="1" dirty="0" smtClean="0">
                <a:solidFill>
                  <a:schemeClr val="tx1"/>
                </a:solidFill>
              </a:rPr>
              <a:t>ENERGY &amp; ATMOSPHERE (EA)</a:t>
            </a:r>
          </a:p>
          <a:p>
            <a:pPr marL="914400" lvl="4">
              <a:lnSpc>
                <a:spcPct val="150000"/>
              </a:lnSpc>
              <a:spcBef>
                <a:spcPts val="0"/>
              </a:spcBef>
              <a:buClr>
                <a:schemeClr val="bg2"/>
              </a:buClr>
              <a:buFont typeface="Wingdings" pitchFamily="2" charset="2"/>
              <a:buChar char="§"/>
            </a:pPr>
            <a:r>
              <a:rPr lang="en-US" sz="1600" b="1" dirty="0" smtClean="0">
                <a:solidFill>
                  <a:schemeClr val="tx1"/>
                </a:solidFill>
              </a:rPr>
              <a:t>EA Credit 1 – </a:t>
            </a:r>
            <a:r>
              <a:rPr lang="en-US" sz="1600" b="1" dirty="0" smtClean="0">
                <a:solidFill>
                  <a:srgbClr val="003399"/>
                </a:solidFill>
              </a:rPr>
              <a:t>Optimize Energy Performance (1-21 Points)</a:t>
            </a:r>
          </a:p>
          <a:p>
            <a:pPr marL="1371600" lvl="5">
              <a:lnSpc>
                <a:spcPct val="150000"/>
              </a:lnSpc>
              <a:spcBef>
                <a:spcPts val="0"/>
              </a:spcBef>
              <a:buClr>
                <a:schemeClr val="bg2"/>
              </a:buClr>
              <a:buFont typeface="Wingdings" pitchFamily="2" charset="2"/>
              <a:buChar char="§"/>
            </a:pPr>
            <a:r>
              <a:rPr lang="en-US" sz="1400" dirty="0" smtClean="0">
                <a:solidFill>
                  <a:schemeClr val="tx1"/>
                </a:solidFill>
              </a:rPr>
              <a:t>Heat pumps will deliver several points toward the 21 possible points for energy improvements beyond the baseline</a:t>
            </a:r>
          </a:p>
          <a:p>
            <a:pPr marL="914400" lvl="4">
              <a:lnSpc>
                <a:spcPct val="150000"/>
              </a:lnSpc>
              <a:spcBef>
                <a:spcPts val="0"/>
              </a:spcBef>
              <a:buClr>
                <a:schemeClr val="bg2"/>
              </a:buClr>
              <a:buFont typeface="Wingdings" pitchFamily="2" charset="2"/>
              <a:buChar char="§"/>
            </a:pPr>
            <a:r>
              <a:rPr lang="en-US" sz="1600" b="1" dirty="0" smtClean="0">
                <a:solidFill>
                  <a:schemeClr val="tx1"/>
                </a:solidFill>
              </a:rPr>
              <a:t>EA Credit 4 - </a:t>
            </a:r>
            <a:r>
              <a:rPr lang="en-US" sz="1600" b="1" dirty="0" smtClean="0">
                <a:solidFill>
                  <a:srgbClr val="003399"/>
                </a:solidFill>
              </a:rPr>
              <a:t>Enhanced Refrigerant Management (1-2 Points)</a:t>
            </a:r>
          </a:p>
          <a:p>
            <a:pPr marL="1371600" lvl="5">
              <a:lnSpc>
                <a:spcPct val="150000"/>
              </a:lnSpc>
              <a:spcBef>
                <a:spcPts val="0"/>
              </a:spcBef>
              <a:buClr>
                <a:schemeClr val="bg2"/>
              </a:buClr>
              <a:buFont typeface="Wingdings" pitchFamily="2" charset="2"/>
              <a:buChar char="§"/>
            </a:pPr>
            <a:r>
              <a:rPr lang="en-US" sz="1400" dirty="0" smtClean="0">
                <a:solidFill>
                  <a:schemeClr val="tx1"/>
                </a:solidFill>
              </a:rPr>
              <a:t>The combination of environmentally friendly R134a and low refrigerant charges deliver credit compliance</a:t>
            </a:r>
          </a:p>
        </p:txBody>
      </p:sp>
      <p:pic>
        <p:nvPicPr>
          <p:cNvPr id="14" name="Picture 2" descr="http://www.libertyparkusafd.org/lp/BuildingGreenUSA/Green%20Building%20Council/Project%20Certification_files/Docs196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57079" y="573741"/>
            <a:ext cx="1987719" cy="1783977"/>
          </a:xfrm>
          <a:prstGeom prst="rect">
            <a:avLst/>
          </a:prstGeom>
          <a:noFill/>
        </p:spPr>
      </p:pic>
      <p:sp>
        <p:nvSpPr>
          <p:cNvPr id="15" name="Rectangle 31"/>
          <p:cNvSpPr>
            <a:spLocks noGrp="1" noChangeArrowheads="1"/>
          </p:cNvSpPr>
          <p:nvPr>
            <p:ph idx="1"/>
          </p:nvPr>
        </p:nvSpPr>
        <p:spPr>
          <a:xfrm>
            <a:off x="535352" y="1032611"/>
            <a:ext cx="7370620" cy="415636"/>
          </a:xfrm>
        </p:spPr>
        <p:txBody>
          <a:bodyPr/>
          <a:lstStyle/>
          <a:p>
            <a:pPr marL="0" lvl="1">
              <a:spcBef>
                <a:spcPts val="0"/>
              </a:spcBef>
              <a:buClr>
                <a:schemeClr val="bg2"/>
              </a:buClr>
              <a:buNone/>
            </a:pPr>
            <a:r>
              <a:rPr lang="en-US" b="1" dirty="0" smtClean="0">
                <a:solidFill>
                  <a:schemeClr val="tx1"/>
                </a:solidFill>
              </a:rPr>
              <a:t>Acquire LEED points with Heat Pumps!</a:t>
            </a:r>
          </a:p>
        </p:txBody>
      </p:sp>
      <p:sp>
        <p:nvSpPr>
          <p:cNvPr id="16" name="Rectangle 31"/>
          <p:cNvSpPr>
            <a:spLocks noGrp="1" noChangeArrowheads="1"/>
          </p:cNvSpPr>
          <p:nvPr>
            <p:ph idx="1"/>
          </p:nvPr>
        </p:nvSpPr>
        <p:spPr>
          <a:xfrm>
            <a:off x="762000" y="1595713"/>
            <a:ext cx="7620000" cy="2061888"/>
          </a:xfrm>
        </p:spPr>
        <p:txBody>
          <a:bodyPr/>
          <a:lstStyle/>
          <a:p>
            <a:pPr marL="0" lvl="1">
              <a:spcBef>
                <a:spcPts val="0"/>
              </a:spcBef>
              <a:buClr>
                <a:schemeClr val="bg2"/>
              </a:buClr>
              <a:buNone/>
            </a:pPr>
            <a:r>
              <a:rPr lang="en-US" sz="2000" b="1" u="sng" dirty="0" smtClean="0">
                <a:solidFill>
                  <a:schemeClr val="tx1"/>
                </a:solidFill>
              </a:rPr>
              <a:t>Potential Impact</a:t>
            </a:r>
          </a:p>
          <a:p>
            <a:pPr marL="914400" lvl="4">
              <a:spcBef>
                <a:spcPts val="0"/>
              </a:spcBef>
              <a:buClr>
                <a:schemeClr val="bg2"/>
              </a:buClr>
              <a:buNone/>
            </a:pPr>
            <a:endParaRPr lang="en-US" sz="800" dirty="0" smtClean="0">
              <a:solidFill>
                <a:schemeClr val="tx1"/>
              </a:solidFill>
            </a:endParaRPr>
          </a:p>
          <a:p>
            <a:pPr marL="457200" lvl="3">
              <a:spcBef>
                <a:spcPts val="0"/>
              </a:spcBef>
              <a:buClr>
                <a:schemeClr val="bg2"/>
              </a:buClr>
              <a:buNone/>
            </a:pPr>
            <a:r>
              <a:rPr lang="en-US" sz="1600" b="1" dirty="0" smtClean="0">
                <a:solidFill>
                  <a:schemeClr val="tx1"/>
                </a:solidFill>
              </a:rPr>
              <a:t>WATER EFFICIENCY (WE)</a:t>
            </a:r>
          </a:p>
          <a:p>
            <a:pPr marL="914400" lvl="4">
              <a:lnSpc>
                <a:spcPct val="150000"/>
              </a:lnSpc>
              <a:spcBef>
                <a:spcPts val="0"/>
              </a:spcBef>
              <a:buClr>
                <a:schemeClr val="bg2"/>
              </a:buClr>
              <a:buFont typeface="Wingdings" pitchFamily="2" charset="2"/>
              <a:buChar char="§"/>
            </a:pPr>
            <a:r>
              <a:rPr lang="en-US" sz="1600" b="1" dirty="0" smtClean="0">
                <a:solidFill>
                  <a:schemeClr val="tx1"/>
                </a:solidFill>
              </a:rPr>
              <a:t>WE Credit 4 – </a:t>
            </a:r>
            <a:r>
              <a:rPr lang="en-US" sz="1600" b="1" dirty="0" smtClean="0">
                <a:solidFill>
                  <a:srgbClr val="003399"/>
                </a:solidFill>
              </a:rPr>
              <a:t>Process Water Use Reduction (1 Point)</a:t>
            </a:r>
          </a:p>
          <a:p>
            <a:pPr marL="1371600" lvl="5">
              <a:lnSpc>
                <a:spcPct val="150000"/>
              </a:lnSpc>
              <a:spcBef>
                <a:spcPts val="0"/>
              </a:spcBef>
              <a:buClr>
                <a:schemeClr val="bg2"/>
              </a:buClr>
              <a:buFont typeface="Wingdings" pitchFamily="2" charset="2"/>
              <a:buChar char="§"/>
            </a:pPr>
            <a:r>
              <a:rPr lang="en-US" sz="1400" dirty="0" smtClean="0">
                <a:solidFill>
                  <a:schemeClr val="tx1"/>
                </a:solidFill>
              </a:rPr>
              <a:t>Reduce process water use by 20% with a heat pump</a:t>
            </a:r>
          </a:p>
          <a:p>
            <a:pPr marL="1371600" lvl="5">
              <a:lnSpc>
                <a:spcPct val="150000"/>
              </a:lnSpc>
              <a:spcBef>
                <a:spcPts val="0"/>
              </a:spcBef>
              <a:buClr>
                <a:schemeClr val="bg2"/>
              </a:buClr>
              <a:buFont typeface="Wingdings" pitchFamily="2" charset="2"/>
              <a:buChar char="§"/>
            </a:pPr>
            <a:r>
              <a:rPr lang="en-US" sz="1400" dirty="0" smtClean="0">
                <a:solidFill>
                  <a:schemeClr val="tx1"/>
                </a:solidFill>
              </a:rPr>
              <a:t>Couple with closed circuit cooling towers and could receive Innovation Credit for exemplary performance! </a:t>
            </a:r>
            <a:r>
              <a:rPr lang="en-US" sz="1400" dirty="0" smtClean="0">
                <a:solidFill>
                  <a:srgbClr val="003399"/>
                </a:solidFill>
              </a:rPr>
              <a:t>(1 additional Point)</a:t>
            </a:r>
          </a:p>
        </p:txBody>
      </p:sp>
      <p:sp>
        <p:nvSpPr>
          <p:cNvPr id="9"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26</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322263" y="0"/>
            <a:ext cx="8640762" cy="628650"/>
          </a:xfrm>
          <a:prstGeom prst="rect">
            <a:avLst/>
          </a:prstGeom>
          <a:noFill/>
          <a:ln w="9525">
            <a:noFill/>
            <a:miter lim="800000"/>
            <a:headEnd/>
            <a:tailEnd/>
          </a:ln>
        </p:spPr>
        <p:txBody>
          <a:bodyPr anchor="ctr"/>
          <a:lstStyle/>
          <a:p>
            <a:pPr algn="l" eaLnBrk="0" hangingPunct="0">
              <a:defRPr/>
            </a:pPr>
            <a:r>
              <a:rPr lang="en-US" b="1" kern="0" dirty="0" smtClean="0">
                <a:latin typeface="+mj-lt"/>
                <a:ea typeface="+mj-ea"/>
                <a:cs typeface="+mj-cs"/>
              </a:rPr>
              <a:t>Control </a:t>
            </a:r>
            <a:r>
              <a:rPr lang="en-US" b="1" kern="0" dirty="0">
                <a:latin typeface="+mj-lt"/>
                <a:ea typeface="+mj-ea"/>
                <a:cs typeface="+mj-cs"/>
              </a:rPr>
              <a:t>&amp; Sizing</a:t>
            </a:r>
          </a:p>
        </p:txBody>
      </p:sp>
      <p:sp>
        <p:nvSpPr>
          <p:cNvPr id="5" name="Content Placeholder 2"/>
          <p:cNvSpPr txBox="1">
            <a:spLocks/>
          </p:cNvSpPr>
          <p:nvPr/>
        </p:nvSpPr>
        <p:spPr bwMode="auto">
          <a:xfrm>
            <a:off x="484747" y="953972"/>
            <a:ext cx="6991818"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b="1" kern="0" noProof="0" dirty="0" smtClean="0">
                <a:latin typeface="+mn-lt"/>
              </a:rPr>
              <a:t>ASHRAE Minimum Requirements:</a:t>
            </a:r>
            <a:endParaRPr kumimoji="0" lang="en-US"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3"/>
          <p:cNvSpPr txBox="1">
            <a:spLocks/>
          </p:cNvSpPr>
          <p:nvPr/>
        </p:nvSpPr>
        <p:spPr bwMode="auto">
          <a:xfrm>
            <a:off x="1251568" y="1999039"/>
            <a:ext cx="4815124" cy="31314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r>
              <a:rPr lang="en-US" sz="1800" dirty="0" smtClean="0"/>
              <a:t>Condenser heat recovery systems shall be installed for heating or preheating of service hot water provided all of the following are true:</a:t>
            </a:r>
          </a:p>
          <a:p>
            <a:pPr marL="742950" lvl="1" indent="-285750" algn="l">
              <a:buClr>
                <a:schemeClr val="bg2"/>
              </a:buClr>
              <a:buFont typeface="Wingdings" pitchFamily="2" charset="2"/>
              <a:buChar char="§"/>
            </a:pPr>
            <a:r>
              <a:rPr lang="en-US" sz="1600" dirty="0" smtClean="0">
                <a:solidFill>
                  <a:srgbClr val="003399"/>
                </a:solidFill>
              </a:rPr>
              <a:t>The facility operates 24 hours a day</a:t>
            </a:r>
          </a:p>
          <a:p>
            <a:pPr marL="742950" lvl="1" indent="-285750" algn="l">
              <a:buClr>
                <a:schemeClr val="bg2"/>
              </a:buClr>
              <a:buFont typeface="Wingdings" pitchFamily="2" charset="2"/>
              <a:buChar char="§"/>
            </a:pPr>
            <a:r>
              <a:rPr lang="en-US" sz="1600" dirty="0" smtClean="0">
                <a:solidFill>
                  <a:srgbClr val="003399"/>
                </a:solidFill>
              </a:rPr>
              <a:t>The total installed heat rejection capacity of the water cooled systems exceeds 500 Ton of heat rejection</a:t>
            </a:r>
          </a:p>
          <a:p>
            <a:pPr marL="742950" lvl="1" indent="-285750" algn="l">
              <a:buClr>
                <a:schemeClr val="bg2"/>
              </a:buClr>
              <a:buFont typeface="Wingdings" pitchFamily="2" charset="2"/>
              <a:buChar char="§"/>
            </a:pPr>
            <a:r>
              <a:rPr lang="en-US" sz="1600" dirty="0" smtClean="0">
                <a:solidFill>
                  <a:srgbClr val="003399"/>
                </a:solidFill>
              </a:rPr>
              <a:t>The design service water heating load exceeds 85 tons</a:t>
            </a:r>
            <a:endParaRPr lang="en-US" sz="1600" dirty="0">
              <a:solidFill>
                <a:srgbClr val="003399"/>
              </a:solidFill>
            </a:endParaRPr>
          </a:p>
        </p:txBody>
      </p:sp>
      <p:pic>
        <p:nvPicPr>
          <p:cNvPr id="7" name="Picture 4" descr="http://www.azcommerce.com/NR/rdonlyres/6A6697EB-00FB-44C7-B1D9-006F0DAD6EEA/0/ANSI_ASHRAE_IESNA_Std_9012004.jpg"/>
          <p:cNvPicPr>
            <a:picLocks noChangeAspect="1" noChangeArrowheads="1"/>
          </p:cNvPicPr>
          <p:nvPr/>
        </p:nvPicPr>
        <p:blipFill>
          <a:blip r:embed="rId3" cstate="print"/>
          <a:srcRect/>
          <a:stretch>
            <a:fillRect/>
          </a:stretch>
        </p:blipFill>
        <p:spPr bwMode="auto">
          <a:xfrm>
            <a:off x="6422572" y="2041964"/>
            <a:ext cx="2023188" cy="261328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8" name="Rectangle 31"/>
          <p:cNvSpPr txBox="1">
            <a:spLocks noChangeArrowheads="1"/>
          </p:cNvSpPr>
          <p:nvPr/>
        </p:nvSpPr>
        <p:spPr>
          <a:xfrm>
            <a:off x="931303" y="1686177"/>
            <a:ext cx="3643748" cy="415636"/>
          </a:xfrm>
          <a:prstGeom prst="rect">
            <a:avLst/>
          </a:prstGeom>
        </p:spPr>
        <p:txBody>
          <a:bodyPr/>
          <a:lstStyle/>
          <a:p>
            <a:pPr marL="0" marR="0" lvl="1" indent="-285750" algn="l" defTabSz="914400" rtl="0" eaLnBrk="0" fontAlgn="base" latinLnBrk="0" hangingPunct="0">
              <a:lnSpc>
                <a:spcPct val="100000"/>
              </a:lnSpc>
              <a:spcBef>
                <a:spcPts val="0"/>
              </a:spcBef>
              <a:spcAft>
                <a:spcPct val="0"/>
              </a:spcAft>
              <a:buClr>
                <a:schemeClr val="bg2"/>
              </a:buClr>
              <a:buSzTx/>
              <a:buFontTx/>
              <a:buNone/>
              <a:tabLst/>
              <a:defRPr/>
            </a:pPr>
            <a:r>
              <a:rPr kumimoji="0" lang="en-US" sz="1800" b="1" i="0" u="none" strike="noStrike" kern="0" cap="none" spc="0" normalizeH="0" baseline="0" noProof="0" dirty="0" smtClean="0">
                <a:ln>
                  <a:noFill/>
                </a:ln>
                <a:solidFill>
                  <a:schemeClr val="tx1"/>
                </a:solidFill>
                <a:effectLst/>
                <a:uLnTx/>
                <a:uFillTx/>
                <a:latin typeface="+mn-lt"/>
              </a:rPr>
              <a:t>6.5.6.2.1 (ASHRAE 90.1-2004)</a:t>
            </a:r>
          </a:p>
        </p:txBody>
      </p:sp>
      <p:sp>
        <p:nvSpPr>
          <p:cNvPr id="10"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27</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34514" y="1"/>
            <a:ext cx="1509486" cy="10070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2"/>
          <p:cNvGrpSpPr>
            <a:grpSpLocks noChangeAspect="1"/>
          </p:cNvGrpSpPr>
          <p:nvPr/>
        </p:nvGrpSpPr>
        <p:grpSpPr bwMode="auto">
          <a:xfrm>
            <a:off x="1291896" y="1436072"/>
            <a:ext cx="6530398" cy="3654075"/>
            <a:chOff x="0" y="656"/>
            <a:chExt cx="5760" cy="3223"/>
          </a:xfrm>
          <a:effectLst>
            <a:outerShdw blurRad="50800" dist="38100" dir="2700000" algn="tl" rotWithShape="0">
              <a:prstClr val="black">
                <a:alpha val="40000"/>
              </a:prstClr>
            </a:outerShdw>
          </a:effectLst>
        </p:grpSpPr>
        <p:sp>
          <p:nvSpPr>
            <p:cNvPr id="162" name="AutoShape 3"/>
            <p:cNvSpPr>
              <a:spLocks noChangeAspect="1" noChangeArrowheads="1" noTextEdit="1"/>
            </p:cNvSpPr>
            <p:nvPr/>
          </p:nvSpPr>
          <p:spPr bwMode="auto">
            <a:xfrm>
              <a:off x="0" y="656"/>
              <a:ext cx="5760" cy="3223"/>
            </a:xfrm>
            <a:prstGeom prst="rect">
              <a:avLst/>
            </a:prstGeom>
            <a:noFill/>
            <a:ln w="9525">
              <a:noFill/>
              <a:miter lim="800000"/>
              <a:headEnd/>
              <a:tailEnd/>
            </a:ln>
          </p:spPr>
          <p:txBody>
            <a:bodyPr/>
            <a:lstStyle/>
            <a:p>
              <a:endParaRPr lang="en-US" sz="1400"/>
            </a:p>
          </p:txBody>
        </p:sp>
        <p:sp>
          <p:nvSpPr>
            <p:cNvPr id="163" name="Rectangle 4"/>
            <p:cNvSpPr>
              <a:spLocks noChangeArrowheads="1"/>
            </p:cNvSpPr>
            <p:nvPr/>
          </p:nvSpPr>
          <p:spPr bwMode="auto">
            <a:xfrm>
              <a:off x="42" y="698"/>
              <a:ext cx="5668" cy="3139"/>
            </a:xfrm>
            <a:prstGeom prst="rect">
              <a:avLst/>
            </a:prstGeom>
            <a:solidFill>
              <a:srgbClr val="FFFFFF"/>
            </a:solidFill>
            <a:ln w="0">
              <a:solidFill>
                <a:srgbClr val="000000"/>
              </a:solidFill>
              <a:miter lim="800000"/>
              <a:headEnd/>
              <a:tailEnd/>
            </a:ln>
          </p:spPr>
          <p:txBody>
            <a:bodyPr/>
            <a:lstStyle/>
            <a:p>
              <a:pPr algn="l" eaLnBrk="0" hangingPunct="0"/>
              <a:endParaRPr lang="en-US" sz="1400"/>
            </a:p>
          </p:txBody>
        </p:sp>
        <p:sp>
          <p:nvSpPr>
            <p:cNvPr id="164" name="Rectangle 5"/>
            <p:cNvSpPr>
              <a:spLocks noChangeArrowheads="1"/>
            </p:cNvSpPr>
            <p:nvPr/>
          </p:nvSpPr>
          <p:spPr bwMode="auto">
            <a:xfrm>
              <a:off x="828" y="1065"/>
              <a:ext cx="4790" cy="184"/>
            </a:xfrm>
            <a:prstGeom prst="rect">
              <a:avLst/>
            </a:prstGeom>
            <a:solidFill>
              <a:srgbClr val="C0C0C0"/>
            </a:solidFill>
            <a:ln w="9525">
              <a:noFill/>
              <a:miter lim="800000"/>
              <a:headEnd/>
              <a:tailEnd/>
            </a:ln>
          </p:spPr>
          <p:txBody>
            <a:bodyPr/>
            <a:lstStyle/>
            <a:p>
              <a:endParaRPr lang="en-US" sz="1400"/>
            </a:p>
          </p:txBody>
        </p:sp>
        <p:sp>
          <p:nvSpPr>
            <p:cNvPr id="165" name="Rectangle 6"/>
            <p:cNvSpPr>
              <a:spLocks noChangeArrowheads="1"/>
            </p:cNvSpPr>
            <p:nvPr/>
          </p:nvSpPr>
          <p:spPr bwMode="auto">
            <a:xfrm>
              <a:off x="828" y="1249"/>
              <a:ext cx="4790" cy="133"/>
            </a:xfrm>
            <a:prstGeom prst="rect">
              <a:avLst/>
            </a:prstGeom>
            <a:solidFill>
              <a:srgbClr val="BEBEBE"/>
            </a:solidFill>
            <a:ln w="9525">
              <a:noFill/>
              <a:miter lim="800000"/>
              <a:headEnd/>
              <a:tailEnd/>
            </a:ln>
          </p:spPr>
          <p:txBody>
            <a:bodyPr/>
            <a:lstStyle/>
            <a:p>
              <a:endParaRPr lang="en-US" sz="1400"/>
            </a:p>
          </p:txBody>
        </p:sp>
        <p:sp>
          <p:nvSpPr>
            <p:cNvPr id="166" name="Rectangle 7"/>
            <p:cNvSpPr>
              <a:spLocks noChangeArrowheads="1"/>
            </p:cNvSpPr>
            <p:nvPr/>
          </p:nvSpPr>
          <p:spPr bwMode="auto">
            <a:xfrm>
              <a:off x="828" y="1382"/>
              <a:ext cx="4790" cy="84"/>
            </a:xfrm>
            <a:prstGeom prst="rect">
              <a:avLst/>
            </a:prstGeom>
            <a:solidFill>
              <a:srgbClr val="BCBCBC"/>
            </a:solidFill>
            <a:ln w="9525">
              <a:noFill/>
              <a:miter lim="800000"/>
              <a:headEnd/>
              <a:tailEnd/>
            </a:ln>
          </p:spPr>
          <p:txBody>
            <a:bodyPr/>
            <a:lstStyle/>
            <a:p>
              <a:endParaRPr lang="en-US" sz="1400"/>
            </a:p>
          </p:txBody>
        </p:sp>
        <p:sp>
          <p:nvSpPr>
            <p:cNvPr id="167" name="Rectangle 8"/>
            <p:cNvSpPr>
              <a:spLocks noChangeArrowheads="1"/>
            </p:cNvSpPr>
            <p:nvPr/>
          </p:nvSpPr>
          <p:spPr bwMode="auto">
            <a:xfrm>
              <a:off x="828" y="1466"/>
              <a:ext cx="4790" cy="92"/>
            </a:xfrm>
            <a:prstGeom prst="rect">
              <a:avLst/>
            </a:prstGeom>
            <a:solidFill>
              <a:srgbClr val="BABABA"/>
            </a:solidFill>
            <a:ln w="9525">
              <a:noFill/>
              <a:miter lim="800000"/>
              <a:headEnd/>
              <a:tailEnd/>
            </a:ln>
          </p:spPr>
          <p:txBody>
            <a:bodyPr/>
            <a:lstStyle/>
            <a:p>
              <a:endParaRPr lang="en-US" sz="1400"/>
            </a:p>
          </p:txBody>
        </p:sp>
        <p:sp>
          <p:nvSpPr>
            <p:cNvPr id="168" name="Rectangle 9"/>
            <p:cNvSpPr>
              <a:spLocks noChangeArrowheads="1"/>
            </p:cNvSpPr>
            <p:nvPr/>
          </p:nvSpPr>
          <p:spPr bwMode="auto">
            <a:xfrm>
              <a:off x="828" y="1558"/>
              <a:ext cx="4790" cy="50"/>
            </a:xfrm>
            <a:prstGeom prst="rect">
              <a:avLst/>
            </a:prstGeom>
            <a:solidFill>
              <a:srgbClr val="B8B8B8"/>
            </a:solidFill>
            <a:ln w="9525">
              <a:noFill/>
              <a:miter lim="800000"/>
              <a:headEnd/>
              <a:tailEnd/>
            </a:ln>
          </p:spPr>
          <p:txBody>
            <a:bodyPr/>
            <a:lstStyle/>
            <a:p>
              <a:endParaRPr lang="en-US" sz="1400"/>
            </a:p>
          </p:txBody>
        </p:sp>
        <p:sp>
          <p:nvSpPr>
            <p:cNvPr id="169" name="Rectangle 10"/>
            <p:cNvSpPr>
              <a:spLocks noChangeArrowheads="1"/>
            </p:cNvSpPr>
            <p:nvPr/>
          </p:nvSpPr>
          <p:spPr bwMode="auto">
            <a:xfrm>
              <a:off x="828" y="1608"/>
              <a:ext cx="4790" cy="58"/>
            </a:xfrm>
            <a:prstGeom prst="rect">
              <a:avLst/>
            </a:prstGeom>
            <a:solidFill>
              <a:srgbClr val="B6B6B6"/>
            </a:solidFill>
            <a:ln w="9525">
              <a:noFill/>
              <a:miter lim="800000"/>
              <a:headEnd/>
              <a:tailEnd/>
            </a:ln>
          </p:spPr>
          <p:txBody>
            <a:bodyPr/>
            <a:lstStyle/>
            <a:p>
              <a:endParaRPr lang="en-US" sz="1400"/>
            </a:p>
          </p:txBody>
        </p:sp>
        <p:sp>
          <p:nvSpPr>
            <p:cNvPr id="170" name="Rectangle 11"/>
            <p:cNvSpPr>
              <a:spLocks noChangeArrowheads="1"/>
            </p:cNvSpPr>
            <p:nvPr/>
          </p:nvSpPr>
          <p:spPr bwMode="auto">
            <a:xfrm>
              <a:off x="828" y="1666"/>
              <a:ext cx="4790" cy="59"/>
            </a:xfrm>
            <a:prstGeom prst="rect">
              <a:avLst/>
            </a:prstGeom>
            <a:solidFill>
              <a:srgbClr val="B4B4B4"/>
            </a:solidFill>
            <a:ln w="9525">
              <a:noFill/>
              <a:miter lim="800000"/>
              <a:headEnd/>
              <a:tailEnd/>
            </a:ln>
          </p:spPr>
          <p:txBody>
            <a:bodyPr/>
            <a:lstStyle/>
            <a:p>
              <a:endParaRPr lang="en-US" sz="1400"/>
            </a:p>
          </p:txBody>
        </p:sp>
        <p:sp>
          <p:nvSpPr>
            <p:cNvPr id="171" name="Rectangle 12"/>
            <p:cNvSpPr>
              <a:spLocks noChangeArrowheads="1"/>
            </p:cNvSpPr>
            <p:nvPr/>
          </p:nvSpPr>
          <p:spPr bwMode="auto">
            <a:xfrm>
              <a:off x="828" y="1725"/>
              <a:ext cx="4790" cy="50"/>
            </a:xfrm>
            <a:prstGeom prst="rect">
              <a:avLst/>
            </a:prstGeom>
            <a:solidFill>
              <a:srgbClr val="B2B2B2"/>
            </a:solidFill>
            <a:ln w="9525">
              <a:noFill/>
              <a:miter lim="800000"/>
              <a:headEnd/>
              <a:tailEnd/>
            </a:ln>
          </p:spPr>
          <p:txBody>
            <a:bodyPr/>
            <a:lstStyle/>
            <a:p>
              <a:endParaRPr lang="en-US" sz="1400"/>
            </a:p>
          </p:txBody>
        </p:sp>
        <p:sp>
          <p:nvSpPr>
            <p:cNvPr id="172" name="Rectangle 13"/>
            <p:cNvSpPr>
              <a:spLocks noChangeArrowheads="1"/>
            </p:cNvSpPr>
            <p:nvPr/>
          </p:nvSpPr>
          <p:spPr bwMode="auto">
            <a:xfrm>
              <a:off x="828" y="1775"/>
              <a:ext cx="4790" cy="58"/>
            </a:xfrm>
            <a:prstGeom prst="rect">
              <a:avLst/>
            </a:prstGeom>
            <a:solidFill>
              <a:srgbClr val="B0B0B0"/>
            </a:solidFill>
            <a:ln w="9525">
              <a:noFill/>
              <a:miter lim="800000"/>
              <a:headEnd/>
              <a:tailEnd/>
            </a:ln>
          </p:spPr>
          <p:txBody>
            <a:bodyPr/>
            <a:lstStyle/>
            <a:p>
              <a:endParaRPr lang="en-US" sz="1400"/>
            </a:p>
          </p:txBody>
        </p:sp>
        <p:sp>
          <p:nvSpPr>
            <p:cNvPr id="173" name="Rectangle 14"/>
            <p:cNvSpPr>
              <a:spLocks noChangeArrowheads="1"/>
            </p:cNvSpPr>
            <p:nvPr/>
          </p:nvSpPr>
          <p:spPr bwMode="auto">
            <a:xfrm>
              <a:off x="828" y="1833"/>
              <a:ext cx="4790" cy="34"/>
            </a:xfrm>
            <a:prstGeom prst="rect">
              <a:avLst/>
            </a:prstGeom>
            <a:solidFill>
              <a:srgbClr val="AEAEAE"/>
            </a:solidFill>
            <a:ln w="9525">
              <a:noFill/>
              <a:miter lim="800000"/>
              <a:headEnd/>
              <a:tailEnd/>
            </a:ln>
          </p:spPr>
          <p:txBody>
            <a:bodyPr/>
            <a:lstStyle/>
            <a:p>
              <a:endParaRPr lang="en-US" sz="1400"/>
            </a:p>
          </p:txBody>
        </p:sp>
        <p:sp>
          <p:nvSpPr>
            <p:cNvPr id="174" name="Rectangle 15"/>
            <p:cNvSpPr>
              <a:spLocks noChangeArrowheads="1"/>
            </p:cNvSpPr>
            <p:nvPr/>
          </p:nvSpPr>
          <p:spPr bwMode="auto">
            <a:xfrm>
              <a:off x="828" y="1867"/>
              <a:ext cx="4790" cy="50"/>
            </a:xfrm>
            <a:prstGeom prst="rect">
              <a:avLst/>
            </a:prstGeom>
            <a:solidFill>
              <a:srgbClr val="ACACAC"/>
            </a:solidFill>
            <a:ln w="9525">
              <a:noFill/>
              <a:miter lim="800000"/>
              <a:headEnd/>
              <a:tailEnd/>
            </a:ln>
          </p:spPr>
          <p:txBody>
            <a:bodyPr/>
            <a:lstStyle/>
            <a:p>
              <a:endParaRPr lang="en-US" sz="1400"/>
            </a:p>
          </p:txBody>
        </p:sp>
        <p:sp>
          <p:nvSpPr>
            <p:cNvPr id="175" name="Rectangle 16"/>
            <p:cNvSpPr>
              <a:spLocks noChangeArrowheads="1"/>
            </p:cNvSpPr>
            <p:nvPr/>
          </p:nvSpPr>
          <p:spPr bwMode="auto">
            <a:xfrm>
              <a:off x="828" y="1917"/>
              <a:ext cx="4790" cy="33"/>
            </a:xfrm>
            <a:prstGeom prst="rect">
              <a:avLst/>
            </a:prstGeom>
            <a:solidFill>
              <a:srgbClr val="AAAAAA"/>
            </a:solidFill>
            <a:ln w="9525">
              <a:noFill/>
              <a:miter lim="800000"/>
              <a:headEnd/>
              <a:tailEnd/>
            </a:ln>
          </p:spPr>
          <p:txBody>
            <a:bodyPr/>
            <a:lstStyle/>
            <a:p>
              <a:endParaRPr lang="en-US" sz="1400"/>
            </a:p>
          </p:txBody>
        </p:sp>
        <p:sp>
          <p:nvSpPr>
            <p:cNvPr id="176" name="Rectangle 17"/>
            <p:cNvSpPr>
              <a:spLocks noChangeArrowheads="1"/>
            </p:cNvSpPr>
            <p:nvPr/>
          </p:nvSpPr>
          <p:spPr bwMode="auto">
            <a:xfrm>
              <a:off x="828" y="1950"/>
              <a:ext cx="4790" cy="50"/>
            </a:xfrm>
            <a:prstGeom prst="rect">
              <a:avLst/>
            </a:prstGeom>
            <a:solidFill>
              <a:srgbClr val="A8A8A8"/>
            </a:solidFill>
            <a:ln w="9525">
              <a:noFill/>
              <a:miter lim="800000"/>
              <a:headEnd/>
              <a:tailEnd/>
            </a:ln>
          </p:spPr>
          <p:txBody>
            <a:bodyPr/>
            <a:lstStyle/>
            <a:p>
              <a:endParaRPr lang="en-US" sz="1400"/>
            </a:p>
          </p:txBody>
        </p:sp>
        <p:sp>
          <p:nvSpPr>
            <p:cNvPr id="177" name="Rectangle 18"/>
            <p:cNvSpPr>
              <a:spLocks noChangeArrowheads="1"/>
            </p:cNvSpPr>
            <p:nvPr/>
          </p:nvSpPr>
          <p:spPr bwMode="auto">
            <a:xfrm>
              <a:off x="828" y="2000"/>
              <a:ext cx="4790" cy="34"/>
            </a:xfrm>
            <a:prstGeom prst="rect">
              <a:avLst/>
            </a:prstGeom>
            <a:solidFill>
              <a:srgbClr val="A6A6A6"/>
            </a:solidFill>
            <a:ln w="9525">
              <a:noFill/>
              <a:miter lim="800000"/>
              <a:headEnd/>
              <a:tailEnd/>
            </a:ln>
          </p:spPr>
          <p:txBody>
            <a:bodyPr/>
            <a:lstStyle/>
            <a:p>
              <a:endParaRPr lang="en-US" sz="1400"/>
            </a:p>
          </p:txBody>
        </p:sp>
        <p:sp>
          <p:nvSpPr>
            <p:cNvPr id="178" name="Rectangle 19"/>
            <p:cNvSpPr>
              <a:spLocks noChangeArrowheads="1"/>
            </p:cNvSpPr>
            <p:nvPr/>
          </p:nvSpPr>
          <p:spPr bwMode="auto">
            <a:xfrm>
              <a:off x="828" y="2034"/>
              <a:ext cx="4790" cy="50"/>
            </a:xfrm>
            <a:prstGeom prst="rect">
              <a:avLst/>
            </a:prstGeom>
            <a:solidFill>
              <a:srgbClr val="A4A4A4"/>
            </a:solidFill>
            <a:ln w="9525">
              <a:noFill/>
              <a:miter lim="800000"/>
              <a:headEnd/>
              <a:tailEnd/>
            </a:ln>
          </p:spPr>
          <p:txBody>
            <a:bodyPr/>
            <a:lstStyle/>
            <a:p>
              <a:endParaRPr lang="en-US" sz="1400"/>
            </a:p>
          </p:txBody>
        </p:sp>
        <p:sp>
          <p:nvSpPr>
            <p:cNvPr id="179" name="Rectangle 20"/>
            <p:cNvSpPr>
              <a:spLocks noChangeArrowheads="1"/>
            </p:cNvSpPr>
            <p:nvPr/>
          </p:nvSpPr>
          <p:spPr bwMode="auto">
            <a:xfrm>
              <a:off x="828" y="2084"/>
              <a:ext cx="4790" cy="33"/>
            </a:xfrm>
            <a:prstGeom prst="rect">
              <a:avLst/>
            </a:prstGeom>
            <a:solidFill>
              <a:srgbClr val="A2A2A2"/>
            </a:solidFill>
            <a:ln w="9525">
              <a:noFill/>
              <a:miter lim="800000"/>
              <a:headEnd/>
              <a:tailEnd/>
            </a:ln>
          </p:spPr>
          <p:txBody>
            <a:bodyPr/>
            <a:lstStyle/>
            <a:p>
              <a:endParaRPr lang="en-US" sz="1400"/>
            </a:p>
          </p:txBody>
        </p:sp>
        <p:sp>
          <p:nvSpPr>
            <p:cNvPr id="180" name="Rectangle 21"/>
            <p:cNvSpPr>
              <a:spLocks noChangeArrowheads="1"/>
            </p:cNvSpPr>
            <p:nvPr/>
          </p:nvSpPr>
          <p:spPr bwMode="auto">
            <a:xfrm>
              <a:off x="828" y="2117"/>
              <a:ext cx="4790" cy="50"/>
            </a:xfrm>
            <a:prstGeom prst="rect">
              <a:avLst/>
            </a:prstGeom>
            <a:solidFill>
              <a:srgbClr val="A0A0A0"/>
            </a:solidFill>
            <a:ln w="9525">
              <a:noFill/>
              <a:miter lim="800000"/>
              <a:headEnd/>
              <a:tailEnd/>
            </a:ln>
          </p:spPr>
          <p:txBody>
            <a:bodyPr/>
            <a:lstStyle/>
            <a:p>
              <a:endParaRPr lang="en-US" sz="1400"/>
            </a:p>
          </p:txBody>
        </p:sp>
        <p:sp>
          <p:nvSpPr>
            <p:cNvPr id="181" name="Rectangle 22"/>
            <p:cNvSpPr>
              <a:spLocks noChangeArrowheads="1"/>
            </p:cNvSpPr>
            <p:nvPr/>
          </p:nvSpPr>
          <p:spPr bwMode="auto">
            <a:xfrm>
              <a:off x="828" y="2167"/>
              <a:ext cx="4790" cy="34"/>
            </a:xfrm>
            <a:prstGeom prst="rect">
              <a:avLst/>
            </a:prstGeom>
            <a:solidFill>
              <a:srgbClr val="9E9E9E"/>
            </a:solidFill>
            <a:ln w="9525">
              <a:noFill/>
              <a:miter lim="800000"/>
              <a:headEnd/>
              <a:tailEnd/>
            </a:ln>
          </p:spPr>
          <p:txBody>
            <a:bodyPr/>
            <a:lstStyle/>
            <a:p>
              <a:endParaRPr lang="en-US" sz="1400"/>
            </a:p>
          </p:txBody>
        </p:sp>
        <p:sp>
          <p:nvSpPr>
            <p:cNvPr id="182" name="Rectangle 23"/>
            <p:cNvSpPr>
              <a:spLocks noChangeArrowheads="1"/>
            </p:cNvSpPr>
            <p:nvPr/>
          </p:nvSpPr>
          <p:spPr bwMode="auto">
            <a:xfrm>
              <a:off x="828" y="2201"/>
              <a:ext cx="4790" cy="50"/>
            </a:xfrm>
            <a:prstGeom prst="rect">
              <a:avLst/>
            </a:prstGeom>
            <a:solidFill>
              <a:srgbClr val="9C9C9C"/>
            </a:solidFill>
            <a:ln w="9525">
              <a:noFill/>
              <a:miter lim="800000"/>
              <a:headEnd/>
              <a:tailEnd/>
            </a:ln>
          </p:spPr>
          <p:txBody>
            <a:bodyPr/>
            <a:lstStyle/>
            <a:p>
              <a:endParaRPr lang="en-US" sz="1400"/>
            </a:p>
          </p:txBody>
        </p:sp>
        <p:sp>
          <p:nvSpPr>
            <p:cNvPr id="183" name="Rectangle 24"/>
            <p:cNvSpPr>
              <a:spLocks noChangeArrowheads="1"/>
            </p:cNvSpPr>
            <p:nvPr/>
          </p:nvSpPr>
          <p:spPr bwMode="auto">
            <a:xfrm>
              <a:off x="828" y="2251"/>
              <a:ext cx="4790" cy="58"/>
            </a:xfrm>
            <a:prstGeom prst="rect">
              <a:avLst/>
            </a:prstGeom>
            <a:solidFill>
              <a:srgbClr val="9A9A9A"/>
            </a:solidFill>
            <a:ln w="9525">
              <a:noFill/>
              <a:miter lim="800000"/>
              <a:headEnd/>
              <a:tailEnd/>
            </a:ln>
          </p:spPr>
          <p:txBody>
            <a:bodyPr/>
            <a:lstStyle/>
            <a:p>
              <a:endParaRPr lang="en-US" sz="1400"/>
            </a:p>
          </p:txBody>
        </p:sp>
        <p:sp>
          <p:nvSpPr>
            <p:cNvPr id="184" name="Rectangle 25"/>
            <p:cNvSpPr>
              <a:spLocks noChangeArrowheads="1"/>
            </p:cNvSpPr>
            <p:nvPr/>
          </p:nvSpPr>
          <p:spPr bwMode="auto">
            <a:xfrm>
              <a:off x="828" y="2309"/>
              <a:ext cx="4790" cy="50"/>
            </a:xfrm>
            <a:prstGeom prst="rect">
              <a:avLst/>
            </a:prstGeom>
            <a:solidFill>
              <a:srgbClr val="989898"/>
            </a:solidFill>
            <a:ln w="9525">
              <a:noFill/>
              <a:miter lim="800000"/>
              <a:headEnd/>
              <a:tailEnd/>
            </a:ln>
          </p:spPr>
          <p:txBody>
            <a:bodyPr/>
            <a:lstStyle/>
            <a:p>
              <a:endParaRPr lang="en-US" sz="1400"/>
            </a:p>
          </p:txBody>
        </p:sp>
        <p:sp>
          <p:nvSpPr>
            <p:cNvPr id="185" name="Rectangle 26"/>
            <p:cNvSpPr>
              <a:spLocks noChangeArrowheads="1"/>
            </p:cNvSpPr>
            <p:nvPr/>
          </p:nvSpPr>
          <p:spPr bwMode="auto">
            <a:xfrm>
              <a:off x="828" y="2359"/>
              <a:ext cx="4790" cy="59"/>
            </a:xfrm>
            <a:prstGeom prst="rect">
              <a:avLst/>
            </a:prstGeom>
            <a:solidFill>
              <a:srgbClr val="969696"/>
            </a:solidFill>
            <a:ln w="9525">
              <a:noFill/>
              <a:miter lim="800000"/>
              <a:headEnd/>
              <a:tailEnd/>
            </a:ln>
          </p:spPr>
          <p:txBody>
            <a:bodyPr/>
            <a:lstStyle/>
            <a:p>
              <a:endParaRPr lang="en-US" sz="1400"/>
            </a:p>
          </p:txBody>
        </p:sp>
        <p:sp>
          <p:nvSpPr>
            <p:cNvPr id="186" name="Rectangle 27"/>
            <p:cNvSpPr>
              <a:spLocks noChangeArrowheads="1"/>
            </p:cNvSpPr>
            <p:nvPr/>
          </p:nvSpPr>
          <p:spPr bwMode="auto">
            <a:xfrm>
              <a:off x="828" y="2418"/>
              <a:ext cx="4790" cy="58"/>
            </a:xfrm>
            <a:prstGeom prst="rect">
              <a:avLst/>
            </a:prstGeom>
            <a:solidFill>
              <a:srgbClr val="949494"/>
            </a:solidFill>
            <a:ln w="9525">
              <a:noFill/>
              <a:miter lim="800000"/>
              <a:headEnd/>
              <a:tailEnd/>
            </a:ln>
          </p:spPr>
          <p:txBody>
            <a:bodyPr/>
            <a:lstStyle/>
            <a:p>
              <a:endParaRPr lang="en-US" sz="1400"/>
            </a:p>
          </p:txBody>
        </p:sp>
        <p:sp>
          <p:nvSpPr>
            <p:cNvPr id="187" name="Rectangle 28"/>
            <p:cNvSpPr>
              <a:spLocks noChangeArrowheads="1"/>
            </p:cNvSpPr>
            <p:nvPr/>
          </p:nvSpPr>
          <p:spPr bwMode="auto">
            <a:xfrm>
              <a:off x="828" y="2476"/>
              <a:ext cx="4790" cy="84"/>
            </a:xfrm>
            <a:prstGeom prst="rect">
              <a:avLst/>
            </a:prstGeom>
            <a:solidFill>
              <a:srgbClr val="929292"/>
            </a:solidFill>
            <a:ln w="9525">
              <a:noFill/>
              <a:miter lim="800000"/>
              <a:headEnd/>
              <a:tailEnd/>
            </a:ln>
          </p:spPr>
          <p:txBody>
            <a:bodyPr/>
            <a:lstStyle/>
            <a:p>
              <a:endParaRPr lang="en-US" sz="1400"/>
            </a:p>
          </p:txBody>
        </p:sp>
        <p:sp>
          <p:nvSpPr>
            <p:cNvPr id="188" name="Rectangle 29"/>
            <p:cNvSpPr>
              <a:spLocks noChangeArrowheads="1"/>
            </p:cNvSpPr>
            <p:nvPr/>
          </p:nvSpPr>
          <p:spPr bwMode="auto">
            <a:xfrm>
              <a:off x="828" y="2560"/>
              <a:ext cx="4790" cy="83"/>
            </a:xfrm>
            <a:prstGeom prst="rect">
              <a:avLst/>
            </a:prstGeom>
            <a:solidFill>
              <a:srgbClr val="909090"/>
            </a:solidFill>
            <a:ln w="9525">
              <a:noFill/>
              <a:miter lim="800000"/>
              <a:headEnd/>
              <a:tailEnd/>
            </a:ln>
          </p:spPr>
          <p:txBody>
            <a:bodyPr/>
            <a:lstStyle/>
            <a:p>
              <a:endParaRPr lang="en-US" sz="1400"/>
            </a:p>
          </p:txBody>
        </p:sp>
        <p:sp>
          <p:nvSpPr>
            <p:cNvPr id="189" name="Rectangle 30"/>
            <p:cNvSpPr>
              <a:spLocks noChangeArrowheads="1"/>
            </p:cNvSpPr>
            <p:nvPr/>
          </p:nvSpPr>
          <p:spPr bwMode="auto">
            <a:xfrm>
              <a:off x="828" y="2643"/>
              <a:ext cx="4790" cy="167"/>
            </a:xfrm>
            <a:prstGeom prst="rect">
              <a:avLst/>
            </a:prstGeom>
            <a:solidFill>
              <a:srgbClr val="8E8E8E"/>
            </a:solidFill>
            <a:ln w="9525">
              <a:noFill/>
              <a:miter lim="800000"/>
              <a:headEnd/>
              <a:tailEnd/>
            </a:ln>
          </p:spPr>
          <p:txBody>
            <a:bodyPr/>
            <a:lstStyle/>
            <a:p>
              <a:endParaRPr lang="en-US" sz="1400"/>
            </a:p>
          </p:txBody>
        </p:sp>
        <p:sp>
          <p:nvSpPr>
            <p:cNvPr id="190" name="Rectangle 31"/>
            <p:cNvSpPr>
              <a:spLocks noChangeArrowheads="1"/>
            </p:cNvSpPr>
            <p:nvPr/>
          </p:nvSpPr>
          <p:spPr bwMode="auto">
            <a:xfrm>
              <a:off x="828" y="2810"/>
              <a:ext cx="4790" cy="42"/>
            </a:xfrm>
            <a:prstGeom prst="rect">
              <a:avLst/>
            </a:prstGeom>
            <a:solidFill>
              <a:srgbClr val="8C8C8C"/>
            </a:solidFill>
            <a:ln w="9525">
              <a:noFill/>
              <a:miter lim="800000"/>
              <a:headEnd/>
              <a:tailEnd/>
            </a:ln>
          </p:spPr>
          <p:txBody>
            <a:bodyPr/>
            <a:lstStyle/>
            <a:p>
              <a:endParaRPr lang="en-US" sz="1400"/>
            </a:p>
          </p:txBody>
        </p:sp>
        <p:sp>
          <p:nvSpPr>
            <p:cNvPr id="191" name="Rectangle 32"/>
            <p:cNvSpPr>
              <a:spLocks noChangeArrowheads="1"/>
            </p:cNvSpPr>
            <p:nvPr/>
          </p:nvSpPr>
          <p:spPr bwMode="auto">
            <a:xfrm>
              <a:off x="828" y="1065"/>
              <a:ext cx="4790" cy="1787"/>
            </a:xfrm>
            <a:prstGeom prst="rect">
              <a:avLst/>
            </a:prstGeom>
            <a:noFill/>
            <a:ln w="9525">
              <a:noFill/>
              <a:miter lim="800000"/>
              <a:headEnd/>
              <a:tailEnd/>
            </a:ln>
          </p:spPr>
          <p:txBody>
            <a:bodyPr/>
            <a:lstStyle/>
            <a:p>
              <a:endParaRPr lang="en-US" sz="1400"/>
            </a:p>
          </p:txBody>
        </p:sp>
        <p:sp>
          <p:nvSpPr>
            <p:cNvPr id="198" name="Line 39"/>
            <p:cNvSpPr>
              <a:spLocks noChangeShapeType="1"/>
            </p:cNvSpPr>
            <p:nvPr/>
          </p:nvSpPr>
          <p:spPr bwMode="auto">
            <a:xfrm>
              <a:off x="828" y="1065"/>
              <a:ext cx="4790" cy="1"/>
            </a:xfrm>
            <a:prstGeom prst="line">
              <a:avLst/>
            </a:prstGeom>
            <a:noFill/>
            <a:ln w="0">
              <a:solidFill>
                <a:srgbClr val="000000"/>
              </a:solidFill>
              <a:round/>
              <a:headEnd/>
              <a:tailEnd/>
            </a:ln>
          </p:spPr>
          <p:txBody>
            <a:bodyPr/>
            <a:lstStyle/>
            <a:p>
              <a:endParaRPr lang="en-US" sz="1400"/>
            </a:p>
          </p:txBody>
        </p:sp>
        <p:sp>
          <p:nvSpPr>
            <p:cNvPr id="199" name="Rectangle 40"/>
            <p:cNvSpPr>
              <a:spLocks noChangeArrowheads="1"/>
            </p:cNvSpPr>
            <p:nvPr/>
          </p:nvSpPr>
          <p:spPr bwMode="auto">
            <a:xfrm>
              <a:off x="828" y="1065"/>
              <a:ext cx="4790" cy="1787"/>
            </a:xfrm>
            <a:prstGeom prst="rect">
              <a:avLst/>
            </a:prstGeom>
            <a:solidFill>
              <a:schemeClr val="bg1">
                <a:lumMod val="75000"/>
              </a:schemeClr>
            </a:solidFill>
            <a:ln w="12700">
              <a:solidFill>
                <a:srgbClr val="C0C0C0"/>
              </a:solidFill>
              <a:miter lim="800000"/>
              <a:headEnd/>
              <a:tailEnd/>
            </a:ln>
          </p:spPr>
          <p:txBody>
            <a:bodyPr/>
            <a:lstStyle/>
            <a:p>
              <a:endParaRPr lang="en-US" sz="1400"/>
            </a:p>
          </p:txBody>
        </p:sp>
        <p:sp>
          <p:nvSpPr>
            <p:cNvPr id="200" name="Line 41"/>
            <p:cNvSpPr>
              <a:spLocks noChangeShapeType="1"/>
            </p:cNvSpPr>
            <p:nvPr/>
          </p:nvSpPr>
          <p:spPr bwMode="auto">
            <a:xfrm>
              <a:off x="828" y="1065"/>
              <a:ext cx="1" cy="1787"/>
            </a:xfrm>
            <a:prstGeom prst="line">
              <a:avLst/>
            </a:prstGeom>
            <a:noFill/>
            <a:ln w="0">
              <a:solidFill>
                <a:srgbClr val="000000"/>
              </a:solidFill>
              <a:round/>
              <a:headEnd/>
              <a:tailEnd/>
            </a:ln>
          </p:spPr>
          <p:txBody>
            <a:bodyPr/>
            <a:lstStyle/>
            <a:p>
              <a:endParaRPr lang="en-US" sz="1400"/>
            </a:p>
          </p:txBody>
        </p:sp>
        <p:sp>
          <p:nvSpPr>
            <p:cNvPr id="201" name="Line 42"/>
            <p:cNvSpPr>
              <a:spLocks noChangeShapeType="1"/>
            </p:cNvSpPr>
            <p:nvPr/>
          </p:nvSpPr>
          <p:spPr bwMode="auto">
            <a:xfrm>
              <a:off x="794" y="2852"/>
              <a:ext cx="34" cy="1"/>
            </a:xfrm>
            <a:prstGeom prst="line">
              <a:avLst/>
            </a:prstGeom>
            <a:noFill/>
            <a:ln w="0">
              <a:solidFill>
                <a:srgbClr val="000000"/>
              </a:solidFill>
              <a:round/>
              <a:headEnd/>
              <a:tailEnd/>
            </a:ln>
          </p:spPr>
          <p:txBody>
            <a:bodyPr/>
            <a:lstStyle/>
            <a:p>
              <a:endParaRPr lang="en-US" sz="1400"/>
            </a:p>
          </p:txBody>
        </p:sp>
        <p:sp>
          <p:nvSpPr>
            <p:cNvPr id="202" name="Line 43"/>
            <p:cNvSpPr>
              <a:spLocks noChangeShapeType="1"/>
            </p:cNvSpPr>
            <p:nvPr/>
          </p:nvSpPr>
          <p:spPr bwMode="auto">
            <a:xfrm>
              <a:off x="794" y="2593"/>
              <a:ext cx="34" cy="1"/>
            </a:xfrm>
            <a:prstGeom prst="line">
              <a:avLst/>
            </a:prstGeom>
            <a:noFill/>
            <a:ln w="0">
              <a:solidFill>
                <a:srgbClr val="000000"/>
              </a:solidFill>
              <a:round/>
              <a:headEnd/>
              <a:tailEnd/>
            </a:ln>
          </p:spPr>
          <p:txBody>
            <a:bodyPr/>
            <a:lstStyle/>
            <a:p>
              <a:endParaRPr lang="en-US" sz="1400"/>
            </a:p>
          </p:txBody>
        </p:sp>
        <p:sp>
          <p:nvSpPr>
            <p:cNvPr id="203" name="Line 44"/>
            <p:cNvSpPr>
              <a:spLocks noChangeShapeType="1"/>
            </p:cNvSpPr>
            <p:nvPr/>
          </p:nvSpPr>
          <p:spPr bwMode="auto">
            <a:xfrm>
              <a:off x="794" y="2343"/>
              <a:ext cx="34" cy="1"/>
            </a:xfrm>
            <a:prstGeom prst="line">
              <a:avLst/>
            </a:prstGeom>
            <a:noFill/>
            <a:ln w="0">
              <a:solidFill>
                <a:srgbClr val="000000"/>
              </a:solidFill>
              <a:round/>
              <a:headEnd/>
              <a:tailEnd/>
            </a:ln>
          </p:spPr>
          <p:txBody>
            <a:bodyPr/>
            <a:lstStyle/>
            <a:p>
              <a:endParaRPr lang="en-US" sz="1400"/>
            </a:p>
          </p:txBody>
        </p:sp>
        <p:sp>
          <p:nvSpPr>
            <p:cNvPr id="204" name="Line 45"/>
            <p:cNvSpPr>
              <a:spLocks noChangeShapeType="1"/>
            </p:cNvSpPr>
            <p:nvPr/>
          </p:nvSpPr>
          <p:spPr bwMode="auto">
            <a:xfrm>
              <a:off x="794" y="2084"/>
              <a:ext cx="34" cy="1"/>
            </a:xfrm>
            <a:prstGeom prst="line">
              <a:avLst/>
            </a:prstGeom>
            <a:noFill/>
            <a:ln w="0">
              <a:solidFill>
                <a:srgbClr val="000000"/>
              </a:solidFill>
              <a:round/>
              <a:headEnd/>
              <a:tailEnd/>
            </a:ln>
          </p:spPr>
          <p:txBody>
            <a:bodyPr/>
            <a:lstStyle/>
            <a:p>
              <a:endParaRPr lang="en-US" sz="1400"/>
            </a:p>
          </p:txBody>
        </p:sp>
        <p:sp>
          <p:nvSpPr>
            <p:cNvPr id="205" name="Line 46"/>
            <p:cNvSpPr>
              <a:spLocks noChangeShapeType="1"/>
            </p:cNvSpPr>
            <p:nvPr/>
          </p:nvSpPr>
          <p:spPr bwMode="auto">
            <a:xfrm>
              <a:off x="794" y="1833"/>
              <a:ext cx="34" cy="1"/>
            </a:xfrm>
            <a:prstGeom prst="line">
              <a:avLst/>
            </a:prstGeom>
            <a:noFill/>
            <a:ln w="0">
              <a:solidFill>
                <a:srgbClr val="000000"/>
              </a:solidFill>
              <a:round/>
              <a:headEnd/>
              <a:tailEnd/>
            </a:ln>
          </p:spPr>
          <p:txBody>
            <a:bodyPr/>
            <a:lstStyle/>
            <a:p>
              <a:endParaRPr lang="en-US" sz="1400"/>
            </a:p>
          </p:txBody>
        </p:sp>
        <p:sp>
          <p:nvSpPr>
            <p:cNvPr id="206" name="Line 47"/>
            <p:cNvSpPr>
              <a:spLocks noChangeShapeType="1"/>
            </p:cNvSpPr>
            <p:nvPr/>
          </p:nvSpPr>
          <p:spPr bwMode="auto">
            <a:xfrm>
              <a:off x="794" y="1574"/>
              <a:ext cx="34" cy="1"/>
            </a:xfrm>
            <a:prstGeom prst="line">
              <a:avLst/>
            </a:prstGeom>
            <a:noFill/>
            <a:ln w="0">
              <a:solidFill>
                <a:srgbClr val="000000"/>
              </a:solidFill>
              <a:round/>
              <a:headEnd/>
              <a:tailEnd/>
            </a:ln>
          </p:spPr>
          <p:txBody>
            <a:bodyPr/>
            <a:lstStyle/>
            <a:p>
              <a:endParaRPr lang="en-US" sz="1400"/>
            </a:p>
          </p:txBody>
        </p:sp>
        <p:sp>
          <p:nvSpPr>
            <p:cNvPr id="207" name="Line 48"/>
            <p:cNvSpPr>
              <a:spLocks noChangeShapeType="1"/>
            </p:cNvSpPr>
            <p:nvPr/>
          </p:nvSpPr>
          <p:spPr bwMode="auto">
            <a:xfrm>
              <a:off x="794" y="1324"/>
              <a:ext cx="34" cy="1"/>
            </a:xfrm>
            <a:prstGeom prst="line">
              <a:avLst/>
            </a:prstGeom>
            <a:noFill/>
            <a:ln w="0">
              <a:solidFill>
                <a:srgbClr val="000000"/>
              </a:solidFill>
              <a:round/>
              <a:headEnd/>
              <a:tailEnd/>
            </a:ln>
          </p:spPr>
          <p:txBody>
            <a:bodyPr/>
            <a:lstStyle/>
            <a:p>
              <a:endParaRPr lang="en-US" sz="1400"/>
            </a:p>
          </p:txBody>
        </p:sp>
        <p:sp>
          <p:nvSpPr>
            <p:cNvPr id="208" name="Line 49"/>
            <p:cNvSpPr>
              <a:spLocks noChangeShapeType="1"/>
            </p:cNvSpPr>
            <p:nvPr/>
          </p:nvSpPr>
          <p:spPr bwMode="auto">
            <a:xfrm>
              <a:off x="794" y="1065"/>
              <a:ext cx="34" cy="1"/>
            </a:xfrm>
            <a:prstGeom prst="line">
              <a:avLst/>
            </a:prstGeom>
            <a:noFill/>
            <a:ln w="0">
              <a:solidFill>
                <a:srgbClr val="000000"/>
              </a:solidFill>
              <a:round/>
              <a:headEnd/>
              <a:tailEnd/>
            </a:ln>
          </p:spPr>
          <p:txBody>
            <a:bodyPr/>
            <a:lstStyle/>
            <a:p>
              <a:endParaRPr lang="en-US" sz="1400"/>
            </a:p>
          </p:txBody>
        </p:sp>
        <p:sp>
          <p:nvSpPr>
            <p:cNvPr id="209" name="Line 50"/>
            <p:cNvSpPr>
              <a:spLocks noChangeShapeType="1"/>
            </p:cNvSpPr>
            <p:nvPr/>
          </p:nvSpPr>
          <p:spPr bwMode="auto">
            <a:xfrm>
              <a:off x="828" y="2852"/>
              <a:ext cx="4790" cy="1"/>
            </a:xfrm>
            <a:prstGeom prst="line">
              <a:avLst/>
            </a:prstGeom>
            <a:noFill/>
            <a:ln w="0">
              <a:solidFill>
                <a:srgbClr val="000000"/>
              </a:solidFill>
              <a:round/>
              <a:headEnd/>
              <a:tailEnd/>
            </a:ln>
          </p:spPr>
          <p:txBody>
            <a:bodyPr/>
            <a:lstStyle/>
            <a:p>
              <a:endParaRPr lang="en-US" sz="1400"/>
            </a:p>
          </p:txBody>
        </p:sp>
        <p:sp>
          <p:nvSpPr>
            <p:cNvPr id="210" name="Line 51"/>
            <p:cNvSpPr>
              <a:spLocks noChangeShapeType="1"/>
            </p:cNvSpPr>
            <p:nvPr/>
          </p:nvSpPr>
          <p:spPr bwMode="auto">
            <a:xfrm flipV="1">
              <a:off x="828" y="2852"/>
              <a:ext cx="1" cy="33"/>
            </a:xfrm>
            <a:prstGeom prst="line">
              <a:avLst/>
            </a:prstGeom>
            <a:noFill/>
            <a:ln w="0">
              <a:solidFill>
                <a:srgbClr val="000000"/>
              </a:solidFill>
              <a:round/>
              <a:headEnd/>
              <a:tailEnd/>
            </a:ln>
          </p:spPr>
          <p:txBody>
            <a:bodyPr/>
            <a:lstStyle/>
            <a:p>
              <a:endParaRPr lang="en-US" sz="1400"/>
            </a:p>
          </p:txBody>
        </p:sp>
        <p:sp>
          <p:nvSpPr>
            <p:cNvPr id="211" name="Line 52"/>
            <p:cNvSpPr>
              <a:spLocks noChangeShapeType="1"/>
            </p:cNvSpPr>
            <p:nvPr/>
          </p:nvSpPr>
          <p:spPr bwMode="auto">
            <a:xfrm flipV="1">
              <a:off x="1129" y="2852"/>
              <a:ext cx="1" cy="33"/>
            </a:xfrm>
            <a:prstGeom prst="line">
              <a:avLst/>
            </a:prstGeom>
            <a:noFill/>
            <a:ln w="0">
              <a:solidFill>
                <a:srgbClr val="000000"/>
              </a:solidFill>
              <a:round/>
              <a:headEnd/>
              <a:tailEnd/>
            </a:ln>
          </p:spPr>
          <p:txBody>
            <a:bodyPr/>
            <a:lstStyle/>
            <a:p>
              <a:endParaRPr lang="en-US" sz="1400"/>
            </a:p>
          </p:txBody>
        </p:sp>
        <p:sp>
          <p:nvSpPr>
            <p:cNvPr id="212" name="Line 53"/>
            <p:cNvSpPr>
              <a:spLocks noChangeShapeType="1"/>
            </p:cNvSpPr>
            <p:nvPr/>
          </p:nvSpPr>
          <p:spPr bwMode="auto">
            <a:xfrm flipV="1">
              <a:off x="1430" y="2852"/>
              <a:ext cx="1" cy="33"/>
            </a:xfrm>
            <a:prstGeom prst="line">
              <a:avLst/>
            </a:prstGeom>
            <a:noFill/>
            <a:ln w="0">
              <a:solidFill>
                <a:srgbClr val="000000"/>
              </a:solidFill>
              <a:round/>
              <a:headEnd/>
              <a:tailEnd/>
            </a:ln>
          </p:spPr>
          <p:txBody>
            <a:bodyPr/>
            <a:lstStyle/>
            <a:p>
              <a:endParaRPr lang="en-US" sz="1400"/>
            </a:p>
          </p:txBody>
        </p:sp>
        <p:sp>
          <p:nvSpPr>
            <p:cNvPr id="213" name="Line 54"/>
            <p:cNvSpPr>
              <a:spLocks noChangeShapeType="1"/>
            </p:cNvSpPr>
            <p:nvPr/>
          </p:nvSpPr>
          <p:spPr bwMode="auto">
            <a:xfrm flipV="1">
              <a:off x="1722" y="2852"/>
              <a:ext cx="1" cy="33"/>
            </a:xfrm>
            <a:prstGeom prst="line">
              <a:avLst/>
            </a:prstGeom>
            <a:noFill/>
            <a:ln w="0">
              <a:solidFill>
                <a:srgbClr val="000000"/>
              </a:solidFill>
              <a:round/>
              <a:headEnd/>
              <a:tailEnd/>
            </a:ln>
          </p:spPr>
          <p:txBody>
            <a:bodyPr/>
            <a:lstStyle/>
            <a:p>
              <a:endParaRPr lang="en-US" sz="1400"/>
            </a:p>
          </p:txBody>
        </p:sp>
        <p:sp>
          <p:nvSpPr>
            <p:cNvPr id="214" name="Line 55"/>
            <p:cNvSpPr>
              <a:spLocks noChangeShapeType="1"/>
            </p:cNvSpPr>
            <p:nvPr/>
          </p:nvSpPr>
          <p:spPr bwMode="auto">
            <a:xfrm flipV="1">
              <a:off x="2023" y="2852"/>
              <a:ext cx="1" cy="33"/>
            </a:xfrm>
            <a:prstGeom prst="line">
              <a:avLst/>
            </a:prstGeom>
            <a:noFill/>
            <a:ln w="0">
              <a:solidFill>
                <a:srgbClr val="000000"/>
              </a:solidFill>
              <a:round/>
              <a:headEnd/>
              <a:tailEnd/>
            </a:ln>
          </p:spPr>
          <p:txBody>
            <a:bodyPr/>
            <a:lstStyle/>
            <a:p>
              <a:endParaRPr lang="en-US" sz="1400"/>
            </a:p>
          </p:txBody>
        </p:sp>
        <p:sp>
          <p:nvSpPr>
            <p:cNvPr id="215" name="Line 56"/>
            <p:cNvSpPr>
              <a:spLocks noChangeShapeType="1"/>
            </p:cNvSpPr>
            <p:nvPr/>
          </p:nvSpPr>
          <p:spPr bwMode="auto">
            <a:xfrm flipV="1">
              <a:off x="2324" y="2852"/>
              <a:ext cx="1" cy="33"/>
            </a:xfrm>
            <a:prstGeom prst="line">
              <a:avLst/>
            </a:prstGeom>
            <a:noFill/>
            <a:ln w="0">
              <a:solidFill>
                <a:srgbClr val="000000"/>
              </a:solidFill>
              <a:round/>
              <a:headEnd/>
              <a:tailEnd/>
            </a:ln>
          </p:spPr>
          <p:txBody>
            <a:bodyPr/>
            <a:lstStyle/>
            <a:p>
              <a:endParaRPr lang="en-US" sz="1400"/>
            </a:p>
          </p:txBody>
        </p:sp>
        <p:sp>
          <p:nvSpPr>
            <p:cNvPr id="216" name="Line 57"/>
            <p:cNvSpPr>
              <a:spLocks noChangeShapeType="1"/>
            </p:cNvSpPr>
            <p:nvPr/>
          </p:nvSpPr>
          <p:spPr bwMode="auto">
            <a:xfrm flipV="1">
              <a:off x="2625" y="2852"/>
              <a:ext cx="1" cy="33"/>
            </a:xfrm>
            <a:prstGeom prst="line">
              <a:avLst/>
            </a:prstGeom>
            <a:noFill/>
            <a:ln w="0">
              <a:solidFill>
                <a:srgbClr val="000000"/>
              </a:solidFill>
              <a:round/>
              <a:headEnd/>
              <a:tailEnd/>
            </a:ln>
          </p:spPr>
          <p:txBody>
            <a:bodyPr/>
            <a:lstStyle/>
            <a:p>
              <a:endParaRPr lang="en-US" sz="1400"/>
            </a:p>
          </p:txBody>
        </p:sp>
        <p:sp>
          <p:nvSpPr>
            <p:cNvPr id="217" name="Line 58"/>
            <p:cNvSpPr>
              <a:spLocks noChangeShapeType="1"/>
            </p:cNvSpPr>
            <p:nvPr/>
          </p:nvSpPr>
          <p:spPr bwMode="auto">
            <a:xfrm flipV="1">
              <a:off x="2926" y="2852"/>
              <a:ext cx="1" cy="33"/>
            </a:xfrm>
            <a:prstGeom prst="line">
              <a:avLst/>
            </a:prstGeom>
            <a:noFill/>
            <a:ln w="0">
              <a:solidFill>
                <a:srgbClr val="000000"/>
              </a:solidFill>
              <a:round/>
              <a:headEnd/>
              <a:tailEnd/>
            </a:ln>
          </p:spPr>
          <p:txBody>
            <a:bodyPr/>
            <a:lstStyle/>
            <a:p>
              <a:endParaRPr lang="en-US" sz="1400"/>
            </a:p>
          </p:txBody>
        </p:sp>
        <p:sp>
          <p:nvSpPr>
            <p:cNvPr id="218" name="Line 59"/>
            <p:cNvSpPr>
              <a:spLocks noChangeShapeType="1"/>
            </p:cNvSpPr>
            <p:nvPr/>
          </p:nvSpPr>
          <p:spPr bwMode="auto">
            <a:xfrm flipV="1">
              <a:off x="3227" y="2852"/>
              <a:ext cx="1" cy="33"/>
            </a:xfrm>
            <a:prstGeom prst="line">
              <a:avLst/>
            </a:prstGeom>
            <a:noFill/>
            <a:ln w="0">
              <a:solidFill>
                <a:srgbClr val="000000"/>
              </a:solidFill>
              <a:round/>
              <a:headEnd/>
              <a:tailEnd/>
            </a:ln>
          </p:spPr>
          <p:txBody>
            <a:bodyPr/>
            <a:lstStyle/>
            <a:p>
              <a:endParaRPr lang="en-US" sz="1400"/>
            </a:p>
          </p:txBody>
        </p:sp>
        <p:sp>
          <p:nvSpPr>
            <p:cNvPr id="219" name="Line 60"/>
            <p:cNvSpPr>
              <a:spLocks noChangeShapeType="1"/>
            </p:cNvSpPr>
            <p:nvPr/>
          </p:nvSpPr>
          <p:spPr bwMode="auto">
            <a:xfrm flipV="1">
              <a:off x="3520" y="2852"/>
              <a:ext cx="1" cy="33"/>
            </a:xfrm>
            <a:prstGeom prst="line">
              <a:avLst/>
            </a:prstGeom>
            <a:noFill/>
            <a:ln w="0">
              <a:solidFill>
                <a:srgbClr val="000000"/>
              </a:solidFill>
              <a:round/>
              <a:headEnd/>
              <a:tailEnd/>
            </a:ln>
          </p:spPr>
          <p:txBody>
            <a:bodyPr/>
            <a:lstStyle/>
            <a:p>
              <a:endParaRPr lang="en-US" sz="1400"/>
            </a:p>
          </p:txBody>
        </p:sp>
        <p:sp>
          <p:nvSpPr>
            <p:cNvPr id="220" name="Line 61"/>
            <p:cNvSpPr>
              <a:spLocks noChangeShapeType="1"/>
            </p:cNvSpPr>
            <p:nvPr/>
          </p:nvSpPr>
          <p:spPr bwMode="auto">
            <a:xfrm flipV="1">
              <a:off x="3820" y="2852"/>
              <a:ext cx="1" cy="33"/>
            </a:xfrm>
            <a:prstGeom prst="line">
              <a:avLst/>
            </a:prstGeom>
            <a:noFill/>
            <a:ln w="0">
              <a:solidFill>
                <a:srgbClr val="000000"/>
              </a:solidFill>
              <a:round/>
              <a:headEnd/>
              <a:tailEnd/>
            </a:ln>
          </p:spPr>
          <p:txBody>
            <a:bodyPr/>
            <a:lstStyle/>
            <a:p>
              <a:endParaRPr lang="en-US" sz="1400"/>
            </a:p>
          </p:txBody>
        </p:sp>
        <p:sp>
          <p:nvSpPr>
            <p:cNvPr id="221" name="Line 62"/>
            <p:cNvSpPr>
              <a:spLocks noChangeShapeType="1"/>
            </p:cNvSpPr>
            <p:nvPr/>
          </p:nvSpPr>
          <p:spPr bwMode="auto">
            <a:xfrm flipV="1">
              <a:off x="4121" y="2852"/>
              <a:ext cx="1" cy="33"/>
            </a:xfrm>
            <a:prstGeom prst="line">
              <a:avLst/>
            </a:prstGeom>
            <a:noFill/>
            <a:ln w="0">
              <a:solidFill>
                <a:srgbClr val="000000"/>
              </a:solidFill>
              <a:round/>
              <a:headEnd/>
              <a:tailEnd/>
            </a:ln>
          </p:spPr>
          <p:txBody>
            <a:bodyPr/>
            <a:lstStyle/>
            <a:p>
              <a:endParaRPr lang="en-US" sz="1400"/>
            </a:p>
          </p:txBody>
        </p:sp>
        <p:sp>
          <p:nvSpPr>
            <p:cNvPr id="222" name="Line 63"/>
            <p:cNvSpPr>
              <a:spLocks noChangeShapeType="1"/>
            </p:cNvSpPr>
            <p:nvPr/>
          </p:nvSpPr>
          <p:spPr bwMode="auto">
            <a:xfrm flipV="1">
              <a:off x="4422" y="2852"/>
              <a:ext cx="1" cy="33"/>
            </a:xfrm>
            <a:prstGeom prst="line">
              <a:avLst/>
            </a:prstGeom>
            <a:noFill/>
            <a:ln w="0">
              <a:solidFill>
                <a:srgbClr val="000000"/>
              </a:solidFill>
              <a:round/>
              <a:headEnd/>
              <a:tailEnd/>
            </a:ln>
          </p:spPr>
          <p:txBody>
            <a:bodyPr/>
            <a:lstStyle/>
            <a:p>
              <a:endParaRPr lang="en-US" sz="1400"/>
            </a:p>
          </p:txBody>
        </p:sp>
        <p:sp>
          <p:nvSpPr>
            <p:cNvPr id="223" name="Line 64"/>
            <p:cNvSpPr>
              <a:spLocks noChangeShapeType="1"/>
            </p:cNvSpPr>
            <p:nvPr/>
          </p:nvSpPr>
          <p:spPr bwMode="auto">
            <a:xfrm flipV="1">
              <a:off x="4723" y="2852"/>
              <a:ext cx="1" cy="33"/>
            </a:xfrm>
            <a:prstGeom prst="line">
              <a:avLst/>
            </a:prstGeom>
            <a:noFill/>
            <a:ln w="0">
              <a:solidFill>
                <a:srgbClr val="000000"/>
              </a:solidFill>
              <a:round/>
              <a:headEnd/>
              <a:tailEnd/>
            </a:ln>
          </p:spPr>
          <p:txBody>
            <a:bodyPr/>
            <a:lstStyle/>
            <a:p>
              <a:endParaRPr lang="en-US" sz="1400"/>
            </a:p>
          </p:txBody>
        </p:sp>
        <p:sp>
          <p:nvSpPr>
            <p:cNvPr id="224" name="Line 65"/>
            <p:cNvSpPr>
              <a:spLocks noChangeShapeType="1"/>
            </p:cNvSpPr>
            <p:nvPr/>
          </p:nvSpPr>
          <p:spPr bwMode="auto">
            <a:xfrm flipV="1">
              <a:off x="5016" y="2852"/>
              <a:ext cx="1" cy="33"/>
            </a:xfrm>
            <a:prstGeom prst="line">
              <a:avLst/>
            </a:prstGeom>
            <a:noFill/>
            <a:ln w="0">
              <a:solidFill>
                <a:srgbClr val="000000"/>
              </a:solidFill>
              <a:round/>
              <a:headEnd/>
              <a:tailEnd/>
            </a:ln>
          </p:spPr>
          <p:txBody>
            <a:bodyPr/>
            <a:lstStyle/>
            <a:p>
              <a:endParaRPr lang="en-US" sz="1400"/>
            </a:p>
          </p:txBody>
        </p:sp>
        <p:sp>
          <p:nvSpPr>
            <p:cNvPr id="225" name="Line 66"/>
            <p:cNvSpPr>
              <a:spLocks noChangeShapeType="1"/>
            </p:cNvSpPr>
            <p:nvPr/>
          </p:nvSpPr>
          <p:spPr bwMode="auto">
            <a:xfrm flipV="1">
              <a:off x="5317" y="2852"/>
              <a:ext cx="1" cy="33"/>
            </a:xfrm>
            <a:prstGeom prst="line">
              <a:avLst/>
            </a:prstGeom>
            <a:noFill/>
            <a:ln w="0">
              <a:solidFill>
                <a:srgbClr val="000000"/>
              </a:solidFill>
              <a:round/>
              <a:headEnd/>
              <a:tailEnd/>
            </a:ln>
          </p:spPr>
          <p:txBody>
            <a:bodyPr/>
            <a:lstStyle/>
            <a:p>
              <a:endParaRPr lang="en-US" sz="1400"/>
            </a:p>
          </p:txBody>
        </p:sp>
        <p:sp>
          <p:nvSpPr>
            <p:cNvPr id="226" name="Line 67"/>
            <p:cNvSpPr>
              <a:spLocks noChangeShapeType="1"/>
            </p:cNvSpPr>
            <p:nvPr/>
          </p:nvSpPr>
          <p:spPr bwMode="auto">
            <a:xfrm flipV="1">
              <a:off x="5618" y="2852"/>
              <a:ext cx="1" cy="33"/>
            </a:xfrm>
            <a:prstGeom prst="line">
              <a:avLst/>
            </a:prstGeom>
            <a:noFill/>
            <a:ln w="0">
              <a:solidFill>
                <a:srgbClr val="000000"/>
              </a:solidFill>
              <a:round/>
              <a:headEnd/>
              <a:tailEnd/>
            </a:ln>
          </p:spPr>
          <p:txBody>
            <a:bodyPr/>
            <a:lstStyle/>
            <a:p>
              <a:endParaRPr lang="en-US" sz="1400"/>
            </a:p>
          </p:txBody>
        </p:sp>
        <p:sp>
          <p:nvSpPr>
            <p:cNvPr id="227" name="Freeform 68"/>
            <p:cNvSpPr>
              <a:spLocks/>
            </p:cNvSpPr>
            <p:nvPr/>
          </p:nvSpPr>
          <p:spPr bwMode="auto">
            <a:xfrm>
              <a:off x="978" y="1942"/>
              <a:ext cx="4489" cy="284"/>
            </a:xfrm>
            <a:custGeom>
              <a:avLst/>
              <a:gdLst>
                <a:gd name="T0" fmla="*/ 0 w 537"/>
                <a:gd name="T1" fmla="*/ 31 h 34"/>
                <a:gd name="T2" fmla="*/ 36 w 537"/>
                <a:gd name="T3" fmla="*/ 19 h 34"/>
                <a:gd name="T4" fmla="*/ 72 w 537"/>
                <a:gd name="T5" fmla="*/ 24 h 34"/>
                <a:gd name="T6" fmla="*/ 107 w 537"/>
                <a:gd name="T7" fmla="*/ 34 h 34"/>
                <a:gd name="T8" fmla="*/ 143 w 537"/>
                <a:gd name="T9" fmla="*/ 19 h 34"/>
                <a:gd name="T10" fmla="*/ 179 w 537"/>
                <a:gd name="T11" fmla="*/ 4 h 34"/>
                <a:gd name="T12" fmla="*/ 215 w 537"/>
                <a:gd name="T13" fmla="*/ 4 h 34"/>
                <a:gd name="T14" fmla="*/ 251 w 537"/>
                <a:gd name="T15" fmla="*/ 16 h 34"/>
                <a:gd name="T16" fmla="*/ 286 w 537"/>
                <a:gd name="T17" fmla="*/ 27 h 34"/>
                <a:gd name="T18" fmla="*/ 322 w 537"/>
                <a:gd name="T19" fmla="*/ 12 h 34"/>
                <a:gd name="T20" fmla="*/ 358 w 537"/>
                <a:gd name="T21" fmla="*/ 11 h 34"/>
                <a:gd name="T22" fmla="*/ 394 w 537"/>
                <a:gd name="T23" fmla="*/ 25 h 34"/>
                <a:gd name="T24" fmla="*/ 430 w 537"/>
                <a:gd name="T25" fmla="*/ 16 h 34"/>
                <a:gd name="T26" fmla="*/ 465 w 537"/>
                <a:gd name="T27" fmla="*/ 0 h 34"/>
                <a:gd name="T28" fmla="*/ 501 w 537"/>
                <a:gd name="T29" fmla="*/ 1 h 34"/>
                <a:gd name="T30" fmla="*/ 537 w 537"/>
                <a:gd name="T31" fmla="*/ 1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7"/>
                <a:gd name="T49" fmla="*/ 0 h 34"/>
                <a:gd name="T50" fmla="*/ 537 w 537"/>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7" h="34">
                  <a:moveTo>
                    <a:pt x="0" y="31"/>
                  </a:moveTo>
                  <a:lnTo>
                    <a:pt x="36" y="19"/>
                  </a:lnTo>
                  <a:lnTo>
                    <a:pt x="72" y="24"/>
                  </a:lnTo>
                  <a:lnTo>
                    <a:pt x="107" y="34"/>
                  </a:lnTo>
                  <a:lnTo>
                    <a:pt x="143" y="19"/>
                  </a:lnTo>
                  <a:lnTo>
                    <a:pt x="179" y="4"/>
                  </a:lnTo>
                  <a:lnTo>
                    <a:pt x="215" y="4"/>
                  </a:lnTo>
                  <a:lnTo>
                    <a:pt x="251" y="16"/>
                  </a:lnTo>
                  <a:lnTo>
                    <a:pt x="286" y="27"/>
                  </a:lnTo>
                  <a:lnTo>
                    <a:pt x="322" y="12"/>
                  </a:lnTo>
                  <a:lnTo>
                    <a:pt x="358" y="11"/>
                  </a:lnTo>
                  <a:lnTo>
                    <a:pt x="394" y="25"/>
                  </a:lnTo>
                  <a:lnTo>
                    <a:pt x="430" y="16"/>
                  </a:lnTo>
                  <a:lnTo>
                    <a:pt x="465" y="0"/>
                  </a:lnTo>
                  <a:lnTo>
                    <a:pt x="501" y="1"/>
                  </a:lnTo>
                  <a:lnTo>
                    <a:pt x="537" y="14"/>
                  </a:lnTo>
                </a:path>
              </a:pathLst>
            </a:custGeom>
            <a:noFill/>
            <a:ln w="39688">
              <a:noFill/>
              <a:round/>
              <a:headEnd/>
              <a:tailEnd/>
            </a:ln>
          </p:spPr>
          <p:txBody>
            <a:bodyPr/>
            <a:lstStyle/>
            <a:p>
              <a:endParaRPr lang="en-US" sz="1400"/>
            </a:p>
          </p:txBody>
        </p:sp>
        <p:sp>
          <p:nvSpPr>
            <p:cNvPr id="228" name="Freeform 69"/>
            <p:cNvSpPr>
              <a:spLocks/>
            </p:cNvSpPr>
            <p:nvPr/>
          </p:nvSpPr>
          <p:spPr bwMode="auto">
            <a:xfrm>
              <a:off x="978" y="2025"/>
              <a:ext cx="4489" cy="393"/>
            </a:xfrm>
            <a:custGeom>
              <a:avLst/>
              <a:gdLst>
                <a:gd name="T0" fmla="*/ 0 w 537"/>
                <a:gd name="T1" fmla="*/ 37 h 47"/>
                <a:gd name="T2" fmla="*/ 36 w 537"/>
                <a:gd name="T3" fmla="*/ 1 h 47"/>
                <a:gd name="T4" fmla="*/ 72 w 537"/>
                <a:gd name="T5" fmla="*/ 25 h 47"/>
                <a:gd name="T6" fmla="*/ 107 w 537"/>
                <a:gd name="T7" fmla="*/ 41 h 47"/>
                <a:gd name="T8" fmla="*/ 143 w 537"/>
                <a:gd name="T9" fmla="*/ 36 h 47"/>
                <a:gd name="T10" fmla="*/ 179 w 537"/>
                <a:gd name="T11" fmla="*/ 7 h 47"/>
                <a:gd name="T12" fmla="*/ 215 w 537"/>
                <a:gd name="T13" fmla="*/ 27 h 47"/>
                <a:gd name="T14" fmla="*/ 251 w 537"/>
                <a:gd name="T15" fmla="*/ 44 h 47"/>
                <a:gd name="T16" fmla="*/ 286 w 537"/>
                <a:gd name="T17" fmla="*/ 45 h 47"/>
                <a:gd name="T18" fmla="*/ 322 w 537"/>
                <a:gd name="T19" fmla="*/ 10 h 47"/>
                <a:gd name="T20" fmla="*/ 358 w 537"/>
                <a:gd name="T21" fmla="*/ 30 h 47"/>
                <a:gd name="T22" fmla="*/ 394 w 537"/>
                <a:gd name="T23" fmla="*/ 47 h 47"/>
                <a:gd name="T24" fmla="*/ 430 w 537"/>
                <a:gd name="T25" fmla="*/ 35 h 47"/>
                <a:gd name="T26" fmla="*/ 465 w 537"/>
                <a:gd name="T27" fmla="*/ 0 h 47"/>
                <a:gd name="T28" fmla="*/ 501 w 537"/>
                <a:gd name="T29" fmla="*/ 22 h 47"/>
                <a:gd name="T30" fmla="*/ 537 w 537"/>
                <a:gd name="T31" fmla="*/ 38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7"/>
                <a:gd name="T49" fmla="*/ 0 h 47"/>
                <a:gd name="T50" fmla="*/ 537 w 537"/>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7" h="47">
                  <a:moveTo>
                    <a:pt x="0" y="37"/>
                  </a:moveTo>
                  <a:lnTo>
                    <a:pt x="36" y="1"/>
                  </a:lnTo>
                  <a:lnTo>
                    <a:pt x="72" y="25"/>
                  </a:lnTo>
                  <a:lnTo>
                    <a:pt x="107" y="41"/>
                  </a:lnTo>
                  <a:lnTo>
                    <a:pt x="143" y="36"/>
                  </a:lnTo>
                  <a:lnTo>
                    <a:pt x="179" y="7"/>
                  </a:lnTo>
                  <a:lnTo>
                    <a:pt x="215" y="27"/>
                  </a:lnTo>
                  <a:lnTo>
                    <a:pt x="251" y="44"/>
                  </a:lnTo>
                  <a:lnTo>
                    <a:pt x="286" y="45"/>
                  </a:lnTo>
                  <a:lnTo>
                    <a:pt x="322" y="10"/>
                  </a:lnTo>
                  <a:lnTo>
                    <a:pt x="358" y="30"/>
                  </a:lnTo>
                  <a:lnTo>
                    <a:pt x="394" y="47"/>
                  </a:lnTo>
                  <a:lnTo>
                    <a:pt x="430" y="35"/>
                  </a:lnTo>
                  <a:lnTo>
                    <a:pt x="465" y="0"/>
                  </a:lnTo>
                  <a:lnTo>
                    <a:pt x="501" y="22"/>
                  </a:lnTo>
                  <a:lnTo>
                    <a:pt x="537" y="38"/>
                  </a:lnTo>
                </a:path>
              </a:pathLst>
            </a:custGeom>
            <a:noFill/>
            <a:ln w="39688">
              <a:solidFill>
                <a:srgbClr val="FF0000"/>
              </a:solidFill>
              <a:round/>
              <a:headEnd/>
              <a:tailEnd/>
            </a:ln>
          </p:spPr>
          <p:txBody>
            <a:bodyPr/>
            <a:lstStyle/>
            <a:p>
              <a:endParaRPr lang="en-US" sz="1400"/>
            </a:p>
          </p:txBody>
        </p:sp>
        <p:sp>
          <p:nvSpPr>
            <p:cNvPr id="229" name="Freeform 70"/>
            <p:cNvSpPr>
              <a:spLocks/>
            </p:cNvSpPr>
            <p:nvPr/>
          </p:nvSpPr>
          <p:spPr bwMode="auto">
            <a:xfrm>
              <a:off x="978" y="1190"/>
              <a:ext cx="4489" cy="1587"/>
            </a:xfrm>
            <a:custGeom>
              <a:avLst/>
              <a:gdLst>
                <a:gd name="T0" fmla="*/ 0 w 537"/>
                <a:gd name="T1" fmla="*/ 190 h 190"/>
                <a:gd name="T2" fmla="*/ 36 w 537"/>
                <a:gd name="T3" fmla="*/ 152 h 190"/>
                <a:gd name="T4" fmla="*/ 72 w 537"/>
                <a:gd name="T5" fmla="*/ 55 h 190"/>
                <a:gd name="T6" fmla="*/ 107 w 537"/>
                <a:gd name="T7" fmla="*/ 111 h 190"/>
                <a:gd name="T8" fmla="*/ 143 w 537"/>
                <a:gd name="T9" fmla="*/ 141 h 190"/>
                <a:gd name="T10" fmla="*/ 179 w 537"/>
                <a:gd name="T11" fmla="*/ 117 h 190"/>
                <a:gd name="T12" fmla="*/ 215 w 537"/>
                <a:gd name="T13" fmla="*/ 43 h 190"/>
                <a:gd name="T14" fmla="*/ 251 w 537"/>
                <a:gd name="T15" fmla="*/ 95 h 190"/>
                <a:gd name="T16" fmla="*/ 286 w 537"/>
                <a:gd name="T17" fmla="*/ 95 h 190"/>
                <a:gd name="T18" fmla="*/ 322 w 537"/>
                <a:gd name="T19" fmla="*/ 71 h 190"/>
                <a:gd name="T20" fmla="*/ 358 w 537"/>
                <a:gd name="T21" fmla="*/ 0 h 190"/>
                <a:gd name="T22" fmla="*/ 394 w 537"/>
                <a:gd name="T23" fmla="*/ 45 h 190"/>
                <a:gd name="T24" fmla="*/ 430 w 537"/>
                <a:gd name="T25" fmla="*/ 164 h 190"/>
                <a:gd name="T26" fmla="*/ 465 w 537"/>
                <a:gd name="T27" fmla="*/ 142 h 190"/>
                <a:gd name="T28" fmla="*/ 501 w 537"/>
                <a:gd name="T29" fmla="*/ 64 h 190"/>
                <a:gd name="T30" fmla="*/ 537 w 537"/>
                <a:gd name="T31" fmla="*/ 112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7"/>
                <a:gd name="T49" fmla="*/ 0 h 190"/>
                <a:gd name="T50" fmla="*/ 537 w 53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7" h="190">
                  <a:moveTo>
                    <a:pt x="0" y="190"/>
                  </a:moveTo>
                  <a:lnTo>
                    <a:pt x="36" y="152"/>
                  </a:lnTo>
                  <a:lnTo>
                    <a:pt x="72" y="55"/>
                  </a:lnTo>
                  <a:lnTo>
                    <a:pt x="107" y="111"/>
                  </a:lnTo>
                  <a:lnTo>
                    <a:pt x="143" y="141"/>
                  </a:lnTo>
                  <a:lnTo>
                    <a:pt x="179" y="117"/>
                  </a:lnTo>
                  <a:lnTo>
                    <a:pt x="215" y="43"/>
                  </a:lnTo>
                  <a:lnTo>
                    <a:pt x="251" y="95"/>
                  </a:lnTo>
                  <a:lnTo>
                    <a:pt x="286" y="95"/>
                  </a:lnTo>
                  <a:lnTo>
                    <a:pt x="322" y="71"/>
                  </a:lnTo>
                  <a:lnTo>
                    <a:pt x="358" y="0"/>
                  </a:lnTo>
                  <a:lnTo>
                    <a:pt x="394" y="45"/>
                  </a:lnTo>
                  <a:lnTo>
                    <a:pt x="430" y="164"/>
                  </a:lnTo>
                  <a:lnTo>
                    <a:pt x="465" y="142"/>
                  </a:lnTo>
                  <a:lnTo>
                    <a:pt x="501" y="64"/>
                  </a:lnTo>
                  <a:lnTo>
                    <a:pt x="537" y="112"/>
                  </a:lnTo>
                </a:path>
              </a:pathLst>
            </a:custGeom>
            <a:noFill/>
            <a:ln w="39688">
              <a:solidFill>
                <a:srgbClr val="0000FF"/>
              </a:solidFill>
              <a:round/>
              <a:headEnd/>
              <a:tailEnd/>
            </a:ln>
          </p:spPr>
          <p:txBody>
            <a:bodyPr/>
            <a:lstStyle/>
            <a:p>
              <a:endParaRPr lang="en-US" sz="1400"/>
            </a:p>
          </p:txBody>
        </p:sp>
        <p:sp>
          <p:nvSpPr>
            <p:cNvPr id="230" name="Rectangle 71"/>
            <p:cNvSpPr>
              <a:spLocks noChangeArrowheads="1"/>
            </p:cNvSpPr>
            <p:nvPr/>
          </p:nvSpPr>
          <p:spPr bwMode="auto">
            <a:xfrm>
              <a:off x="1714" y="768"/>
              <a:ext cx="2941" cy="244"/>
            </a:xfrm>
            <a:prstGeom prst="rect">
              <a:avLst/>
            </a:prstGeom>
            <a:noFill/>
            <a:ln w="9525">
              <a:noFill/>
              <a:miter lim="800000"/>
              <a:headEnd/>
              <a:tailEnd/>
            </a:ln>
          </p:spPr>
          <p:txBody>
            <a:bodyPr wrap="none" lIns="0" tIns="0" rIns="0" bIns="0">
              <a:spAutoFit/>
            </a:bodyPr>
            <a:lstStyle/>
            <a:p>
              <a:pPr algn="l" eaLnBrk="0" hangingPunct="0"/>
              <a:r>
                <a:rPr lang="en-US" sz="1800" b="1" dirty="0" smtClean="0">
                  <a:solidFill>
                    <a:srgbClr val="000000"/>
                  </a:solidFill>
                </a:rPr>
                <a:t>Example Building Load </a:t>
              </a:r>
              <a:r>
                <a:rPr lang="en-US" sz="1800" b="1" dirty="0">
                  <a:solidFill>
                    <a:srgbClr val="000000"/>
                  </a:solidFill>
                </a:rPr>
                <a:t>Profile</a:t>
              </a:r>
              <a:endParaRPr lang="en-US" sz="1800" dirty="0"/>
            </a:p>
          </p:txBody>
        </p:sp>
        <p:sp>
          <p:nvSpPr>
            <p:cNvPr id="231" name="Rectangle 72"/>
            <p:cNvSpPr>
              <a:spLocks noChangeArrowheads="1"/>
            </p:cNvSpPr>
            <p:nvPr/>
          </p:nvSpPr>
          <p:spPr bwMode="auto">
            <a:xfrm>
              <a:off x="527" y="2785"/>
              <a:ext cx="45" cy="163"/>
            </a:xfrm>
            <a:prstGeom prst="rect">
              <a:avLst/>
            </a:prstGeom>
            <a:noFill/>
            <a:ln w="9525">
              <a:noFill/>
              <a:miter lim="800000"/>
              <a:headEnd/>
              <a:tailEnd/>
            </a:ln>
          </p:spPr>
          <p:txBody>
            <a:bodyPr wrap="none" lIns="0" tIns="0" rIns="0" bIns="0">
              <a:spAutoFit/>
            </a:bodyPr>
            <a:lstStyle/>
            <a:p>
              <a:pPr algn="l" eaLnBrk="0" hangingPunct="0"/>
              <a:r>
                <a:rPr lang="en-US" sz="1200" dirty="0">
                  <a:solidFill>
                    <a:srgbClr val="000000"/>
                  </a:solidFill>
                </a:rPr>
                <a:t>-</a:t>
              </a:r>
              <a:endParaRPr lang="en-US" sz="1200" dirty="0"/>
            </a:p>
          </p:txBody>
        </p:sp>
        <p:sp>
          <p:nvSpPr>
            <p:cNvPr id="232" name="Rectangle 73"/>
            <p:cNvSpPr>
              <a:spLocks noChangeArrowheads="1"/>
            </p:cNvSpPr>
            <p:nvPr/>
          </p:nvSpPr>
          <p:spPr bwMode="auto">
            <a:xfrm>
              <a:off x="401" y="2526"/>
              <a:ext cx="338" cy="163"/>
            </a:xfrm>
            <a:prstGeom prst="rect">
              <a:avLst/>
            </a:prstGeom>
            <a:noFill/>
            <a:ln w="9525">
              <a:noFill/>
              <a:miter lim="800000"/>
              <a:headEnd/>
              <a:tailEnd/>
            </a:ln>
          </p:spPr>
          <p:txBody>
            <a:bodyPr wrap="none" lIns="0" tIns="0" rIns="0" bIns="0">
              <a:spAutoFit/>
            </a:bodyPr>
            <a:lstStyle/>
            <a:p>
              <a:pPr algn="l" eaLnBrk="0" hangingPunct="0"/>
              <a:r>
                <a:rPr lang="en-US" sz="1200">
                  <a:solidFill>
                    <a:srgbClr val="000000"/>
                  </a:solidFill>
                </a:rPr>
                <a:t>1,000</a:t>
              </a:r>
              <a:endParaRPr lang="en-US" sz="1200"/>
            </a:p>
          </p:txBody>
        </p:sp>
        <p:sp>
          <p:nvSpPr>
            <p:cNvPr id="233" name="Rectangle 74"/>
            <p:cNvSpPr>
              <a:spLocks noChangeArrowheads="1"/>
            </p:cNvSpPr>
            <p:nvPr/>
          </p:nvSpPr>
          <p:spPr bwMode="auto">
            <a:xfrm>
              <a:off x="401" y="2276"/>
              <a:ext cx="338" cy="163"/>
            </a:xfrm>
            <a:prstGeom prst="rect">
              <a:avLst/>
            </a:prstGeom>
            <a:noFill/>
            <a:ln w="9525">
              <a:noFill/>
              <a:miter lim="800000"/>
              <a:headEnd/>
              <a:tailEnd/>
            </a:ln>
          </p:spPr>
          <p:txBody>
            <a:bodyPr wrap="none" lIns="0" tIns="0" rIns="0" bIns="0">
              <a:spAutoFit/>
            </a:bodyPr>
            <a:lstStyle/>
            <a:p>
              <a:pPr algn="l" eaLnBrk="0" hangingPunct="0"/>
              <a:r>
                <a:rPr lang="en-US" sz="1200">
                  <a:solidFill>
                    <a:srgbClr val="000000"/>
                  </a:solidFill>
                </a:rPr>
                <a:t>2,000</a:t>
              </a:r>
              <a:endParaRPr lang="en-US" sz="1200"/>
            </a:p>
          </p:txBody>
        </p:sp>
        <p:sp>
          <p:nvSpPr>
            <p:cNvPr id="234" name="Rectangle 75"/>
            <p:cNvSpPr>
              <a:spLocks noChangeArrowheads="1"/>
            </p:cNvSpPr>
            <p:nvPr/>
          </p:nvSpPr>
          <p:spPr bwMode="auto">
            <a:xfrm>
              <a:off x="401" y="2017"/>
              <a:ext cx="338" cy="163"/>
            </a:xfrm>
            <a:prstGeom prst="rect">
              <a:avLst/>
            </a:prstGeom>
            <a:noFill/>
            <a:ln w="9525">
              <a:noFill/>
              <a:miter lim="800000"/>
              <a:headEnd/>
              <a:tailEnd/>
            </a:ln>
          </p:spPr>
          <p:txBody>
            <a:bodyPr wrap="none" lIns="0" tIns="0" rIns="0" bIns="0">
              <a:spAutoFit/>
            </a:bodyPr>
            <a:lstStyle/>
            <a:p>
              <a:pPr algn="l" eaLnBrk="0" hangingPunct="0"/>
              <a:r>
                <a:rPr lang="en-US" sz="1200">
                  <a:solidFill>
                    <a:srgbClr val="000000"/>
                  </a:solidFill>
                </a:rPr>
                <a:t>3,000</a:t>
              </a:r>
              <a:endParaRPr lang="en-US" sz="1200"/>
            </a:p>
          </p:txBody>
        </p:sp>
        <p:sp>
          <p:nvSpPr>
            <p:cNvPr id="235" name="Rectangle 76"/>
            <p:cNvSpPr>
              <a:spLocks noChangeArrowheads="1"/>
            </p:cNvSpPr>
            <p:nvPr/>
          </p:nvSpPr>
          <p:spPr bwMode="auto">
            <a:xfrm>
              <a:off x="401" y="1767"/>
              <a:ext cx="338" cy="163"/>
            </a:xfrm>
            <a:prstGeom prst="rect">
              <a:avLst/>
            </a:prstGeom>
            <a:noFill/>
            <a:ln w="9525">
              <a:noFill/>
              <a:miter lim="800000"/>
              <a:headEnd/>
              <a:tailEnd/>
            </a:ln>
          </p:spPr>
          <p:txBody>
            <a:bodyPr wrap="none" lIns="0" tIns="0" rIns="0" bIns="0">
              <a:spAutoFit/>
            </a:bodyPr>
            <a:lstStyle/>
            <a:p>
              <a:pPr algn="l" eaLnBrk="0" hangingPunct="0"/>
              <a:r>
                <a:rPr lang="en-US" sz="1200">
                  <a:solidFill>
                    <a:srgbClr val="000000"/>
                  </a:solidFill>
                </a:rPr>
                <a:t>4,000</a:t>
              </a:r>
              <a:endParaRPr lang="en-US" sz="1200"/>
            </a:p>
          </p:txBody>
        </p:sp>
        <p:sp>
          <p:nvSpPr>
            <p:cNvPr id="236" name="Rectangle 77"/>
            <p:cNvSpPr>
              <a:spLocks noChangeArrowheads="1"/>
            </p:cNvSpPr>
            <p:nvPr/>
          </p:nvSpPr>
          <p:spPr bwMode="auto">
            <a:xfrm>
              <a:off x="401" y="1508"/>
              <a:ext cx="338" cy="163"/>
            </a:xfrm>
            <a:prstGeom prst="rect">
              <a:avLst/>
            </a:prstGeom>
            <a:noFill/>
            <a:ln w="9525">
              <a:noFill/>
              <a:miter lim="800000"/>
              <a:headEnd/>
              <a:tailEnd/>
            </a:ln>
          </p:spPr>
          <p:txBody>
            <a:bodyPr wrap="none" lIns="0" tIns="0" rIns="0" bIns="0">
              <a:spAutoFit/>
            </a:bodyPr>
            <a:lstStyle/>
            <a:p>
              <a:pPr algn="l" eaLnBrk="0" hangingPunct="0"/>
              <a:r>
                <a:rPr lang="en-US" sz="1200">
                  <a:solidFill>
                    <a:srgbClr val="000000"/>
                  </a:solidFill>
                </a:rPr>
                <a:t>5,000</a:t>
              </a:r>
              <a:endParaRPr lang="en-US" sz="1200"/>
            </a:p>
          </p:txBody>
        </p:sp>
        <p:sp>
          <p:nvSpPr>
            <p:cNvPr id="237" name="Rectangle 78"/>
            <p:cNvSpPr>
              <a:spLocks noChangeArrowheads="1"/>
            </p:cNvSpPr>
            <p:nvPr/>
          </p:nvSpPr>
          <p:spPr bwMode="auto">
            <a:xfrm>
              <a:off x="401" y="1257"/>
              <a:ext cx="338" cy="163"/>
            </a:xfrm>
            <a:prstGeom prst="rect">
              <a:avLst/>
            </a:prstGeom>
            <a:noFill/>
            <a:ln w="9525">
              <a:noFill/>
              <a:miter lim="800000"/>
              <a:headEnd/>
              <a:tailEnd/>
            </a:ln>
          </p:spPr>
          <p:txBody>
            <a:bodyPr wrap="none" lIns="0" tIns="0" rIns="0" bIns="0">
              <a:spAutoFit/>
            </a:bodyPr>
            <a:lstStyle/>
            <a:p>
              <a:pPr algn="l" eaLnBrk="0" hangingPunct="0"/>
              <a:r>
                <a:rPr lang="en-US" sz="1200">
                  <a:solidFill>
                    <a:srgbClr val="000000"/>
                  </a:solidFill>
                </a:rPr>
                <a:t>6,000</a:t>
              </a:r>
              <a:endParaRPr lang="en-US" sz="1200"/>
            </a:p>
          </p:txBody>
        </p:sp>
        <p:sp>
          <p:nvSpPr>
            <p:cNvPr id="238" name="Rectangle 79"/>
            <p:cNvSpPr>
              <a:spLocks noChangeArrowheads="1"/>
            </p:cNvSpPr>
            <p:nvPr/>
          </p:nvSpPr>
          <p:spPr bwMode="auto">
            <a:xfrm>
              <a:off x="401" y="998"/>
              <a:ext cx="338" cy="163"/>
            </a:xfrm>
            <a:prstGeom prst="rect">
              <a:avLst/>
            </a:prstGeom>
            <a:noFill/>
            <a:ln w="9525">
              <a:noFill/>
              <a:miter lim="800000"/>
              <a:headEnd/>
              <a:tailEnd/>
            </a:ln>
          </p:spPr>
          <p:txBody>
            <a:bodyPr wrap="none" lIns="0" tIns="0" rIns="0" bIns="0">
              <a:spAutoFit/>
            </a:bodyPr>
            <a:lstStyle/>
            <a:p>
              <a:pPr algn="l" eaLnBrk="0" hangingPunct="0"/>
              <a:r>
                <a:rPr lang="en-US" sz="1200" dirty="0">
                  <a:solidFill>
                    <a:srgbClr val="000000"/>
                  </a:solidFill>
                </a:rPr>
                <a:t>7,000</a:t>
              </a:r>
              <a:endParaRPr lang="en-US" sz="1200" dirty="0"/>
            </a:p>
          </p:txBody>
        </p:sp>
        <p:sp>
          <p:nvSpPr>
            <p:cNvPr id="239" name="Rectangle 80"/>
            <p:cNvSpPr>
              <a:spLocks noChangeArrowheads="1"/>
            </p:cNvSpPr>
            <p:nvPr/>
          </p:nvSpPr>
          <p:spPr bwMode="auto">
            <a:xfrm>
              <a:off x="895" y="2952"/>
              <a:ext cx="163" cy="136"/>
            </a:xfrm>
            <a:prstGeom prst="rect">
              <a:avLst/>
            </a:prstGeom>
            <a:noFill/>
            <a:ln w="9525">
              <a:noFill/>
              <a:miter lim="800000"/>
              <a:headEnd/>
              <a:tailEnd/>
            </a:ln>
          </p:spPr>
          <p:txBody>
            <a:bodyPr wrap="none" lIns="0" tIns="0" rIns="0" bIns="0">
              <a:spAutoFit/>
            </a:bodyPr>
            <a:lstStyle/>
            <a:p>
              <a:pPr algn="l" eaLnBrk="0" hangingPunct="0"/>
              <a:r>
                <a:rPr lang="en-US" sz="1000" dirty="0">
                  <a:solidFill>
                    <a:srgbClr val="000000"/>
                  </a:solidFill>
                </a:rPr>
                <a:t>0-6</a:t>
              </a:r>
              <a:endParaRPr lang="en-US" sz="1000" dirty="0"/>
            </a:p>
          </p:txBody>
        </p:sp>
        <p:sp>
          <p:nvSpPr>
            <p:cNvPr id="240" name="Rectangle 81"/>
            <p:cNvSpPr>
              <a:spLocks noChangeArrowheads="1"/>
            </p:cNvSpPr>
            <p:nvPr/>
          </p:nvSpPr>
          <p:spPr bwMode="auto">
            <a:xfrm>
              <a:off x="1170" y="2952"/>
              <a:ext cx="225" cy="136"/>
            </a:xfrm>
            <a:prstGeom prst="rect">
              <a:avLst/>
            </a:prstGeom>
            <a:noFill/>
            <a:ln w="9525">
              <a:noFill/>
              <a:miter lim="800000"/>
              <a:headEnd/>
              <a:tailEnd/>
            </a:ln>
          </p:spPr>
          <p:txBody>
            <a:bodyPr wrap="none" lIns="0" tIns="0" rIns="0" bIns="0">
              <a:spAutoFit/>
            </a:bodyPr>
            <a:lstStyle/>
            <a:p>
              <a:pPr algn="l" eaLnBrk="0" hangingPunct="0"/>
              <a:r>
                <a:rPr lang="en-US" sz="1000" dirty="0">
                  <a:solidFill>
                    <a:srgbClr val="000000"/>
                  </a:solidFill>
                </a:rPr>
                <a:t>6-12</a:t>
              </a:r>
              <a:endParaRPr lang="en-US" sz="1000" dirty="0"/>
            </a:p>
          </p:txBody>
        </p:sp>
        <p:sp>
          <p:nvSpPr>
            <p:cNvPr id="241" name="Rectangle 82"/>
            <p:cNvSpPr>
              <a:spLocks noChangeArrowheads="1"/>
            </p:cNvSpPr>
            <p:nvPr/>
          </p:nvSpPr>
          <p:spPr bwMode="auto">
            <a:xfrm>
              <a:off x="1496" y="2952"/>
              <a:ext cx="163" cy="136"/>
            </a:xfrm>
            <a:prstGeom prst="rect">
              <a:avLst/>
            </a:prstGeom>
            <a:noFill/>
            <a:ln w="9525">
              <a:noFill/>
              <a:miter lim="800000"/>
              <a:headEnd/>
              <a:tailEnd/>
            </a:ln>
          </p:spPr>
          <p:txBody>
            <a:bodyPr wrap="none" lIns="0" tIns="0" rIns="0" bIns="0">
              <a:spAutoFit/>
            </a:bodyPr>
            <a:lstStyle/>
            <a:p>
              <a:pPr algn="l" eaLnBrk="0" hangingPunct="0"/>
              <a:r>
                <a:rPr lang="en-US" sz="1000" dirty="0">
                  <a:solidFill>
                    <a:srgbClr val="000000"/>
                  </a:solidFill>
                </a:rPr>
                <a:t>12-</a:t>
              </a:r>
              <a:endParaRPr lang="en-US" sz="1000" dirty="0"/>
            </a:p>
          </p:txBody>
        </p:sp>
        <p:sp>
          <p:nvSpPr>
            <p:cNvPr id="242" name="Rectangle 83"/>
            <p:cNvSpPr>
              <a:spLocks noChangeArrowheads="1"/>
            </p:cNvSpPr>
            <p:nvPr/>
          </p:nvSpPr>
          <p:spPr bwMode="auto">
            <a:xfrm>
              <a:off x="1522"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18</a:t>
              </a:r>
              <a:endParaRPr lang="en-US" sz="1000"/>
            </a:p>
          </p:txBody>
        </p:sp>
        <p:sp>
          <p:nvSpPr>
            <p:cNvPr id="243" name="Rectangle 84"/>
            <p:cNvSpPr>
              <a:spLocks noChangeArrowheads="1"/>
            </p:cNvSpPr>
            <p:nvPr/>
          </p:nvSpPr>
          <p:spPr bwMode="auto">
            <a:xfrm>
              <a:off x="1789" y="2952"/>
              <a:ext cx="163" cy="136"/>
            </a:xfrm>
            <a:prstGeom prst="rect">
              <a:avLst/>
            </a:prstGeom>
            <a:noFill/>
            <a:ln w="9525">
              <a:noFill/>
              <a:miter lim="800000"/>
              <a:headEnd/>
              <a:tailEnd/>
            </a:ln>
          </p:spPr>
          <p:txBody>
            <a:bodyPr wrap="none" lIns="0" tIns="0" rIns="0" bIns="0">
              <a:spAutoFit/>
            </a:bodyPr>
            <a:lstStyle/>
            <a:p>
              <a:pPr algn="l" eaLnBrk="0" hangingPunct="0"/>
              <a:r>
                <a:rPr lang="en-US" sz="1000" dirty="0">
                  <a:solidFill>
                    <a:srgbClr val="000000"/>
                  </a:solidFill>
                </a:rPr>
                <a:t>18-</a:t>
              </a:r>
              <a:endParaRPr lang="en-US" sz="1000" dirty="0"/>
            </a:p>
          </p:txBody>
        </p:sp>
        <p:sp>
          <p:nvSpPr>
            <p:cNvPr id="244" name="Rectangle 85"/>
            <p:cNvSpPr>
              <a:spLocks noChangeArrowheads="1"/>
            </p:cNvSpPr>
            <p:nvPr/>
          </p:nvSpPr>
          <p:spPr bwMode="auto">
            <a:xfrm>
              <a:off x="1814"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24</a:t>
              </a:r>
              <a:endParaRPr lang="en-US" sz="1000"/>
            </a:p>
          </p:txBody>
        </p:sp>
        <p:sp>
          <p:nvSpPr>
            <p:cNvPr id="245" name="Rectangle 86"/>
            <p:cNvSpPr>
              <a:spLocks noChangeArrowheads="1"/>
            </p:cNvSpPr>
            <p:nvPr/>
          </p:nvSpPr>
          <p:spPr bwMode="auto">
            <a:xfrm>
              <a:off x="2090"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0-6</a:t>
              </a:r>
              <a:endParaRPr lang="en-US" sz="1000"/>
            </a:p>
          </p:txBody>
        </p:sp>
        <p:sp>
          <p:nvSpPr>
            <p:cNvPr id="246" name="Rectangle 87"/>
            <p:cNvSpPr>
              <a:spLocks noChangeArrowheads="1"/>
            </p:cNvSpPr>
            <p:nvPr/>
          </p:nvSpPr>
          <p:spPr bwMode="auto">
            <a:xfrm>
              <a:off x="2358" y="2952"/>
              <a:ext cx="225"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6-12</a:t>
              </a:r>
              <a:endParaRPr lang="en-US" sz="1000"/>
            </a:p>
          </p:txBody>
        </p:sp>
        <p:sp>
          <p:nvSpPr>
            <p:cNvPr id="247" name="Rectangle 88"/>
            <p:cNvSpPr>
              <a:spLocks noChangeArrowheads="1"/>
            </p:cNvSpPr>
            <p:nvPr/>
          </p:nvSpPr>
          <p:spPr bwMode="auto">
            <a:xfrm>
              <a:off x="2692"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12-</a:t>
              </a:r>
              <a:endParaRPr lang="en-US" sz="1000"/>
            </a:p>
          </p:txBody>
        </p:sp>
        <p:sp>
          <p:nvSpPr>
            <p:cNvPr id="248" name="Rectangle 89"/>
            <p:cNvSpPr>
              <a:spLocks noChangeArrowheads="1"/>
            </p:cNvSpPr>
            <p:nvPr/>
          </p:nvSpPr>
          <p:spPr bwMode="auto">
            <a:xfrm>
              <a:off x="2717"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18</a:t>
              </a:r>
              <a:endParaRPr lang="en-US" sz="1000"/>
            </a:p>
          </p:txBody>
        </p:sp>
        <p:sp>
          <p:nvSpPr>
            <p:cNvPr id="249" name="Rectangle 90"/>
            <p:cNvSpPr>
              <a:spLocks noChangeArrowheads="1"/>
            </p:cNvSpPr>
            <p:nvPr/>
          </p:nvSpPr>
          <p:spPr bwMode="auto">
            <a:xfrm>
              <a:off x="2993"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18-</a:t>
              </a:r>
              <a:endParaRPr lang="en-US" sz="1000"/>
            </a:p>
          </p:txBody>
        </p:sp>
        <p:sp>
          <p:nvSpPr>
            <p:cNvPr id="250" name="Rectangle 91"/>
            <p:cNvSpPr>
              <a:spLocks noChangeArrowheads="1"/>
            </p:cNvSpPr>
            <p:nvPr/>
          </p:nvSpPr>
          <p:spPr bwMode="auto">
            <a:xfrm>
              <a:off x="3018"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24</a:t>
              </a:r>
              <a:endParaRPr lang="en-US" sz="1000"/>
            </a:p>
          </p:txBody>
        </p:sp>
        <p:sp>
          <p:nvSpPr>
            <p:cNvPr id="251" name="Rectangle 92"/>
            <p:cNvSpPr>
              <a:spLocks noChangeArrowheads="1"/>
            </p:cNvSpPr>
            <p:nvPr/>
          </p:nvSpPr>
          <p:spPr bwMode="auto">
            <a:xfrm>
              <a:off x="3285"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0-6</a:t>
              </a:r>
              <a:endParaRPr lang="en-US" sz="1000"/>
            </a:p>
          </p:txBody>
        </p:sp>
        <p:sp>
          <p:nvSpPr>
            <p:cNvPr id="252" name="Rectangle 93"/>
            <p:cNvSpPr>
              <a:spLocks noChangeArrowheads="1"/>
            </p:cNvSpPr>
            <p:nvPr/>
          </p:nvSpPr>
          <p:spPr bwMode="auto">
            <a:xfrm>
              <a:off x="3553" y="2952"/>
              <a:ext cx="225"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6-12</a:t>
              </a:r>
              <a:endParaRPr lang="en-US" sz="1000"/>
            </a:p>
          </p:txBody>
        </p:sp>
        <p:sp>
          <p:nvSpPr>
            <p:cNvPr id="253" name="Rectangle 94"/>
            <p:cNvSpPr>
              <a:spLocks noChangeArrowheads="1"/>
            </p:cNvSpPr>
            <p:nvPr/>
          </p:nvSpPr>
          <p:spPr bwMode="auto">
            <a:xfrm>
              <a:off x="3887"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12-</a:t>
              </a:r>
              <a:endParaRPr lang="en-US" sz="1000"/>
            </a:p>
          </p:txBody>
        </p:sp>
        <p:sp>
          <p:nvSpPr>
            <p:cNvPr id="254" name="Rectangle 95"/>
            <p:cNvSpPr>
              <a:spLocks noChangeArrowheads="1"/>
            </p:cNvSpPr>
            <p:nvPr/>
          </p:nvSpPr>
          <p:spPr bwMode="auto">
            <a:xfrm>
              <a:off x="3912"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18</a:t>
              </a:r>
              <a:endParaRPr lang="en-US" sz="1000"/>
            </a:p>
          </p:txBody>
        </p:sp>
        <p:sp>
          <p:nvSpPr>
            <p:cNvPr id="255" name="Rectangle 96"/>
            <p:cNvSpPr>
              <a:spLocks noChangeArrowheads="1"/>
            </p:cNvSpPr>
            <p:nvPr/>
          </p:nvSpPr>
          <p:spPr bwMode="auto">
            <a:xfrm>
              <a:off x="4188" y="2952"/>
              <a:ext cx="163" cy="136"/>
            </a:xfrm>
            <a:prstGeom prst="rect">
              <a:avLst/>
            </a:prstGeom>
            <a:noFill/>
            <a:ln w="9525">
              <a:noFill/>
              <a:miter lim="800000"/>
              <a:headEnd/>
              <a:tailEnd/>
            </a:ln>
          </p:spPr>
          <p:txBody>
            <a:bodyPr wrap="none" lIns="0" tIns="0" rIns="0" bIns="0">
              <a:spAutoFit/>
            </a:bodyPr>
            <a:lstStyle/>
            <a:p>
              <a:pPr algn="l" eaLnBrk="0" hangingPunct="0"/>
              <a:r>
                <a:rPr lang="en-US" sz="1000" dirty="0">
                  <a:solidFill>
                    <a:srgbClr val="000000"/>
                  </a:solidFill>
                </a:rPr>
                <a:t>18-</a:t>
              </a:r>
              <a:endParaRPr lang="en-US" sz="1000" dirty="0"/>
            </a:p>
          </p:txBody>
        </p:sp>
        <p:sp>
          <p:nvSpPr>
            <p:cNvPr id="256" name="Rectangle 97"/>
            <p:cNvSpPr>
              <a:spLocks noChangeArrowheads="1"/>
            </p:cNvSpPr>
            <p:nvPr/>
          </p:nvSpPr>
          <p:spPr bwMode="auto">
            <a:xfrm>
              <a:off x="4213"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24</a:t>
              </a:r>
              <a:endParaRPr lang="en-US" sz="1000"/>
            </a:p>
          </p:txBody>
        </p:sp>
        <p:sp>
          <p:nvSpPr>
            <p:cNvPr id="257" name="Rectangle 98"/>
            <p:cNvSpPr>
              <a:spLocks noChangeArrowheads="1"/>
            </p:cNvSpPr>
            <p:nvPr/>
          </p:nvSpPr>
          <p:spPr bwMode="auto">
            <a:xfrm>
              <a:off x="4489"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0-6</a:t>
              </a:r>
              <a:endParaRPr lang="en-US" sz="1000"/>
            </a:p>
          </p:txBody>
        </p:sp>
        <p:sp>
          <p:nvSpPr>
            <p:cNvPr id="258" name="Rectangle 99"/>
            <p:cNvSpPr>
              <a:spLocks noChangeArrowheads="1"/>
            </p:cNvSpPr>
            <p:nvPr/>
          </p:nvSpPr>
          <p:spPr bwMode="auto">
            <a:xfrm>
              <a:off x="4748" y="2952"/>
              <a:ext cx="225"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6-12</a:t>
              </a:r>
              <a:endParaRPr lang="en-US" sz="1000"/>
            </a:p>
          </p:txBody>
        </p:sp>
        <p:sp>
          <p:nvSpPr>
            <p:cNvPr id="259" name="Rectangle 100"/>
            <p:cNvSpPr>
              <a:spLocks noChangeArrowheads="1"/>
            </p:cNvSpPr>
            <p:nvPr/>
          </p:nvSpPr>
          <p:spPr bwMode="auto">
            <a:xfrm>
              <a:off x="5083"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12-</a:t>
              </a:r>
              <a:endParaRPr lang="en-US" sz="1000"/>
            </a:p>
          </p:txBody>
        </p:sp>
        <p:sp>
          <p:nvSpPr>
            <p:cNvPr id="260" name="Rectangle 101"/>
            <p:cNvSpPr>
              <a:spLocks noChangeArrowheads="1"/>
            </p:cNvSpPr>
            <p:nvPr/>
          </p:nvSpPr>
          <p:spPr bwMode="auto">
            <a:xfrm>
              <a:off x="5108"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18</a:t>
              </a:r>
              <a:endParaRPr lang="en-US" sz="1000"/>
            </a:p>
          </p:txBody>
        </p:sp>
        <p:sp>
          <p:nvSpPr>
            <p:cNvPr id="261" name="Rectangle 102"/>
            <p:cNvSpPr>
              <a:spLocks noChangeArrowheads="1"/>
            </p:cNvSpPr>
            <p:nvPr/>
          </p:nvSpPr>
          <p:spPr bwMode="auto">
            <a:xfrm>
              <a:off x="5384" y="2952"/>
              <a:ext cx="163"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18-</a:t>
              </a:r>
              <a:endParaRPr lang="en-US" sz="1000"/>
            </a:p>
          </p:txBody>
        </p:sp>
        <p:sp>
          <p:nvSpPr>
            <p:cNvPr id="262" name="Rectangle 103"/>
            <p:cNvSpPr>
              <a:spLocks noChangeArrowheads="1"/>
            </p:cNvSpPr>
            <p:nvPr/>
          </p:nvSpPr>
          <p:spPr bwMode="auto">
            <a:xfrm>
              <a:off x="5409" y="3102"/>
              <a:ext cx="124" cy="136"/>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rPr>
                <a:t>24</a:t>
              </a:r>
              <a:endParaRPr lang="en-US" sz="1000"/>
            </a:p>
          </p:txBody>
        </p:sp>
        <p:sp>
          <p:nvSpPr>
            <p:cNvPr id="263" name="Line 104"/>
            <p:cNvSpPr>
              <a:spLocks noChangeShapeType="1"/>
            </p:cNvSpPr>
            <p:nvPr/>
          </p:nvSpPr>
          <p:spPr bwMode="auto">
            <a:xfrm>
              <a:off x="1129" y="2852"/>
              <a:ext cx="1" cy="392"/>
            </a:xfrm>
            <a:prstGeom prst="line">
              <a:avLst/>
            </a:prstGeom>
            <a:noFill/>
            <a:ln w="0">
              <a:solidFill>
                <a:srgbClr val="000000"/>
              </a:solidFill>
              <a:round/>
              <a:headEnd/>
              <a:tailEnd/>
            </a:ln>
          </p:spPr>
          <p:txBody>
            <a:bodyPr/>
            <a:lstStyle/>
            <a:p>
              <a:endParaRPr lang="en-US" sz="1400"/>
            </a:p>
          </p:txBody>
        </p:sp>
        <p:sp>
          <p:nvSpPr>
            <p:cNvPr id="264" name="Line 105"/>
            <p:cNvSpPr>
              <a:spLocks noChangeShapeType="1"/>
            </p:cNvSpPr>
            <p:nvPr/>
          </p:nvSpPr>
          <p:spPr bwMode="auto">
            <a:xfrm>
              <a:off x="1430" y="2852"/>
              <a:ext cx="1" cy="392"/>
            </a:xfrm>
            <a:prstGeom prst="line">
              <a:avLst/>
            </a:prstGeom>
            <a:noFill/>
            <a:ln w="0">
              <a:solidFill>
                <a:srgbClr val="000000"/>
              </a:solidFill>
              <a:round/>
              <a:headEnd/>
              <a:tailEnd/>
            </a:ln>
          </p:spPr>
          <p:txBody>
            <a:bodyPr/>
            <a:lstStyle/>
            <a:p>
              <a:endParaRPr lang="en-US" sz="1400"/>
            </a:p>
          </p:txBody>
        </p:sp>
        <p:sp>
          <p:nvSpPr>
            <p:cNvPr id="265" name="Line 106"/>
            <p:cNvSpPr>
              <a:spLocks noChangeShapeType="1"/>
            </p:cNvSpPr>
            <p:nvPr/>
          </p:nvSpPr>
          <p:spPr bwMode="auto">
            <a:xfrm>
              <a:off x="1722" y="2852"/>
              <a:ext cx="1" cy="392"/>
            </a:xfrm>
            <a:prstGeom prst="line">
              <a:avLst/>
            </a:prstGeom>
            <a:noFill/>
            <a:ln w="0">
              <a:solidFill>
                <a:srgbClr val="000000"/>
              </a:solidFill>
              <a:round/>
              <a:headEnd/>
              <a:tailEnd/>
            </a:ln>
          </p:spPr>
          <p:txBody>
            <a:bodyPr/>
            <a:lstStyle/>
            <a:p>
              <a:endParaRPr lang="en-US" sz="1400"/>
            </a:p>
          </p:txBody>
        </p:sp>
        <p:sp>
          <p:nvSpPr>
            <p:cNvPr id="266" name="Line 107"/>
            <p:cNvSpPr>
              <a:spLocks noChangeShapeType="1"/>
            </p:cNvSpPr>
            <p:nvPr/>
          </p:nvSpPr>
          <p:spPr bwMode="auto">
            <a:xfrm>
              <a:off x="2324" y="2852"/>
              <a:ext cx="1" cy="392"/>
            </a:xfrm>
            <a:prstGeom prst="line">
              <a:avLst/>
            </a:prstGeom>
            <a:noFill/>
            <a:ln w="0">
              <a:solidFill>
                <a:srgbClr val="000000"/>
              </a:solidFill>
              <a:round/>
              <a:headEnd/>
              <a:tailEnd/>
            </a:ln>
          </p:spPr>
          <p:txBody>
            <a:bodyPr/>
            <a:lstStyle/>
            <a:p>
              <a:endParaRPr lang="en-US" sz="1400"/>
            </a:p>
          </p:txBody>
        </p:sp>
        <p:sp>
          <p:nvSpPr>
            <p:cNvPr id="267" name="Line 108"/>
            <p:cNvSpPr>
              <a:spLocks noChangeShapeType="1"/>
            </p:cNvSpPr>
            <p:nvPr/>
          </p:nvSpPr>
          <p:spPr bwMode="auto">
            <a:xfrm>
              <a:off x="2625" y="2852"/>
              <a:ext cx="1" cy="392"/>
            </a:xfrm>
            <a:prstGeom prst="line">
              <a:avLst/>
            </a:prstGeom>
            <a:noFill/>
            <a:ln w="0">
              <a:solidFill>
                <a:srgbClr val="000000"/>
              </a:solidFill>
              <a:round/>
              <a:headEnd/>
              <a:tailEnd/>
            </a:ln>
          </p:spPr>
          <p:txBody>
            <a:bodyPr/>
            <a:lstStyle/>
            <a:p>
              <a:endParaRPr lang="en-US" sz="1400"/>
            </a:p>
          </p:txBody>
        </p:sp>
        <p:sp>
          <p:nvSpPr>
            <p:cNvPr id="268" name="Line 109"/>
            <p:cNvSpPr>
              <a:spLocks noChangeShapeType="1"/>
            </p:cNvSpPr>
            <p:nvPr/>
          </p:nvSpPr>
          <p:spPr bwMode="auto">
            <a:xfrm>
              <a:off x="2926" y="2852"/>
              <a:ext cx="1" cy="392"/>
            </a:xfrm>
            <a:prstGeom prst="line">
              <a:avLst/>
            </a:prstGeom>
            <a:noFill/>
            <a:ln w="0">
              <a:solidFill>
                <a:srgbClr val="000000"/>
              </a:solidFill>
              <a:round/>
              <a:headEnd/>
              <a:tailEnd/>
            </a:ln>
          </p:spPr>
          <p:txBody>
            <a:bodyPr/>
            <a:lstStyle/>
            <a:p>
              <a:endParaRPr lang="en-US" sz="1400"/>
            </a:p>
          </p:txBody>
        </p:sp>
        <p:sp>
          <p:nvSpPr>
            <p:cNvPr id="269" name="Line 110"/>
            <p:cNvSpPr>
              <a:spLocks noChangeShapeType="1"/>
            </p:cNvSpPr>
            <p:nvPr/>
          </p:nvSpPr>
          <p:spPr bwMode="auto">
            <a:xfrm>
              <a:off x="3520" y="2852"/>
              <a:ext cx="1" cy="392"/>
            </a:xfrm>
            <a:prstGeom prst="line">
              <a:avLst/>
            </a:prstGeom>
            <a:noFill/>
            <a:ln w="0">
              <a:solidFill>
                <a:srgbClr val="000000"/>
              </a:solidFill>
              <a:round/>
              <a:headEnd/>
              <a:tailEnd/>
            </a:ln>
          </p:spPr>
          <p:txBody>
            <a:bodyPr/>
            <a:lstStyle/>
            <a:p>
              <a:endParaRPr lang="en-US" sz="1400"/>
            </a:p>
          </p:txBody>
        </p:sp>
        <p:sp>
          <p:nvSpPr>
            <p:cNvPr id="270" name="Line 111"/>
            <p:cNvSpPr>
              <a:spLocks noChangeShapeType="1"/>
            </p:cNvSpPr>
            <p:nvPr/>
          </p:nvSpPr>
          <p:spPr bwMode="auto">
            <a:xfrm>
              <a:off x="3820" y="2852"/>
              <a:ext cx="1" cy="392"/>
            </a:xfrm>
            <a:prstGeom prst="line">
              <a:avLst/>
            </a:prstGeom>
            <a:noFill/>
            <a:ln w="0">
              <a:solidFill>
                <a:srgbClr val="000000"/>
              </a:solidFill>
              <a:round/>
              <a:headEnd/>
              <a:tailEnd/>
            </a:ln>
          </p:spPr>
          <p:txBody>
            <a:bodyPr/>
            <a:lstStyle/>
            <a:p>
              <a:endParaRPr lang="en-US" sz="1400"/>
            </a:p>
          </p:txBody>
        </p:sp>
        <p:sp>
          <p:nvSpPr>
            <p:cNvPr id="271" name="Line 112"/>
            <p:cNvSpPr>
              <a:spLocks noChangeShapeType="1"/>
            </p:cNvSpPr>
            <p:nvPr/>
          </p:nvSpPr>
          <p:spPr bwMode="auto">
            <a:xfrm>
              <a:off x="4121" y="2852"/>
              <a:ext cx="1" cy="392"/>
            </a:xfrm>
            <a:prstGeom prst="line">
              <a:avLst/>
            </a:prstGeom>
            <a:noFill/>
            <a:ln w="0">
              <a:solidFill>
                <a:srgbClr val="000000"/>
              </a:solidFill>
              <a:round/>
              <a:headEnd/>
              <a:tailEnd/>
            </a:ln>
          </p:spPr>
          <p:txBody>
            <a:bodyPr/>
            <a:lstStyle/>
            <a:p>
              <a:endParaRPr lang="en-US" sz="1400"/>
            </a:p>
          </p:txBody>
        </p:sp>
        <p:sp>
          <p:nvSpPr>
            <p:cNvPr id="272" name="Line 113"/>
            <p:cNvSpPr>
              <a:spLocks noChangeShapeType="1"/>
            </p:cNvSpPr>
            <p:nvPr/>
          </p:nvSpPr>
          <p:spPr bwMode="auto">
            <a:xfrm>
              <a:off x="4723" y="2852"/>
              <a:ext cx="1" cy="392"/>
            </a:xfrm>
            <a:prstGeom prst="line">
              <a:avLst/>
            </a:prstGeom>
            <a:noFill/>
            <a:ln w="0">
              <a:solidFill>
                <a:srgbClr val="000000"/>
              </a:solidFill>
              <a:round/>
              <a:headEnd/>
              <a:tailEnd/>
            </a:ln>
          </p:spPr>
          <p:txBody>
            <a:bodyPr/>
            <a:lstStyle/>
            <a:p>
              <a:endParaRPr lang="en-US" sz="1400"/>
            </a:p>
          </p:txBody>
        </p:sp>
        <p:sp>
          <p:nvSpPr>
            <p:cNvPr id="273" name="Line 114"/>
            <p:cNvSpPr>
              <a:spLocks noChangeShapeType="1"/>
            </p:cNvSpPr>
            <p:nvPr/>
          </p:nvSpPr>
          <p:spPr bwMode="auto">
            <a:xfrm>
              <a:off x="5016" y="2852"/>
              <a:ext cx="1" cy="392"/>
            </a:xfrm>
            <a:prstGeom prst="line">
              <a:avLst/>
            </a:prstGeom>
            <a:noFill/>
            <a:ln w="0">
              <a:solidFill>
                <a:srgbClr val="000000"/>
              </a:solidFill>
              <a:round/>
              <a:headEnd/>
              <a:tailEnd/>
            </a:ln>
          </p:spPr>
          <p:txBody>
            <a:bodyPr/>
            <a:lstStyle/>
            <a:p>
              <a:endParaRPr lang="en-US" sz="1200"/>
            </a:p>
          </p:txBody>
        </p:sp>
        <p:sp>
          <p:nvSpPr>
            <p:cNvPr id="274" name="Line 115"/>
            <p:cNvSpPr>
              <a:spLocks noChangeShapeType="1"/>
            </p:cNvSpPr>
            <p:nvPr/>
          </p:nvSpPr>
          <p:spPr bwMode="auto">
            <a:xfrm>
              <a:off x="5317" y="2852"/>
              <a:ext cx="1" cy="392"/>
            </a:xfrm>
            <a:prstGeom prst="line">
              <a:avLst/>
            </a:prstGeom>
            <a:noFill/>
            <a:ln w="0">
              <a:solidFill>
                <a:srgbClr val="000000"/>
              </a:solidFill>
              <a:round/>
              <a:headEnd/>
              <a:tailEnd/>
            </a:ln>
          </p:spPr>
          <p:txBody>
            <a:bodyPr/>
            <a:lstStyle/>
            <a:p>
              <a:endParaRPr lang="en-US" sz="1400"/>
            </a:p>
          </p:txBody>
        </p:sp>
        <p:sp>
          <p:nvSpPr>
            <p:cNvPr id="275" name="Rectangle 116"/>
            <p:cNvSpPr>
              <a:spLocks noChangeArrowheads="1"/>
            </p:cNvSpPr>
            <p:nvPr/>
          </p:nvSpPr>
          <p:spPr bwMode="auto">
            <a:xfrm>
              <a:off x="1041" y="3336"/>
              <a:ext cx="782" cy="190"/>
            </a:xfrm>
            <a:prstGeom prst="rect">
              <a:avLst/>
            </a:prstGeom>
            <a:noFill/>
            <a:ln w="9525">
              <a:noFill/>
              <a:miter lim="800000"/>
              <a:headEnd/>
              <a:tailEnd/>
            </a:ln>
          </p:spPr>
          <p:txBody>
            <a:bodyPr wrap="none" lIns="0" tIns="0" rIns="0" bIns="0">
              <a:spAutoFit/>
            </a:bodyPr>
            <a:lstStyle/>
            <a:p>
              <a:pPr algn="l" eaLnBrk="0" hangingPunct="0"/>
              <a:r>
                <a:rPr lang="en-US" sz="1400" dirty="0" smtClean="0">
                  <a:solidFill>
                    <a:srgbClr val="000000"/>
                  </a:solidFill>
                </a:rPr>
                <a:t>Winter Day</a:t>
              </a:r>
              <a:endParaRPr lang="en-US" sz="1400" dirty="0"/>
            </a:p>
          </p:txBody>
        </p:sp>
        <p:sp>
          <p:nvSpPr>
            <p:cNvPr id="276" name="Rectangle 117"/>
            <p:cNvSpPr>
              <a:spLocks noChangeArrowheads="1"/>
            </p:cNvSpPr>
            <p:nvPr/>
          </p:nvSpPr>
          <p:spPr bwMode="auto">
            <a:xfrm>
              <a:off x="2237" y="3336"/>
              <a:ext cx="782" cy="190"/>
            </a:xfrm>
            <a:prstGeom prst="rect">
              <a:avLst/>
            </a:prstGeom>
            <a:noFill/>
            <a:ln w="9525">
              <a:noFill/>
              <a:miter lim="800000"/>
              <a:headEnd/>
              <a:tailEnd/>
            </a:ln>
          </p:spPr>
          <p:txBody>
            <a:bodyPr wrap="none" lIns="0" tIns="0" rIns="0" bIns="0">
              <a:spAutoFit/>
            </a:bodyPr>
            <a:lstStyle/>
            <a:p>
              <a:pPr algn="l" eaLnBrk="0" hangingPunct="0"/>
              <a:r>
                <a:rPr lang="en-US" sz="1400" dirty="0" smtClean="0">
                  <a:solidFill>
                    <a:srgbClr val="000000"/>
                  </a:solidFill>
                </a:rPr>
                <a:t>Spring Day</a:t>
              </a:r>
              <a:endParaRPr lang="en-US" sz="1400" dirty="0"/>
            </a:p>
          </p:txBody>
        </p:sp>
        <p:sp>
          <p:nvSpPr>
            <p:cNvPr id="277" name="Rectangle 118"/>
            <p:cNvSpPr>
              <a:spLocks noChangeArrowheads="1"/>
            </p:cNvSpPr>
            <p:nvPr/>
          </p:nvSpPr>
          <p:spPr bwMode="auto">
            <a:xfrm>
              <a:off x="3363" y="3336"/>
              <a:ext cx="922" cy="190"/>
            </a:xfrm>
            <a:prstGeom prst="rect">
              <a:avLst/>
            </a:prstGeom>
            <a:noFill/>
            <a:ln w="9525">
              <a:noFill/>
              <a:miter lim="800000"/>
              <a:headEnd/>
              <a:tailEnd/>
            </a:ln>
          </p:spPr>
          <p:txBody>
            <a:bodyPr wrap="none" lIns="0" tIns="0" rIns="0" bIns="0">
              <a:spAutoFit/>
            </a:bodyPr>
            <a:lstStyle/>
            <a:p>
              <a:pPr algn="l" eaLnBrk="0" hangingPunct="0"/>
              <a:r>
                <a:rPr lang="en-US" sz="1400" dirty="0" smtClean="0">
                  <a:solidFill>
                    <a:srgbClr val="000000"/>
                  </a:solidFill>
                </a:rPr>
                <a:t>Summer Day</a:t>
              </a:r>
              <a:endParaRPr lang="en-US" sz="1400" dirty="0"/>
            </a:p>
          </p:txBody>
        </p:sp>
        <p:sp>
          <p:nvSpPr>
            <p:cNvPr id="278" name="Rectangle 119"/>
            <p:cNvSpPr>
              <a:spLocks noChangeArrowheads="1"/>
            </p:cNvSpPr>
            <p:nvPr/>
          </p:nvSpPr>
          <p:spPr bwMode="auto">
            <a:xfrm>
              <a:off x="4732" y="3336"/>
              <a:ext cx="580" cy="190"/>
            </a:xfrm>
            <a:prstGeom prst="rect">
              <a:avLst/>
            </a:prstGeom>
            <a:noFill/>
            <a:ln w="9525">
              <a:noFill/>
              <a:miter lim="800000"/>
              <a:headEnd/>
              <a:tailEnd/>
            </a:ln>
          </p:spPr>
          <p:txBody>
            <a:bodyPr wrap="none" lIns="0" tIns="0" rIns="0" bIns="0">
              <a:spAutoFit/>
            </a:bodyPr>
            <a:lstStyle/>
            <a:p>
              <a:pPr algn="l" eaLnBrk="0" hangingPunct="0"/>
              <a:r>
                <a:rPr lang="en-US" sz="1400" dirty="0" smtClean="0">
                  <a:solidFill>
                    <a:srgbClr val="000000"/>
                  </a:solidFill>
                </a:rPr>
                <a:t>Fall Day</a:t>
              </a:r>
              <a:endParaRPr lang="en-US" sz="1400" dirty="0"/>
            </a:p>
          </p:txBody>
        </p:sp>
        <p:sp>
          <p:nvSpPr>
            <p:cNvPr id="279" name="Line 120"/>
            <p:cNvSpPr>
              <a:spLocks noChangeShapeType="1"/>
            </p:cNvSpPr>
            <p:nvPr/>
          </p:nvSpPr>
          <p:spPr bwMode="auto">
            <a:xfrm>
              <a:off x="828" y="2852"/>
              <a:ext cx="1" cy="626"/>
            </a:xfrm>
            <a:prstGeom prst="line">
              <a:avLst/>
            </a:prstGeom>
            <a:noFill/>
            <a:ln w="0">
              <a:solidFill>
                <a:srgbClr val="000000"/>
              </a:solidFill>
              <a:round/>
              <a:headEnd/>
              <a:tailEnd/>
            </a:ln>
          </p:spPr>
          <p:txBody>
            <a:bodyPr/>
            <a:lstStyle/>
            <a:p>
              <a:endParaRPr lang="en-US" sz="1400"/>
            </a:p>
          </p:txBody>
        </p:sp>
        <p:sp>
          <p:nvSpPr>
            <p:cNvPr id="280" name="Line 121"/>
            <p:cNvSpPr>
              <a:spLocks noChangeShapeType="1"/>
            </p:cNvSpPr>
            <p:nvPr/>
          </p:nvSpPr>
          <p:spPr bwMode="auto">
            <a:xfrm>
              <a:off x="5618" y="2852"/>
              <a:ext cx="1" cy="626"/>
            </a:xfrm>
            <a:prstGeom prst="line">
              <a:avLst/>
            </a:prstGeom>
            <a:noFill/>
            <a:ln w="0">
              <a:solidFill>
                <a:srgbClr val="000000"/>
              </a:solidFill>
              <a:round/>
              <a:headEnd/>
              <a:tailEnd/>
            </a:ln>
          </p:spPr>
          <p:txBody>
            <a:bodyPr/>
            <a:lstStyle/>
            <a:p>
              <a:endParaRPr lang="en-US" sz="1400"/>
            </a:p>
          </p:txBody>
        </p:sp>
        <p:sp>
          <p:nvSpPr>
            <p:cNvPr id="281" name="Line 122"/>
            <p:cNvSpPr>
              <a:spLocks noChangeShapeType="1"/>
            </p:cNvSpPr>
            <p:nvPr/>
          </p:nvSpPr>
          <p:spPr bwMode="auto">
            <a:xfrm>
              <a:off x="2023" y="2852"/>
              <a:ext cx="1" cy="626"/>
            </a:xfrm>
            <a:prstGeom prst="line">
              <a:avLst/>
            </a:prstGeom>
            <a:noFill/>
            <a:ln w="0">
              <a:solidFill>
                <a:srgbClr val="000000"/>
              </a:solidFill>
              <a:round/>
              <a:headEnd/>
              <a:tailEnd/>
            </a:ln>
          </p:spPr>
          <p:txBody>
            <a:bodyPr/>
            <a:lstStyle/>
            <a:p>
              <a:endParaRPr lang="en-US" sz="1400"/>
            </a:p>
          </p:txBody>
        </p:sp>
        <p:sp>
          <p:nvSpPr>
            <p:cNvPr id="282" name="Line 123"/>
            <p:cNvSpPr>
              <a:spLocks noChangeShapeType="1"/>
            </p:cNvSpPr>
            <p:nvPr/>
          </p:nvSpPr>
          <p:spPr bwMode="auto">
            <a:xfrm>
              <a:off x="3227" y="2852"/>
              <a:ext cx="1" cy="626"/>
            </a:xfrm>
            <a:prstGeom prst="line">
              <a:avLst/>
            </a:prstGeom>
            <a:noFill/>
            <a:ln w="0">
              <a:solidFill>
                <a:srgbClr val="000000"/>
              </a:solidFill>
              <a:round/>
              <a:headEnd/>
              <a:tailEnd/>
            </a:ln>
          </p:spPr>
          <p:txBody>
            <a:bodyPr/>
            <a:lstStyle/>
            <a:p>
              <a:endParaRPr lang="en-US" sz="1400"/>
            </a:p>
          </p:txBody>
        </p:sp>
        <p:sp>
          <p:nvSpPr>
            <p:cNvPr id="283" name="Line 124"/>
            <p:cNvSpPr>
              <a:spLocks noChangeShapeType="1"/>
            </p:cNvSpPr>
            <p:nvPr/>
          </p:nvSpPr>
          <p:spPr bwMode="auto">
            <a:xfrm>
              <a:off x="4422" y="2852"/>
              <a:ext cx="1" cy="626"/>
            </a:xfrm>
            <a:prstGeom prst="line">
              <a:avLst/>
            </a:prstGeom>
            <a:noFill/>
            <a:ln w="0">
              <a:solidFill>
                <a:srgbClr val="000000"/>
              </a:solidFill>
              <a:round/>
              <a:headEnd/>
              <a:tailEnd/>
            </a:ln>
          </p:spPr>
          <p:txBody>
            <a:bodyPr/>
            <a:lstStyle/>
            <a:p>
              <a:endParaRPr lang="en-US" sz="1400"/>
            </a:p>
          </p:txBody>
        </p:sp>
        <p:sp>
          <p:nvSpPr>
            <p:cNvPr id="284" name="Rectangle 125"/>
            <p:cNvSpPr>
              <a:spLocks noChangeArrowheads="1"/>
            </p:cNvSpPr>
            <p:nvPr/>
          </p:nvSpPr>
          <p:spPr bwMode="auto">
            <a:xfrm rot="16200000">
              <a:off x="47" y="1793"/>
              <a:ext cx="382" cy="190"/>
            </a:xfrm>
            <a:prstGeom prst="rect">
              <a:avLst/>
            </a:prstGeom>
            <a:noFill/>
            <a:ln w="9525">
              <a:noFill/>
              <a:miter lim="800000"/>
              <a:headEnd/>
              <a:tailEnd/>
            </a:ln>
          </p:spPr>
          <p:txBody>
            <a:bodyPr wrap="square" lIns="0" tIns="0" rIns="0" bIns="0">
              <a:spAutoFit/>
            </a:bodyPr>
            <a:lstStyle/>
            <a:p>
              <a:pPr algn="l" eaLnBrk="0" hangingPunct="0"/>
              <a:r>
                <a:rPr lang="en-US" sz="1400" b="1" dirty="0">
                  <a:solidFill>
                    <a:srgbClr val="000000"/>
                  </a:solidFill>
                </a:rPr>
                <a:t>kW</a:t>
              </a:r>
              <a:endParaRPr lang="en-US" sz="1400" dirty="0"/>
            </a:p>
          </p:txBody>
        </p:sp>
        <p:sp>
          <p:nvSpPr>
            <p:cNvPr id="286" name="Line 127"/>
            <p:cNvSpPr>
              <a:spLocks noChangeShapeType="1"/>
            </p:cNvSpPr>
            <p:nvPr/>
          </p:nvSpPr>
          <p:spPr bwMode="auto">
            <a:xfrm>
              <a:off x="2282" y="3687"/>
              <a:ext cx="226" cy="1"/>
            </a:xfrm>
            <a:prstGeom prst="line">
              <a:avLst/>
            </a:prstGeom>
            <a:noFill/>
            <a:ln w="39688">
              <a:noFill/>
              <a:round/>
              <a:headEnd/>
              <a:tailEnd/>
            </a:ln>
          </p:spPr>
          <p:txBody>
            <a:bodyPr/>
            <a:lstStyle/>
            <a:p>
              <a:endParaRPr lang="en-US" sz="1400"/>
            </a:p>
          </p:txBody>
        </p:sp>
        <p:sp>
          <p:nvSpPr>
            <p:cNvPr id="287" name="Rectangle 128"/>
            <p:cNvSpPr>
              <a:spLocks noChangeArrowheads="1"/>
            </p:cNvSpPr>
            <p:nvPr/>
          </p:nvSpPr>
          <p:spPr bwMode="auto">
            <a:xfrm>
              <a:off x="2533" y="3620"/>
              <a:ext cx="1282" cy="190"/>
            </a:xfrm>
            <a:prstGeom prst="rect">
              <a:avLst/>
            </a:prstGeom>
            <a:noFill/>
            <a:ln w="9525">
              <a:noFill/>
              <a:miter lim="800000"/>
              <a:headEnd/>
              <a:tailEnd/>
            </a:ln>
          </p:spPr>
          <p:txBody>
            <a:bodyPr wrap="none" lIns="0" tIns="0" rIns="0" bIns="0">
              <a:spAutoFit/>
            </a:bodyPr>
            <a:lstStyle/>
            <a:p>
              <a:pPr algn="l" eaLnBrk="0" hangingPunct="0"/>
              <a:r>
                <a:rPr lang="en-US" sz="1400">
                  <a:solidFill>
                    <a:schemeClr val="bg1"/>
                  </a:solidFill>
                </a:rPr>
                <a:t>Chiller/Heat Pump</a:t>
              </a:r>
            </a:p>
          </p:txBody>
        </p:sp>
        <p:sp>
          <p:nvSpPr>
            <p:cNvPr id="292" name="Rectangle 133"/>
            <p:cNvSpPr>
              <a:spLocks noChangeArrowheads="1"/>
            </p:cNvSpPr>
            <p:nvPr/>
          </p:nvSpPr>
          <p:spPr bwMode="auto">
            <a:xfrm>
              <a:off x="42" y="698"/>
              <a:ext cx="5668" cy="3139"/>
            </a:xfrm>
            <a:prstGeom prst="rect">
              <a:avLst/>
            </a:prstGeom>
            <a:noFill/>
            <a:ln w="0">
              <a:solidFill>
                <a:srgbClr val="000000"/>
              </a:solidFill>
              <a:miter lim="800000"/>
              <a:headEnd/>
              <a:tailEnd/>
            </a:ln>
          </p:spPr>
          <p:txBody>
            <a:bodyPr/>
            <a:lstStyle/>
            <a:p>
              <a:endParaRPr lang="en-US" sz="1400"/>
            </a:p>
          </p:txBody>
        </p:sp>
      </p:grpSp>
      <p:cxnSp>
        <p:nvCxnSpPr>
          <p:cNvPr id="150" name="Straight Connector 149"/>
          <p:cNvCxnSpPr/>
          <p:nvPr/>
        </p:nvCxnSpPr>
        <p:spPr bwMode="auto">
          <a:xfrm rot="5400000" flipH="1" flipV="1">
            <a:off x="2573277" y="2908634"/>
            <a:ext cx="2013857" cy="1588"/>
          </a:xfrm>
          <a:prstGeom prst="line">
            <a:avLst/>
          </a:prstGeom>
          <a:solidFill>
            <a:schemeClr val="bg2"/>
          </a:solidFill>
          <a:ln w="9525" cap="flat" cmpd="sng" algn="ctr">
            <a:solidFill>
              <a:schemeClr val="tx1"/>
            </a:solidFill>
            <a:prstDash val="lgDash"/>
            <a:round/>
            <a:headEnd type="none" w="med" len="med"/>
            <a:tailEnd type="none" w="med" len="med"/>
          </a:ln>
          <a:effectLst/>
        </p:spPr>
      </p:cxnSp>
      <p:cxnSp>
        <p:nvCxnSpPr>
          <p:cNvPr id="151" name="Straight Connector 150"/>
          <p:cNvCxnSpPr/>
          <p:nvPr/>
        </p:nvCxnSpPr>
        <p:spPr bwMode="auto">
          <a:xfrm rot="5400000" flipH="1" flipV="1">
            <a:off x="3944909" y="2930402"/>
            <a:ext cx="2013857" cy="1588"/>
          </a:xfrm>
          <a:prstGeom prst="line">
            <a:avLst/>
          </a:prstGeom>
          <a:solidFill>
            <a:schemeClr val="bg2"/>
          </a:solidFill>
          <a:ln w="9525" cap="flat" cmpd="sng" algn="ctr">
            <a:solidFill>
              <a:schemeClr val="tx1"/>
            </a:solidFill>
            <a:prstDash val="lgDash"/>
            <a:round/>
            <a:headEnd type="none" w="med" len="med"/>
            <a:tailEnd type="none" w="med" len="med"/>
          </a:ln>
          <a:effectLst/>
        </p:spPr>
      </p:cxnSp>
      <p:cxnSp>
        <p:nvCxnSpPr>
          <p:cNvPr id="153" name="Straight Connector 152"/>
          <p:cNvCxnSpPr/>
          <p:nvPr/>
        </p:nvCxnSpPr>
        <p:spPr bwMode="auto">
          <a:xfrm rot="5400000" flipH="1" flipV="1">
            <a:off x="5294769" y="2930398"/>
            <a:ext cx="2013857" cy="1588"/>
          </a:xfrm>
          <a:prstGeom prst="line">
            <a:avLst/>
          </a:prstGeom>
          <a:solidFill>
            <a:schemeClr val="bg2"/>
          </a:solidFill>
          <a:ln w="9525" cap="flat" cmpd="sng" algn="ctr">
            <a:solidFill>
              <a:schemeClr val="tx1"/>
            </a:solidFill>
            <a:prstDash val="lgDash"/>
            <a:round/>
            <a:headEnd type="none" w="med" len="med"/>
            <a:tailEnd type="none" w="med" len="med"/>
          </a:ln>
          <a:effectLst/>
        </p:spPr>
      </p:cxnSp>
      <p:grpSp>
        <p:nvGrpSpPr>
          <p:cNvPr id="155" name="Group 154"/>
          <p:cNvGrpSpPr/>
          <p:nvPr/>
        </p:nvGrpSpPr>
        <p:grpSpPr>
          <a:xfrm>
            <a:off x="2273416" y="5125312"/>
            <a:ext cx="4856727" cy="404632"/>
            <a:chOff x="916938" y="4798739"/>
            <a:chExt cx="6028053" cy="736263"/>
          </a:xfrm>
        </p:grpSpPr>
        <p:sp>
          <p:nvSpPr>
            <p:cNvPr id="299" name="Rectangle 273"/>
            <p:cNvSpPr>
              <a:spLocks noChangeArrowheads="1"/>
            </p:cNvSpPr>
            <p:nvPr/>
          </p:nvSpPr>
          <p:spPr bwMode="auto">
            <a:xfrm>
              <a:off x="916938" y="4798739"/>
              <a:ext cx="6028053" cy="736263"/>
            </a:xfrm>
            <a:prstGeom prst="rect">
              <a:avLst/>
            </a:prstGeom>
            <a:solidFill>
              <a:schemeClr val="bg1">
                <a:lumMod val="95000"/>
              </a:schemeClr>
            </a:solidFill>
            <a:ln w="0">
              <a:solidFill>
                <a:srgbClr val="000000"/>
              </a:solidFill>
              <a:miter lim="800000"/>
              <a:headEnd/>
              <a:tailEnd/>
            </a:ln>
            <a:effectLst>
              <a:outerShdw blurRad="50800" dist="38100" dir="2700000" algn="tl" rotWithShape="0">
                <a:prstClr val="black">
                  <a:alpha val="40000"/>
                </a:prstClr>
              </a:outerShdw>
            </a:effectLst>
          </p:spPr>
          <p:txBody>
            <a:bodyPr/>
            <a:lstStyle/>
            <a:p>
              <a:endParaRPr lang="en-US" sz="1200"/>
            </a:p>
          </p:txBody>
        </p:sp>
        <p:sp>
          <p:nvSpPr>
            <p:cNvPr id="300" name="Line 274"/>
            <p:cNvSpPr>
              <a:spLocks noChangeShapeType="1"/>
            </p:cNvSpPr>
            <p:nvPr/>
          </p:nvSpPr>
          <p:spPr bwMode="auto">
            <a:xfrm>
              <a:off x="1289759" y="5205708"/>
              <a:ext cx="480149" cy="0"/>
            </a:xfrm>
            <a:prstGeom prst="line">
              <a:avLst/>
            </a:prstGeom>
            <a:noFill/>
            <a:ln w="36513">
              <a:solidFill>
                <a:srgbClr val="FF0000"/>
              </a:solidFill>
              <a:round/>
              <a:headEnd/>
              <a:tailEnd/>
            </a:ln>
          </p:spPr>
          <p:txBody>
            <a:bodyPr/>
            <a:lstStyle/>
            <a:p>
              <a:endParaRPr lang="en-US" sz="1200"/>
            </a:p>
          </p:txBody>
        </p:sp>
        <p:sp>
          <p:nvSpPr>
            <p:cNvPr id="301" name="Rectangle 275"/>
            <p:cNvSpPr>
              <a:spLocks noChangeArrowheads="1"/>
            </p:cNvSpPr>
            <p:nvPr/>
          </p:nvSpPr>
          <p:spPr bwMode="auto">
            <a:xfrm>
              <a:off x="1838500" y="5010355"/>
              <a:ext cx="1674673" cy="336016"/>
            </a:xfrm>
            <a:prstGeom prst="rect">
              <a:avLst/>
            </a:prstGeom>
            <a:noFill/>
            <a:ln w="9525">
              <a:noFill/>
              <a:miter lim="800000"/>
              <a:headEnd/>
              <a:tailEnd/>
            </a:ln>
          </p:spPr>
          <p:txBody>
            <a:bodyPr wrap="square" lIns="0" tIns="0" rIns="0" bIns="0">
              <a:spAutoFit/>
            </a:bodyPr>
            <a:lstStyle/>
            <a:p>
              <a:pPr algn="l" eaLnBrk="0" hangingPunct="0"/>
              <a:r>
                <a:rPr lang="en-US" sz="1200" dirty="0" smtClean="0">
                  <a:solidFill>
                    <a:srgbClr val="000000"/>
                  </a:solidFill>
                </a:rPr>
                <a:t>Heating Load</a:t>
              </a:r>
              <a:endParaRPr lang="en-US" sz="1200" dirty="0"/>
            </a:p>
          </p:txBody>
        </p:sp>
        <p:sp>
          <p:nvSpPr>
            <p:cNvPr id="302" name="Line 276"/>
            <p:cNvSpPr>
              <a:spLocks noChangeShapeType="1"/>
            </p:cNvSpPr>
            <p:nvPr/>
          </p:nvSpPr>
          <p:spPr bwMode="auto">
            <a:xfrm>
              <a:off x="4167693" y="5225516"/>
              <a:ext cx="480149" cy="0"/>
            </a:xfrm>
            <a:prstGeom prst="line">
              <a:avLst/>
            </a:prstGeom>
            <a:noFill/>
            <a:ln w="36513">
              <a:solidFill>
                <a:srgbClr val="0000FF"/>
              </a:solidFill>
              <a:round/>
              <a:headEnd/>
              <a:tailEnd/>
            </a:ln>
          </p:spPr>
          <p:txBody>
            <a:bodyPr/>
            <a:lstStyle/>
            <a:p>
              <a:endParaRPr lang="en-US" sz="1200"/>
            </a:p>
          </p:txBody>
        </p:sp>
        <p:sp>
          <p:nvSpPr>
            <p:cNvPr id="303" name="Rectangle 277"/>
            <p:cNvSpPr>
              <a:spLocks noChangeArrowheads="1"/>
            </p:cNvSpPr>
            <p:nvPr/>
          </p:nvSpPr>
          <p:spPr bwMode="auto">
            <a:xfrm>
              <a:off x="4737702" y="5030165"/>
              <a:ext cx="1720889" cy="346377"/>
            </a:xfrm>
            <a:prstGeom prst="rect">
              <a:avLst/>
            </a:prstGeom>
            <a:noFill/>
            <a:ln w="9525">
              <a:noFill/>
              <a:miter lim="800000"/>
              <a:headEnd/>
              <a:tailEnd/>
            </a:ln>
          </p:spPr>
          <p:txBody>
            <a:bodyPr wrap="square" lIns="0" tIns="0" rIns="0" bIns="0">
              <a:spAutoFit/>
            </a:bodyPr>
            <a:lstStyle/>
            <a:p>
              <a:pPr algn="l" eaLnBrk="0" hangingPunct="0"/>
              <a:r>
                <a:rPr lang="en-US" sz="1200" dirty="0" smtClean="0">
                  <a:solidFill>
                    <a:srgbClr val="000000"/>
                  </a:solidFill>
                </a:rPr>
                <a:t>Cooling Load</a:t>
              </a:r>
              <a:endParaRPr lang="en-US" sz="1200" dirty="0"/>
            </a:p>
          </p:txBody>
        </p:sp>
      </p:grpSp>
      <p:sp>
        <p:nvSpPr>
          <p:cNvPr id="147" name="Rectangle 28"/>
          <p:cNvSpPr>
            <a:spLocks noGrp="1" noChangeArrowheads="1"/>
          </p:cNvSpPr>
          <p:nvPr>
            <p:ph type="title"/>
          </p:nvPr>
        </p:nvSpPr>
        <p:spPr>
          <a:xfrm>
            <a:off x="322263" y="0"/>
            <a:ext cx="8640762" cy="628650"/>
          </a:xfrm>
          <a:noFill/>
          <a:ln/>
        </p:spPr>
        <p:txBody>
          <a:bodyPr/>
          <a:lstStyle/>
          <a:p>
            <a:r>
              <a:rPr lang="en-US" b="1" dirty="0" smtClean="0">
                <a:effectLst/>
              </a:rPr>
              <a:t>Heat Pump Control &amp; Sizing</a:t>
            </a:r>
            <a:endParaRPr lang="en-US" sz="3200" b="1" u="sng" dirty="0">
              <a:effectLst/>
            </a:endParaRPr>
          </a:p>
        </p:txBody>
      </p:sp>
      <p:sp>
        <p:nvSpPr>
          <p:cNvPr id="13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28</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136" name="Picture 2" descr="Y:\ESG\L T C\Customer Visit Presentations\Images\Product Photos\Low Res Chillers\ESG_CYK_Chiller_whiteBkg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53006" y="0"/>
            <a:ext cx="1390994" cy="92600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8"/>
          <p:cNvSpPr>
            <a:spLocks noGrp="1" noChangeArrowheads="1"/>
          </p:cNvSpPr>
          <p:nvPr>
            <p:ph type="title"/>
          </p:nvPr>
        </p:nvSpPr>
        <p:spPr>
          <a:xfrm>
            <a:off x="322263" y="0"/>
            <a:ext cx="8640762" cy="628650"/>
          </a:xfrm>
          <a:noFill/>
          <a:ln/>
        </p:spPr>
        <p:txBody>
          <a:bodyPr/>
          <a:lstStyle/>
          <a:p>
            <a:r>
              <a:rPr lang="en-US" b="1" dirty="0" smtClean="0">
                <a:effectLst/>
              </a:rPr>
              <a:t>Heat Pump Control &amp; Sizing</a:t>
            </a:r>
            <a:endParaRPr lang="en-US" sz="3200" b="1" u="sng" dirty="0">
              <a:effectLst/>
            </a:endParaRPr>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Line 3"/>
          <p:cNvSpPr>
            <a:spLocks noChangeShapeType="1"/>
          </p:cNvSpPr>
          <p:nvPr/>
        </p:nvSpPr>
        <p:spPr bwMode="auto">
          <a:xfrm>
            <a:off x="1180225" y="2320058"/>
            <a:ext cx="0" cy="3263900"/>
          </a:xfrm>
          <a:prstGeom prst="line">
            <a:avLst/>
          </a:prstGeom>
          <a:noFill/>
          <a:ln w="28575">
            <a:solidFill>
              <a:schemeClr val="tx1"/>
            </a:solidFill>
            <a:round/>
            <a:headEnd/>
            <a:tailEnd type="none" w="med" len="lg"/>
          </a:ln>
        </p:spPr>
        <p:txBody>
          <a:bodyPr wrap="none" anchor="ctr"/>
          <a:lstStyle/>
          <a:p>
            <a:endParaRPr lang="en-US"/>
          </a:p>
        </p:txBody>
      </p:sp>
      <p:sp>
        <p:nvSpPr>
          <p:cNvPr id="23" name="Line 4"/>
          <p:cNvSpPr>
            <a:spLocks noChangeShapeType="1"/>
          </p:cNvSpPr>
          <p:nvPr/>
        </p:nvSpPr>
        <p:spPr bwMode="auto">
          <a:xfrm>
            <a:off x="1180225" y="5572391"/>
            <a:ext cx="7286625" cy="0"/>
          </a:xfrm>
          <a:prstGeom prst="line">
            <a:avLst/>
          </a:prstGeom>
          <a:noFill/>
          <a:ln w="28575">
            <a:solidFill>
              <a:schemeClr val="tx1"/>
            </a:solidFill>
            <a:round/>
            <a:headEnd/>
            <a:tailEnd type="none" w="med" len="lg"/>
          </a:ln>
        </p:spPr>
        <p:txBody>
          <a:bodyPr wrap="none" anchor="ctr"/>
          <a:lstStyle/>
          <a:p>
            <a:endParaRPr lang="en-US"/>
          </a:p>
        </p:txBody>
      </p:sp>
      <p:sp>
        <p:nvSpPr>
          <p:cNvPr id="24" name="Text Box 5"/>
          <p:cNvSpPr txBox="1">
            <a:spLocks noChangeArrowheads="1"/>
          </p:cNvSpPr>
          <p:nvPr/>
        </p:nvSpPr>
        <p:spPr bwMode="auto">
          <a:xfrm>
            <a:off x="3253500" y="5653353"/>
            <a:ext cx="2298643" cy="461665"/>
          </a:xfrm>
          <a:prstGeom prst="rect">
            <a:avLst/>
          </a:prstGeom>
          <a:noFill/>
          <a:ln w="28575">
            <a:noFill/>
            <a:miter lim="800000"/>
            <a:headEnd/>
            <a:tailEnd type="none" w="med" len="lg"/>
          </a:ln>
        </p:spPr>
        <p:txBody>
          <a:bodyPr wrap="none">
            <a:spAutoFit/>
          </a:bodyPr>
          <a:lstStyle/>
          <a:p>
            <a:pPr algn="l" eaLnBrk="0" hangingPunct="0"/>
            <a:r>
              <a:rPr lang="en-US" sz="2400" b="1" dirty="0" smtClean="0"/>
              <a:t>Ambient Temp</a:t>
            </a:r>
            <a:endParaRPr lang="en-US" sz="2400" b="1" dirty="0"/>
          </a:p>
        </p:txBody>
      </p:sp>
      <p:sp>
        <p:nvSpPr>
          <p:cNvPr id="25" name="Text Box 6"/>
          <p:cNvSpPr txBox="1">
            <a:spLocks noChangeArrowheads="1"/>
          </p:cNvSpPr>
          <p:nvPr/>
        </p:nvSpPr>
        <p:spPr bwMode="auto">
          <a:xfrm flipV="1">
            <a:off x="492878" y="3276866"/>
            <a:ext cx="553998" cy="826508"/>
          </a:xfrm>
          <a:prstGeom prst="rect">
            <a:avLst/>
          </a:prstGeom>
          <a:noFill/>
          <a:ln w="28575">
            <a:noFill/>
            <a:miter lim="800000"/>
            <a:headEnd/>
            <a:tailEnd type="none" w="med" len="lg"/>
          </a:ln>
        </p:spPr>
        <p:txBody>
          <a:bodyPr vert="eaVert" wrap="none">
            <a:spAutoFit/>
          </a:bodyPr>
          <a:lstStyle/>
          <a:p>
            <a:pPr algn="l" eaLnBrk="0" hangingPunct="0"/>
            <a:r>
              <a:rPr lang="en-US" sz="2400" b="1" dirty="0"/>
              <a:t>Load</a:t>
            </a:r>
          </a:p>
        </p:txBody>
      </p:sp>
      <p:sp>
        <p:nvSpPr>
          <p:cNvPr id="26" name="Text Box 7"/>
          <p:cNvSpPr txBox="1">
            <a:spLocks noChangeArrowheads="1"/>
          </p:cNvSpPr>
          <p:nvPr/>
        </p:nvSpPr>
        <p:spPr bwMode="auto">
          <a:xfrm>
            <a:off x="1253737" y="5540641"/>
            <a:ext cx="1294147" cy="400110"/>
          </a:xfrm>
          <a:prstGeom prst="rect">
            <a:avLst/>
          </a:prstGeom>
          <a:noFill/>
          <a:ln w="28575">
            <a:noFill/>
            <a:miter lim="800000"/>
            <a:headEnd/>
            <a:tailEnd type="none" w="med" len="lg"/>
          </a:ln>
        </p:spPr>
        <p:txBody>
          <a:bodyPr wrap="square">
            <a:spAutoFit/>
          </a:bodyPr>
          <a:lstStyle/>
          <a:p>
            <a:pPr algn="l" eaLnBrk="0" hangingPunct="0"/>
            <a:r>
              <a:rPr lang="en-US" sz="2000" dirty="0" smtClean="0">
                <a:solidFill>
                  <a:srgbClr val="0070C0"/>
                </a:solidFill>
              </a:rPr>
              <a:t>Cold</a:t>
            </a:r>
            <a:endParaRPr lang="en-US" sz="2000" dirty="0">
              <a:solidFill>
                <a:srgbClr val="0070C0"/>
              </a:solidFill>
            </a:endParaRPr>
          </a:p>
        </p:txBody>
      </p:sp>
      <p:sp>
        <p:nvSpPr>
          <p:cNvPr id="28" name="Text Box 8"/>
          <p:cNvSpPr txBox="1">
            <a:spLocks noChangeArrowheads="1"/>
          </p:cNvSpPr>
          <p:nvPr/>
        </p:nvSpPr>
        <p:spPr bwMode="auto">
          <a:xfrm>
            <a:off x="7864954" y="5540641"/>
            <a:ext cx="583814" cy="400110"/>
          </a:xfrm>
          <a:prstGeom prst="rect">
            <a:avLst/>
          </a:prstGeom>
          <a:noFill/>
          <a:ln w="28575">
            <a:noFill/>
            <a:miter lim="800000"/>
            <a:headEnd/>
            <a:tailEnd type="none" w="med" len="lg"/>
          </a:ln>
        </p:spPr>
        <p:txBody>
          <a:bodyPr wrap="none">
            <a:spAutoFit/>
          </a:bodyPr>
          <a:lstStyle/>
          <a:p>
            <a:pPr algn="l" eaLnBrk="0" hangingPunct="0"/>
            <a:r>
              <a:rPr lang="en-US" sz="2000" dirty="0" smtClean="0">
                <a:solidFill>
                  <a:srgbClr val="FF0000"/>
                </a:solidFill>
              </a:rPr>
              <a:t>Hot</a:t>
            </a:r>
            <a:endParaRPr lang="en-US" sz="2000" dirty="0">
              <a:solidFill>
                <a:srgbClr val="FF0000"/>
              </a:solidFill>
            </a:endParaRPr>
          </a:p>
        </p:txBody>
      </p:sp>
      <p:sp>
        <p:nvSpPr>
          <p:cNvPr id="29" name="Line 9"/>
          <p:cNvSpPr>
            <a:spLocks noChangeShapeType="1"/>
          </p:cNvSpPr>
          <p:nvPr/>
        </p:nvSpPr>
        <p:spPr bwMode="auto">
          <a:xfrm flipH="1" flipV="1">
            <a:off x="4361575" y="1392503"/>
            <a:ext cx="14288" cy="4065588"/>
          </a:xfrm>
          <a:prstGeom prst="line">
            <a:avLst/>
          </a:prstGeom>
          <a:noFill/>
          <a:ln w="12700">
            <a:solidFill>
              <a:schemeClr val="tx1"/>
            </a:solidFill>
            <a:prstDash val="sysDot"/>
            <a:round/>
            <a:headEnd/>
            <a:tailEnd type="none" w="med" len="lg"/>
          </a:ln>
        </p:spPr>
        <p:txBody>
          <a:bodyPr wrap="none" anchor="ctr"/>
          <a:lstStyle/>
          <a:p>
            <a:endParaRPr lang="en-US"/>
          </a:p>
        </p:txBody>
      </p:sp>
      <p:grpSp>
        <p:nvGrpSpPr>
          <p:cNvPr id="2" name="Group 10"/>
          <p:cNvGrpSpPr>
            <a:grpSpLocks/>
          </p:cNvGrpSpPr>
          <p:nvPr/>
        </p:nvGrpSpPr>
        <p:grpSpPr bwMode="auto">
          <a:xfrm>
            <a:off x="1237375" y="1235341"/>
            <a:ext cx="3108325" cy="482600"/>
            <a:chOff x="612" y="671"/>
            <a:chExt cx="1958" cy="304"/>
          </a:xfrm>
        </p:grpSpPr>
        <p:sp>
          <p:nvSpPr>
            <p:cNvPr id="31" name="Line 11"/>
            <p:cNvSpPr>
              <a:spLocks noChangeShapeType="1"/>
            </p:cNvSpPr>
            <p:nvPr/>
          </p:nvSpPr>
          <p:spPr bwMode="auto">
            <a:xfrm flipH="1">
              <a:off x="612" y="975"/>
              <a:ext cx="1958" cy="0"/>
            </a:xfrm>
            <a:prstGeom prst="line">
              <a:avLst/>
            </a:prstGeom>
            <a:noFill/>
            <a:ln w="28575">
              <a:solidFill>
                <a:schemeClr val="tx1"/>
              </a:solidFill>
              <a:round/>
              <a:headEnd type="triangle" w="med" len="lg"/>
              <a:tailEnd type="triangle" w="med" len="lg"/>
            </a:ln>
          </p:spPr>
          <p:txBody>
            <a:bodyPr wrap="none" anchor="ctr"/>
            <a:lstStyle/>
            <a:p>
              <a:endParaRPr lang="en-US"/>
            </a:p>
          </p:txBody>
        </p:sp>
        <p:sp>
          <p:nvSpPr>
            <p:cNvPr id="32" name="Text Box 12"/>
            <p:cNvSpPr txBox="1">
              <a:spLocks noChangeArrowheads="1"/>
            </p:cNvSpPr>
            <p:nvPr/>
          </p:nvSpPr>
          <p:spPr bwMode="auto">
            <a:xfrm>
              <a:off x="1106" y="671"/>
              <a:ext cx="1442" cy="288"/>
            </a:xfrm>
            <a:prstGeom prst="rect">
              <a:avLst/>
            </a:prstGeom>
            <a:noFill/>
            <a:ln w="28575">
              <a:noFill/>
              <a:miter lim="800000"/>
              <a:headEnd/>
              <a:tailEnd type="none" w="med" len="lg"/>
            </a:ln>
          </p:spPr>
          <p:txBody>
            <a:bodyPr wrap="none">
              <a:spAutoFit/>
            </a:bodyPr>
            <a:lstStyle/>
            <a:p>
              <a:pPr algn="l" eaLnBrk="0" hangingPunct="0"/>
              <a:r>
                <a:rPr lang="en-US" sz="2400" dirty="0">
                  <a:solidFill>
                    <a:srgbClr val="0070C0"/>
                  </a:solidFill>
                </a:rPr>
                <a:t>Cooling Control</a:t>
              </a:r>
            </a:p>
          </p:txBody>
        </p:sp>
      </p:grpSp>
      <p:grpSp>
        <p:nvGrpSpPr>
          <p:cNvPr id="3" name="Group 13"/>
          <p:cNvGrpSpPr>
            <a:grpSpLocks/>
          </p:cNvGrpSpPr>
          <p:nvPr/>
        </p:nvGrpSpPr>
        <p:grpSpPr bwMode="auto">
          <a:xfrm>
            <a:off x="4356813" y="1235341"/>
            <a:ext cx="3559175" cy="481012"/>
            <a:chOff x="2577" y="671"/>
            <a:chExt cx="2242" cy="303"/>
          </a:xfrm>
        </p:grpSpPr>
        <p:sp>
          <p:nvSpPr>
            <p:cNvPr id="34" name="Line 14"/>
            <p:cNvSpPr>
              <a:spLocks noChangeShapeType="1"/>
            </p:cNvSpPr>
            <p:nvPr/>
          </p:nvSpPr>
          <p:spPr bwMode="auto">
            <a:xfrm>
              <a:off x="2577" y="974"/>
              <a:ext cx="2242" cy="0"/>
            </a:xfrm>
            <a:prstGeom prst="line">
              <a:avLst/>
            </a:prstGeom>
            <a:noFill/>
            <a:ln w="28575">
              <a:solidFill>
                <a:schemeClr val="tx1"/>
              </a:solidFill>
              <a:round/>
              <a:headEnd type="triangle" w="med" len="lg"/>
              <a:tailEnd type="triangle" w="med" len="lg"/>
            </a:ln>
          </p:spPr>
          <p:txBody>
            <a:bodyPr wrap="none" anchor="ctr"/>
            <a:lstStyle/>
            <a:p>
              <a:endParaRPr lang="en-US"/>
            </a:p>
          </p:txBody>
        </p:sp>
        <p:sp>
          <p:nvSpPr>
            <p:cNvPr id="35" name="Text Box 15"/>
            <p:cNvSpPr txBox="1">
              <a:spLocks noChangeArrowheads="1"/>
            </p:cNvSpPr>
            <p:nvPr/>
          </p:nvSpPr>
          <p:spPr bwMode="auto">
            <a:xfrm>
              <a:off x="2612" y="671"/>
              <a:ext cx="1452" cy="288"/>
            </a:xfrm>
            <a:prstGeom prst="rect">
              <a:avLst/>
            </a:prstGeom>
            <a:noFill/>
            <a:ln w="28575">
              <a:noFill/>
              <a:miter lim="800000"/>
              <a:headEnd/>
              <a:tailEnd type="none" w="med" len="lg"/>
            </a:ln>
          </p:spPr>
          <p:txBody>
            <a:bodyPr wrap="none">
              <a:spAutoFit/>
            </a:bodyPr>
            <a:lstStyle/>
            <a:p>
              <a:pPr algn="l" eaLnBrk="0" hangingPunct="0"/>
              <a:r>
                <a:rPr lang="en-US" sz="2400" dirty="0">
                  <a:solidFill>
                    <a:srgbClr val="FF0000"/>
                  </a:solidFill>
                </a:rPr>
                <a:t>Heating Control</a:t>
              </a:r>
            </a:p>
          </p:txBody>
        </p:sp>
      </p:grpSp>
      <p:sp>
        <p:nvSpPr>
          <p:cNvPr id="36" name="Line 16"/>
          <p:cNvSpPr>
            <a:spLocks noChangeShapeType="1"/>
          </p:cNvSpPr>
          <p:nvPr/>
        </p:nvSpPr>
        <p:spPr bwMode="auto">
          <a:xfrm flipV="1">
            <a:off x="1945400" y="2237053"/>
            <a:ext cx="5999163" cy="2830513"/>
          </a:xfrm>
          <a:prstGeom prst="line">
            <a:avLst/>
          </a:prstGeom>
          <a:noFill/>
          <a:ln w="28575">
            <a:solidFill>
              <a:srgbClr val="0000FF"/>
            </a:solidFill>
            <a:round/>
            <a:headEnd/>
            <a:tailEnd type="none" w="med" len="lg"/>
          </a:ln>
        </p:spPr>
        <p:txBody>
          <a:bodyPr wrap="none" anchor="ctr"/>
          <a:lstStyle/>
          <a:p>
            <a:endParaRPr lang="en-US"/>
          </a:p>
        </p:txBody>
      </p:sp>
      <p:sp>
        <p:nvSpPr>
          <p:cNvPr id="37" name="Line 17"/>
          <p:cNvSpPr>
            <a:spLocks noChangeShapeType="1"/>
          </p:cNvSpPr>
          <p:nvPr/>
        </p:nvSpPr>
        <p:spPr bwMode="auto">
          <a:xfrm>
            <a:off x="1907300" y="2186253"/>
            <a:ext cx="5999163" cy="3081338"/>
          </a:xfrm>
          <a:prstGeom prst="line">
            <a:avLst/>
          </a:prstGeom>
          <a:noFill/>
          <a:ln w="28575">
            <a:solidFill>
              <a:srgbClr val="FF0000"/>
            </a:solidFill>
            <a:round/>
            <a:headEnd/>
            <a:tailEnd type="none" w="med" len="lg"/>
          </a:ln>
        </p:spPr>
        <p:txBody>
          <a:bodyPr wrap="none" anchor="ctr"/>
          <a:lstStyle/>
          <a:p>
            <a:endParaRPr lang="en-US"/>
          </a:p>
        </p:txBody>
      </p:sp>
      <p:sp>
        <p:nvSpPr>
          <p:cNvPr id="38" name="Line 18"/>
          <p:cNvSpPr>
            <a:spLocks noChangeShapeType="1"/>
          </p:cNvSpPr>
          <p:nvPr/>
        </p:nvSpPr>
        <p:spPr bwMode="auto">
          <a:xfrm flipV="1">
            <a:off x="1177050" y="3453078"/>
            <a:ext cx="3055938" cy="6350"/>
          </a:xfrm>
          <a:prstGeom prst="line">
            <a:avLst/>
          </a:prstGeom>
          <a:noFill/>
          <a:ln w="28575">
            <a:solidFill>
              <a:schemeClr val="tx1"/>
            </a:solidFill>
            <a:round/>
            <a:headEnd/>
            <a:tailEnd type="triangle" w="med" len="lg"/>
          </a:ln>
        </p:spPr>
        <p:txBody>
          <a:bodyPr wrap="none" anchor="ctr"/>
          <a:lstStyle/>
          <a:p>
            <a:endParaRPr lang="en-US"/>
          </a:p>
        </p:txBody>
      </p:sp>
      <p:sp>
        <p:nvSpPr>
          <p:cNvPr id="39" name="Line 19"/>
          <p:cNvSpPr>
            <a:spLocks noChangeShapeType="1"/>
          </p:cNvSpPr>
          <p:nvPr/>
        </p:nvSpPr>
        <p:spPr bwMode="auto">
          <a:xfrm flipV="1">
            <a:off x="1953338" y="1914791"/>
            <a:ext cx="5557837" cy="2700337"/>
          </a:xfrm>
          <a:prstGeom prst="line">
            <a:avLst/>
          </a:prstGeom>
          <a:noFill/>
          <a:ln w="28575" cap="rnd">
            <a:solidFill>
              <a:srgbClr val="FF0000"/>
            </a:solidFill>
            <a:prstDash val="sysDot"/>
            <a:round/>
            <a:headEnd/>
            <a:tailEnd type="none" w="med" len="lg"/>
          </a:ln>
        </p:spPr>
        <p:txBody>
          <a:bodyPr wrap="none" anchor="ctr"/>
          <a:lstStyle/>
          <a:p>
            <a:endParaRPr lang="en-US"/>
          </a:p>
        </p:txBody>
      </p:sp>
      <p:sp>
        <p:nvSpPr>
          <p:cNvPr id="40" name="Text Box 20"/>
          <p:cNvSpPr txBox="1">
            <a:spLocks noChangeArrowheads="1"/>
          </p:cNvSpPr>
          <p:nvPr/>
        </p:nvSpPr>
        <p:spPr bwMode="auto">
          <a:xfrm>
            <a:off x="1465975" y="3133991"/>
            <a:ext cx="2459038" cy="396875"/>
          </a:xfrm>
          <a:prstGeom prst="rect">
            <a:avLst/>
          </a:prstGeom>
          <a:noFill/>
          <a:ln w="9525">
            <a:noFill/>
            <a:miter lim="800000"/>
            <a:headEnd/>
            <a:tailEnd type="none" w="med" len="lg"/>
          </a:ln>
        </p:spPr>
        <p:txBody>
          <a:bodyPr wrap="none">
            <a:spAutoFit/>
          </a:bodyPr>
          <a:lstStyle/>
          <a:p>
            <a:pPr algn="l" eaLnBrk="0" hangingPunct="0"/>
            <a:r>
              <a:rPr lang="en-US" sz="2000"/>
              <a:t>HP Design Capacity</a:t>
            </a:r>
          </a:p>
        </p:txBody>
      </p:sp>
      <p:sp>
        <p:nvSpPr>
          <p:cNvPr id="41" name="Freeform 21" descr="Light downward diagonal"/>
          <p:cNvSpPr>
            <a:spLocks/>
          </p:cNvSpPr>
          <p:nvPr/>
        </p:nvSpPr>
        <p:spPr bwMode="auto">
          <a:xfrm>
            <a:off x="1880313" y="3456253"/>
            <a:ext cx="2509837" cy="2105025"/>
          </a:xfrm>
          <a:custGeom>
            <a:avLst/>
            <a:gdLst>
              <a:gd name="T0" fmla="*/ 0 w 1581"/>
              <a:gd name="T1" fmla="*/ 753 h 1326"/>
              <a:gd name="T2" fmla="*/ 1557 w 1581"/>
              <a:gd name="T3" fmla="*/ 0 h 1326"/>
              <a:gd name="T4" fmla="*/ 1564 w 1581"/>
              <a:gd name="T5" fmla="*/ 2 h 1326"/>
              <a:gd name="T6" fmla="*/ 1581 w 1581"/>
              <a:gd name="T7" fmla="*/ 1323 h 1326"/>
              <a:gd name="T8" fmla="*/ 9 w 1581"/>
              <a:gd name="T9" fmla="*/ 1326 h 1326"/>
              <a:gd name="T10" fmla="*/ 0 w 1581"/>
              <a:gd name="T11" fmla="*/ 753 h 1326"/>
              <a:gd name="T12" fmla="*/ 0 60000 65536"/>
              <a:gd name="T13" fmla="*/ 0 60000 65536"/>
              <a:gd name="T14" fmla="*/ 0 60000 65536"/>
              <a:gd name="T15" fmla="*/ 0 60000 65536"/>
              <a:gd name="T16" fmla="*/ 0 60000 65536"/>
              <a:gd name="T17" fmla="*/ 0 60000 65536"/>
              <a:gd name="T18" fmla="*/ 0 w 1581"/>
              <a:gd name="T19" fmla="*/ 0 h 1326"/>
              <a:gd name="T20" fmla="*/ 1581 w 1581"/>
              <a:gd name="T21" fmla="*/ 1326 h 1326"/>
            </a:gdLst>
            <a:ahLst/>
            <a:cxnLst>
              <a:cxn ang="T12">
                <a:pos x="T0" y="T1"/>
              </a:cxn>
              <a:cxn ang="T13">
                <a:pos x="T2" y="T3"/>
              </a:cxn>
              <a:cxn ang="T14">
                <a:pos x="T4" y="T5"/>
              </a:cxn>
              <a:cxn ang="T15">
                <a:pos x="T6" y="T7"/>
              </a:cxn>
              <a:cxn ang="T16">
                <a:pos x="T8" y="T9"/>
              </a:cxn>
              <a:cxn ang="T17">
                <a:pos x="T10" y="T11"/>
              </a:cxn>
            </a:cxnLst>
            <a:rect l="T18" t="T19" r="T20" b="T21"/>
            <a:pathLst>
              <a:path w="1581" h="1326">
                <a:moveTo>
                  <a:pt x="0" y="753"/>
                </a:moveTo>
                <a:lnTo>
                  <a:pt x="1557" y="0"/>
                </a:lnTo>
                <a:lnTo>
                  <a:pt x="1564" y="2"/>
                </a:lnTo>
                <a:lnTo>
                  <a:pt x="1581" y="1323"/>
                </a:lnTo>
                <a:lnTo>
                  <a:pt x="9" y="1326"/>
                </a:lnTo>
                <a:lnTo>
                  <a:pt x="0" y="753"/>
                </a:lnTo>
                <a:close/>
              </a:path>
            </a:pathLst>
          </a:custGeom>
          <a:pattFill prst="ltDnDiag">
            <a:fgClr>
              <a:srgbClr val="00FF00">
                <a:alpha val="74901"/>
              </a:srgbClr>
            </a:fgClr>
            <a:bgClr>
              <a:schemeClr val="bg1">
                <a:alpha val="74901"/>
              </a:schemeClr>
            </a:bgClr>
          </a:pattFill>
          <a:ln w="9525">
            <a:solidFill>
              <a:schemeClr val="tx1"/>
            </a:solidFill>
            <a:round/>
            <a:headEnd/>
            <a:tailEnd type="none" w="med" len="lg"/>
          </a:ln>
        </p:spPr>
        <p:txBody>
          <a:bodyPr wrap="none" anchor="ctr"/>
          <a:lstStyle/>
          <a:p>
            <a:endParaRPr lang="en-US"/>
          </a:p>
        </p:txBody>
      </p:sp>
      <p:sp>
        <p:nvSpPr>
          <p:cNvPr id="42" name="Freeform 22" descr="Light downward diagonal"/>
          <p:cNvSpPr>
            <a:spLocks/>
          </p:cNvSpPr>
          <p:nvPr/>
        </p:nvSpPr>
        <p:spPr bwMode="auto">
          <a:xfrm>
            <a:off x="1872375" y="2157678"/>
            <a:ext cx="2470150" cy="2482850"/>
          </a:xfrm>
          <a:custGeom>
            <a:avLst/>
            <a:gdLst>
              <a:gd name="T0" fmla="*/ 8 w 1556"/>
              <a:gd name="T1" fmla="*/ 1564 h 1564"/>
              <a:gd name="T2" fmla="*/ 0 w 1556"/>
              <a:gd name="T3" fmla="*/ 0 h 1564"/>
              <a:gd name="T4" fmla="*/ 1556 w 1556"/>
              <a:gd name="T5" fmla="*/ 812 h 1564"/>
              <a:gd name="T6" fmla="*/ 8 w 1556"/>
              <a:gd name="T7" fmla="*/ 1564 h 1564"/>
              <a:gd name="T8" fmla="*/ 0 60000 65536"/>
              <a:gd name="T9" fmla="*/ 0 60000 65536"/>
              <a:gd name="T10" fmla="*/ 0 60000 65536"/>
              <a:gd name="T11" fmla="*/ 0 60000 65536"/>
              <a:gd name="T12" fmla="*/ 0 w 1556"/>
              <a:gd name="T13" fmla="*/ 0 h 1564"/>
              <a:gd name="T14" fmla="*/ 1556 w 1556"/>
              <a:gd name="T15" fmla="*/ 1564 h 1564"/>
            </a:gdLst>
            <a:ahLst/>
            <a:cxnLst>
              <a:cxn ang="T8">
                <a:pos x="T0" y="T1"/>
              </a:cxn>
              <a:cxn ang="T9">
                <a:pos x="T2" y="T3"/>
              </a:cxn>
              <a:cxn ang="T10">
                <a:pos x="T4" y="T5"/>
              </a:cxn>
              <a:cxn ang="T11">
                <a:pos x="T6" y="T7"/>
              </a:cxn>
            </a:cxnLst>
            <a:rect l="T12" t="T13" r="T14" b="T15"/>
            <a:pathLst>
              <a:path w="1556" h="1564">
                <a:moveTo>
                  <a:pt x="8" y="1564"/>
                </a:moveTo>
                <a:lnTo>
                  <a:pt x="0" y="0"/>
                </a:lnTo>
                <a:lnTo>
                  <a:pt x="1556" y="812"/>
                </a:lnTo>
                <a:lnTo>
                  <a:pt x="8" y="1564"/>
                </a:lnTo>
                <a:close/>
              </a:path>
            </a:pathLst>
          </a:custGeom>
          <a:pattFill prst="ltDnDiag">
            <a:fgClr>
              <a:srgbClr val="FF0000">
                <a:alpha val="74901"/>
              </a:srgbClr>
            </a:fgClr>
            <a:bgClr>
              <a:schemeClr val="bg1">
                <a:alpha val="74901"/>
              </a:schemeClr>
            </a:bgClr>
          </a:pattFill>
          <a:ln w="9525">
            <a:solidFill>
              <a:schemeClr val="tx1"/>
            </a:solidFill>
            <a:round/>
            <a:headEnd/>
            <a:tailEnd type="none" w="med" len="lg"/>
          </a:ln>
        </p:spPr>
        <p:txBody>
          <a:bodyPr wrap="none" anchor="ctr"/>
          <a:lstStyle/>
          <a:p>
            <a:endParaRPr lang="en-US"/>
          </a:p>
        </p:txBody>
      </p:sp>
      <p:sp>
        <p:nvSpPr>
          <p:cNvPr id="43" name="Text Box 23"/>
          <p:cNvSpPr txBox="1">
            <a:spLocks noChangeArrowheads="1"/>
          </p:cNvSpPr>
          <p:nvPr/>
        </p:nvSpPr>
        <p:spPr bwMode="auto">
          <a:xfrm>
            <a:off x="1958100" y="3067316"/>
            <a:ext cx="1801813" cy="701675"/>
          </a:xfrm>
          <a:prstGeom prst="rect">
            <a:avLst/>
          </a:prstGeom>
          <a:noFill/>
          <a:ln w="9525">
            <a:noFill/>
            <a:miter lim="800000"/>
            <a:headEnd/>
            <a:tailEnd type="none" w="med" len="lg"/>
          </a:ln>
        </p:spPr>
        <p:txBody>
          <a:bodyPr>
            <a:spAutoFit/>
          </a:bodyPr>
          <a:lstStyle/>
          <a:p>
            <a:pPr eaLnBrk="0" hangingPunct="0"/>
            <a:r>
              <a:rPr lang="en-US" sz="2000" i="1"/>
              <a:t>Supplemental Heating</a:t>
            </a:r>
          </a:p>
        </p:txBody>
      </p:sp>
      <p:sp>
        <p:nvSpPr>
          <p:cNvPr id="44" name="Freeform 24" descr="Light downward diagonal"/>
          <p:cNvSpPr>
            <a:spLocks/>
          </p:cNvSpPr>
          <p:nvPr/>
        </p:nvSpPr>
        <p:spPr bwMode="auto">
          <a:xfrm>
            <a:off x="4869575" y="2265628"/>
            <a:ext cx="3041650" cy="2984500"/>
          </a:xfrm>
          <a:custGeom>
            <a:avLst/>
            <a:gdLst>
              <a:gd name="T0" fmla="*/ 0 w 1916"/>
              <a:gd name="T1" fmla="*/ 896 h 1880"/>
              <a:gd name="T2" fmla="*/ 1916 w 1916"/>
              <a:gd name="T3" fmla="*/ 1880 h 1880"/>
              <a:gd name="T4" fmla="*/ 1904 w 1916"/>
              <a:gd name="T5" fmla="*/ 0 h 1880"/>
              <a:gd name="T6" fmla="*/ 0 w 1916"/>
              <a:gd name="T7" fmla="*/ 896 h 1880"/>
              <a:gd name="T8" fmla="*/ 0 60000 65536"/>
              <a:gd name="T9" fmla="*/ 0 60000 65536"/>
              <a:gd name="T10" fmla="*/ 0 60000 65536"/>
              <a:gd name="T11" fmla="*/ 0 60000 65536"/>
              <a:gd name="T12" fmla="*/ 0 w 1916"/>
              <a:gd name="T13" fmla="*/ 0 h 1880"/>
              <a:gd name="T14" fmla="*/ 1916 w 1916"/>
              <a:gd name="T15" fmla="*/ 1880 h 1880"/>
            </a:gdLst>
            <a:ahLst/>
            <a:cxnLst>
              <a:cxn ang="T8">
                <a:pos x="T0" y="T1"/>
              </a:cxn>
              <a:cxn ang="T9">
                <a:pos x="T2" y="T3"/>
              </a:cxn>
              <a:cxn ang="T10">
                <a:pos x="T4" y="T5"/>
              </a:cxn>
              <a:cxn ang="T11">
                <a:pos x="T6" y="T7"/>
              </a:cxn>
            </a:cxnLst>
            <a:rect l="T12" t="T13" r="T14" b="T15"/>
            <a:pathLst>
              <a:path w="1916" h="1880">
                <a:moveTo>
                  <a:pt x="0" y="896"/>
                </a:moveTo>
                <a:lnTo>
                  <a:pt x="1916" y="1880"/>
                </a:lnTo>
                <a:lnTo>
                  <a:pt x="1904" y="0"/>
                </a:lnTo>
                <a:lnTo>
                  <a:pt x="0" y="896"/>
                </a:lnTo>
                <a:close/>
              </a:path>
            </a:pathLst>
          </a:custGeom>
          <a:pattFill prst="ltDnDiag">
            <a:fgClr>
              <a:srgbClr val="0000FF">
                <a:alpha val="74901"/>
              </a:srgbClr>
            </a:fgClr>
            <a:bgClr>
              <a:schemeClr val="bg1">
                <a:alpha val="74901"/>
              </a:schemeClr>
            </a:bgClr>
          </a:pattFill>
          <a:ln w="9525">
            <a:solidFill>
              <a:schemeClr val="tx1"/>
            </a:solidFill>
            <a:round/>
            <a:headEnd/>
            <a:tailEnd type="none" w="med" len="lg"/>
          </a:ln>
        </p:spPr>
        <p:txBody>
          <a:bodyPr wrap="none" anchor="ctr"/>
          <a:lstStyle/>
          <a:p>
            <a:endParaRPr lang="en-US"/>
          </a:p>
        </p:txBody>
      </p:sp>
      <p:sp>
        <p:nvSpPr>
          <p:cNvPr id="45" name="Text Box 25"/>
          <p:cNvSpPr txBox="1">
            <a:spLocks noChangeArrowheads="1"/>
          </p:cNvSpPr>
          <p:nvPr/>
        </p:nvSpPr>
        <p:spPr bwMode="auto">
          <a:xfrm>
            <a:off x="5876050" y="3411803"/>
            <a:ext cx="1801813" cy="701675"/>
          </a:xfrm>
          <a:prstGeom prst="rect">
            <a:avLst/>
          </a:prstGeom>
          <a:noFill/>
          <a:ln w="9525">
            <a:noFill/>
            <a:miter lim="800000"/>
            <a:headEnd/>
            <a:tailEnd type="none" w="med" len="lg"/>
          </a:ln>
        </p:spPr>
        <p:txBody>
          <a:bodyPr>
            <a:spAutoFit/>
          </a:bodyPr>
          <a:lstStyle/>
          <a:p>
            <a:pPr eaLnBrk="0" hangingPunct="0"/>
            <a:r>
              <a:rPr lang="en-US" sz="2000" i="1" dirty="0"/>
              <a:t>Supplemental Cooling</a:t>
            </a:r>
          </a:p>
        </p:txBody>
      </p:sp>
      <p:sp>
        <p:nvSpPr>
          <p:cNvPr id="46" name="Freeform 26" descr="Light downward diagonal"/>
          <p:cNvSpPr>
            <a:spLocks/>
          </p:cNvSpPr>
          <p:nvPr/>
        </p:nvSpPr>
        <p:spPr bwMode="auto">
          <a:xfrm>
            <a:off x="4371100" y="3451491"/>
            <a:ext cx="3538538" cy="2109787"/>
          </a:xfrm>
          <a:custGeom>
            <a:avLst/>
            <a:gdLst>
              <a:gd name="T0" fmla="*/ 0 w 2229"/>
              <a:gd name="T1" fmla="*/ 0 h 1329"/>
              <a:gd name="T2" fmla="*/ 18 w 2229"/>
              <a:gd name="T3" fmla="*/ 1329 h 1329"/>
              <a:gd name="T4" fmla="*/ 2229 w 2229"/>
              <a:gd name="T5" fmla="*/ 1329 h 1329"/>
              <a:gd name="T6" fmla="*/ 2226 w 2229"/>
              <a:gd name="T7" fmla="*/ 1141 h 1329"/>
              <a:gd name="T8" fmla="*/ 0 w 2229"/>
              <a:gd name="T9" fmla="*/ 0 h 1329"/>
              <a:gd name="T10" fmla="*/ 0 60000 65536"/>
              <a:gd name="T11" fmla="*/ 0 60000 65536"/>
              <a:gd name="T12" fmla="*/ 0 60000 65536"/>
              <a:gd name="T13" fmla="*/ 0 60000 65536"/>
              <a:gd name="T14" fmla="*/ 0 60000 65536"/>
              <a:gd name="T15" fmla="*/ 0 w 2229"/>
              <a:gd name="T16" fmla="*/ 0 h 1329"/>
              <a:gd name="T17" fmla="*/ 2229 w 2229"/>
              <a:gd name="T18" fmla="*/ 1329 h 1329"/>
            </a:gdLst>
            <a:ahLst/>
            <a:cxnLst>
              <a:cxn ang="T10">
                <a:pos x="T0" y="T1"/>
              </a:cxn>
              <a:cxn ang="T11">
                <a:pos x="T2" y="T3"/>
              </a:cxn>
              <a:cxn ang="T12">
                <a:pos x="T4" y="T5"/>
              </a:cxn>
              <a:cxn ang="T13">
                <a:pos x="T6" y="T7"/>
              </a:cxn>
              <a:cxn ang="T14">
                <a:pos x="T8" y="T9"/>
              </a:cxn>
            </a:cxnLst>
            <a:rect l="T15" t="T16" r="T17" b="T18"/>
            <a:pathLst>
              <a:path w="2229" h="1329">
                <a:moveTo>
                  <a:pt x="0" y="0"/>
                </a:moveTo>
                <a:lnTo>
                  <a:pt x="18" y="1329"/>
                </a:lnTo>
                <a:lnTo>
                  <a:pt x="2229" y="1329"/>
                </a:lnTo>
                <a:lnTo>
                  <a:pt x="2226" y="1141"/>
                </a:lnTo>
                <a:lnTo>
                  <a:pt x="0" y="0"/>
                </a:lnTo>
                <a:close/>
              </a:path>
            </a:pathLst>
          </a:custGeom>
          <a:pattFill prst="ltDnDiag">
            <a:fgClr>
              <a:srgbClr val="00FF00">
                <a:alpha val="74901"/>
              </a:srgbClr>
            </a:fgClr>
            <a:bgClr>
              <a:schemeClr val="bg1">
                <a:alpha val="74901"/>
              </a:schemeClr>
            </a:bgClr>
          </a:pattFill>
          <a:ln w="9525">
            <a:solidFill>
              <a:schemeClr val="tx1"/>
            </a:solidFill>
            <a:round/>
            <a:headEnd/>
            <a:tailEnd type="none" w="med" len="lg"/>
          </a:ln>
        </p:spPr>
        <p:txBody>
          <a:bodyPr wrap="none" anchor="ctr"/>
          <a:lstStyle/>
          <a:p>
            <a:endParaRPr lang="en-US"/>
          </a:p>
        </p:txBody>
      </p:sp>
      <p:sp>
        <p:nvSpPr>
          <p:cNvPr id="47" name="Text Box 27"/>
          <p:cNvSpPr txBox="1">
            <a:spLocks noChangeArrowheads="1"/>
          </p:cNvSpPr>
          <p:nvPr/>
        </p:nvSpPr>
        <p:spPr bwMode="auto">
          <a:xfrm>
            <a:off x="2987488" y="4629416"/>
            <a:ext cx="2662908" cy="400110"/>
          </a:xfrm>
          <a:prstGeom prst="rect">
            <a:avLst/>
          </a:prstGeom>
          <a:noFill/>
          <a:ln w="9525">
            <a:noFill/>
            <a:miter lim="800000"/>
            <a:headEnd/>
            <a:tailEnd type="none" w="med" len="lg"/>
          </a:ln>
        </p:spPr>
        <p:txBody>
          <a:bodyPr wrap="none">
            <a:spAutoFit/>
          </a:bodyPr>
          <a:lstStyle/>
          <a:p>
            <a:pPr eaLnBrk="0" hangingPunct="0"/>
            <a:r>
              <a:rPr lang="en-US" sz="2000" i="1" dirty="0"/>
              <a:t>Heat Pump </a:t>
            </a:r>
            <a:r>
              <a:rPr lang="en-US" sz="2000" i="1" dirty="0" smtClean="0"/>
              <a:t>Operation</a:t>
            </a:r>
          </a:p>
        </p:txBody>
      </p:sp>
      <p:sp>
        <p:nvSpPr>
          <p:cNvPr id="48" name="Rectangle 28"/>
          <p:cNvSpPr>
            <a:spLocks noChangeArrowheads="1"/>
          </p:cNvSpPr>
          <p:nvPr/>
        </p:nvSpPr>
        <p:spPr bwMode="auto">
          <a:xfrm rot="-1503701">
            <a:off x="4428250" y="2291028"/>
            <a:ext cx="3071813" cy="336550"/>
          </a:xfrm>
          <a:prstGeom prst="rect">
            <a:avLst/>
          </a:prstGeom>
          <a:noFill/>
          <a:ln w="28575">
            <a:noFill/>
            <a:miter lim="800000"/>
            <a:headEnd/>
            <a:tailEnd type="none" w="med" len="lg"/>
          </a:ln>
        </p:spPr>
        <p:txBody>
          <a:bodyPr wrap="none">
            <a:spAutoFit/>
          </a:bodyPr>
          <a:lstStyle/>
          <a:p>
            <a:pPr algn="l" eaLnBrk="0" hangingPunct="0"/>
            <a:r>
              <a:rPr lang="en-US" sz="1600" dirty="0"/>
              <a:t>Heat available from cooling load</a:t>
            </a:r>
          </a:p>
        </p:txBody>
      </p:sp>
      <p:sp>
        <p:nvSpPr>
          <p:cNvPr id="50"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29</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2" name="Rectangle 28"/>
          <p:cNvSpPr>
            <a:spLocks noChangeArrowheads="1"/>
          </p:cNvSpPr>
          <p:nvPr/>
        </p:nvSpPr>
        <p:spPr bwMode="auto">
          <a:xfrm rot="-1503701">
            <a:off x="4584945" y="2612113"/>
            <a:ext cx="3437909" cy="338554"/>
          </a:xfrm>
          <a:prstGeom prst="rect">
            <a:avLst/>
          </a:prstGeom>
          <a:noFill/>
          <a:ln w="28575">
            <a:noFill/>
            <a:miter lim="800000"/>
            <a:headEnd/>
            <a:tailEnd type="none" w="med" len="lg"/>
          </a:ln>
        </p:spPr>
        <p:txBody>
          <a:bodyPr wrap="square">
            <a:spAutoFit/>
          </a:bodyPr>
          <a:lstStyle/>
          <a:p>
            <a:pPr eaLnBrk="0" hangingPunct="0"/>
            <a:r>
              <a:rPr lang="en-US" sz="1600" dirty="0" smtClean="0">
                <a:solidFill>
                  <a:srgbClr val="003399"/>
                </a:solidFill>
              </a:rPr>
              <a:t>Cooling Load</a:t>
            </a:r>
            <a:endParaRPr lang="en-US" sz="1600" dirty="0">
              <a:solidFill>
                <a:srgbClr val="003399"/>
              </a:solidFill>
            </a:endParaRPr>
          </a:p>
        </p:txBody>
      </p:sp>
      <p:sp>
        <p:nvSpPr>
          <p:cNvPr id="53" name="Rectangle 28"/>
          <p:cNvSpPr>
            <a:spLocks noChangeArrowheads="1"/>
          </p:cNvSpPr>
          <p:nvPr/>
        </p:nvSpPr>
        <p:spPr bwMode="auto">
          <a:xfrm rot="1663448">
            <a:off x="1760908" y="2600855"/>
            <a:ext cx="3378478" cy="338554"/>
          </a:xfrm>
          <a:prstGeom prst="rect">
            <a:avLst/>
          </a:prstGeom>
          <a:noFill/>
          <a:ln w="28575">
            <a:noFill/>
            <a:miter lim="800000"/>
            <a:headEnd/>
            <a:tailEnd type="none" w="med" len="lg"/>
          </a:ln>
        </p:spPr>
        <p:txBody>
          <a:bodyPr wrap="square">
            <a:spAutoFit/>
          </a:bodyPr>
          <a:lstStyle/>
          <a:p>
            <a:pPr eaLnBrk="0" hangingPunct="0"/>
            <a:r>
              <a:rPr lang="en-US" sz="1600" dirty="0" smtClean="0">
                <a:solidFill>
                  <a:srgbClr val="FF0000"/>
                </a:solidFill>
              </a:rPr>
              <a:t>Heating Load</a:t>
            </a:r>
            <a:endParaRPr lang="en-US" sz="1600" dirty="0">
              <a:solidFill>
                <a:srgbClr val="FF0000"/>
              </a:solidFill>
            </a:endParaRPr>
          </a:p>
        </p:txBody>
      </p:sp>
      <p:pic>
        <p:nvPicPr>
          <p:cNvPr id="54" name="Picture 2" descr="Y:\ESG\L T C\Customer Visit Presentations\Images\Product Photos\Low Res Chillers\ESG_CYK_Chiller_whiteBkg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53006" y="0"/>
            <a:ext cx="1390994" cy="92600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2000"/>
                                        <p:tgtEl>
                                          <p:spTgt spid="41"/>
                                        </p:tgtEl>
                                      </p:cBhvr>
                                    </p:animEffec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22" presetClass="entr" presetSubtype="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2000"/>
                                        <p:tgtEl>
                                          <p:spTgt spid="46"/>
                                        </p:tgtEl>
                                      </p:cBhvr>
                                    </p:animEffect>
                                  </p:childTnLst>
                                </p:cTn>
                              </p:par>
                              <p:par>
                                <p:cTn id="39" presetID="1" presetClass="exit" presetSubtype="0" fill="hold" nodeType="withEffect">
                                  <p:stCondLst>
                                    <p:cond delay="0"/>
                                  </p:stCondLst>
                                  <p:childTnLst>
                                    <p:set>
                                      <p:cBhvr>
                                        <p:cTn id="40" dur="1" fill="hold">
                                          <p:stCondLst>
                                            <p:cond delay="0"/>
                                          </p:stCondLst>
                                        </p:cTn>
                                        <p:tgtEl>
                                          <p:spTgt spid="40">
                                            <p:txEl>
                                              <p:pRg st="0" end="0"/>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animBg="1"/>
      <p:bldP spid="38" grpId="0" animBg="1"/>
      <p:bldP spid="38" grpId="1" animBg="1"/>
      <p:bldP spid="40" grpId="0" build="allAtOnce"/>
      <p:bldP spid="41" grpId="0" animBg="1"/>
      <p:bldP spid="42" grpId="0" animBg="1"/>
      <p:bldP spid="43" grpId="0"/>
      <p:bldP spid="44" grpId="0" animBg="1"/>
      <p:bldP spid="45" grpId="0"/>
      <p:bldP spid="46" grpId="0" animBg="1"/>
      <p:bldP spid="47"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2"/>
          <p:cNvSpPr>
            <a:spLocks noGrp="1" noChangeArrowheads="1"/>
          </p:cNvSpPr>
          <p:nvPr>
            <p:ph type="title"/>
          </p:nvPr>
        </p:nvSpPr>
        <p:spPr/>
        <p:txBody>
          <a:bodyPr/>
          <a:lstStyle/>
          <a:p>
            <a:r>
              <a:rPr lang="en-US" b="1" dirty="0" smtClean="0">
                <a:effectLst/>
              </a:rPr>
              <a:t>Agenda</a:t>
            </a:r>
            <a:endParaRPr lang="en-US" b="1" dirty="0">
              <a:effectLst/>
            </a:endParaRPr>
          </a:p>
        </p:txBody>
      </p:sp>
      <p:sp>
        <p:nvSpPr>
          <p:cNvPr id="113" name="Rectangle 3"/>
          <p:cNvSpPr>
            <a:spLocks noGrp="1" noChangeArrowheads="1"/>
          </p:cNvSpPr>
          <p:nvPr>
            <p:ph idx="1"/>
          </p:nvPr>
        </p:nvSpPr>
        <p:spPr>
          <a:xfrm>
            <a:off x="540639" y="885113"/>
            <a:ext cx="4717161" cy="5169866"/>
          </a:xfrm>
        </p:spPr>
        <p:txBody>
          <a:bodyPr/>
          <a:lstStyle/>
          <a:p>
            <a:pPr>
              <a:buClr>
                <a:schemeClr val="bg2"/>
              </a:buClr>
              <a:buFont typeface="Wingdings" pitchFamily="2" charset="2"/>
              <a:buChar char="§"/>
            </a:pPr>
            <a:r>
              <a:rPr lang="en-US" sz="2200" dirty="0" smtClean="0"/>
              <a:t>Introduction</a:t>
            </a:r>
          </a:p>
          <a:p>
            <a:pPr>
              <a:buClr>
                <a:schemeClr val="bg2"/>
              </a:buClr>
              <a:buFont typeface="Wingdings" pitchFamily="2" charset="2"/>
              <a:buChar char="§"/>
            </a:pPr>
            <a:r>
              <a:rPr lang="en-US" sz="2200" dirty="0" smtClean="0"/>
              <a:t>What is a heat pump?</a:t>
            </a:r>
          </a:p>
          <a:p>
            <a:pPr>
              <a:buClr>
                <a:schemeClr val="bg2"/>
              </a:buClr>
              <a:buFont typeface="Wingdings" pitchFamily="2" charset="2"/>
              <a:buChar char="§"/>
            </a:pPr>
            <a:r>
              <a:rPr lang="en-US" sz="2200" dirty="0" smtClean="0"/>
              <a:t>What is heat recovery?</a:t>
            </a:r>
          </a:p>
          <a:p>
            <a:pPr>
              <a:buClr>
                <a:schemeClr val="bg2"/>
              </a:buClr>
              <a:buFont typeface="Wingdings" pitchFamily="2" charset="2"/>
              <a:buChar char="§"/>
            </a:pPr>
            <a:r>
              <a:rPr lang="en-US" sz="2200" dirty="0" smtClean="0"/>
              <a:t>Benefits</a:t>
            </a:r>
          </a:p>
          <a:p>
            <a:pPr>
              <a:buClr>
                <a:schemeClr val="bg2"/>
              </a:buClr>
              <a:buFont typeface="Wingdings" pitchFamily="2" charset="2"/>
              <a:buChar char="§"/>
            </a:pPr>
            <a:r>
              <a:rPr lang="en-US" sz="2200" dirty="0" smtClean="0"/>
              <a:t>Control and Sizing</a:t>
            </a:r>
          </a:p>
          <a:p>
            <a:pPr>
              <a:buClr>
                <a:schemeClr val="bg2"/>
              </a:buClr>
              <a:buFont typeface="Wingdings" pitchFamily="2" charset="2"/>
              <a:buChar char="§"/>
            </a:pPr>
            <a:r>
              <a:rPr lang="en-US" sz="2200" dirty="0" smtClean="0"/>
              <a:t>Application Considerations</a:t>
            </a:r>
          </a:p>
          <a:p>
            <a:pPr>
              <a:buClr>
                <a:schemeClr val="bg2"/>
              </a:buClr>
              <a:buFont typeface="Wingdings" pitchFamily="2" charset="2"/>
              <a:buChar char="§"/>
            </a:pPr>
            <a:r>
              <a:rPr lang="en-US" sz="2200" dirty="0" smtClean="0"/>
              <a:t>JCI Offerings</a:t>
            </a:r>
          </a:p>
          <a:p>
            <a:pPr>
              <a:buClr>
                <a:schemeClr val="bg2"/>
              </a:buClr>
              <a:buFont typeface="Wingdings" pitchFamily="2" charset="2"/>
              <a:buChar char="§"/>
            </a:pPr>
            <a:r>
              <a:rPr lang="en-US" sz="2200" dirty="0" smtClean="0"/>
              <a:t>Conclusion</a:t>
            </a:r>
            <a:endParaRPr lang="en-US" sz="2200" dirty="0"/>
          </a:p>
          <a:p>
            <a:pPr lvl="1"/>
            <a:endParaRPr lang="en-US" sz="2200" dirty="0"/>
          </a:p>
        </p:txBody>
      </p:sp>
      <p:pic>
        <p:nvPicPr>
          <p:cNvPr id="32769" name="Picture 1"/>
          <p:cNvPicPr>
            <a:picLocks noChangeAspect="1" noChangeArrowheads="1"/>
          </p:cNvPicPr>
          <p:nvPr/>
        </p:nvPicPr>
        <p:blipFill>
          <a:blip r:embed="rId3"/>
          <a:srcRect/>
          <a:stretch>
            <a:fillRect/>
          </a:stretch>
        </p:blipFill>
        <p:spPr bwMode="auto">
          <a:xfrm>
            <a:off x="5078437" y="2499958"/>
            <a:ext cx="3585376" cy="3640294"/>
          </a:xfrm>
          <a:prstGeom prst="rect">
            <a:avLst/>
          </a:prstGeom>
          <a:noFill/>
          <a:ln w="9525">
            <a:noFill/>
            <a:miter lim="800000"/>
            <a:headEnd/>
            <a:tailEnd/>
          </a:ln>
          <a:effectLst/>
        </p:spPr>
      </p:pic>
      <p:pic>
        <p:nvPicPr>
          <p:cNvPr id="717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74133" y="4552950"/>
            <a:ext cx="2055933" cy="1371600"/>
          </a:xfrm>
          <a:prstGeom prst="rect">
            <a:avLst/>
          </a:prstGeom>
          <a:noFill/>
          <a:ln w="9525">
            <a:noFill/>
            <a:miter lim="800000"/>
            <a:headEnd/>
            <a:tailEnd/>
          </a:ln>
          <a:effectLst/>
        </p:spPr>
      </p:pic>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9" name="Picture 2" descr="Y:\ESG\L T C\Customer Visit Presentations\Images\Product Photos\Low Res Chillers\ESG_CYK_Chiller_whiteBkgd.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26789" y="4724400"/>
            <a:ext cx="2225904" cy="1481817"/>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30</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9" name="Rectangle 28"/>
          <p:cNvSpPr txBox="1">
            <a:spLocks noChangeArrowheads="1"/>
          </p:cNvSpPr>
          <p:nvPr/>
        </p:nvSpPr>
        <p:spPr>
          <a:xfrm>
            <a:off x="322263" y="38100"/>
            <a:ext cx="8640762" cy="628650"/>
          </a:xfrm>
          <a:prstGeom prst="rect">
            <a:avLst/>
          </a:prstGeom>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1"/>
                </a:solidFill>
                <a:effectLst/>
                <a:uLnTx/>
                <a:uFillTx/>
                <a:latin typeface="+mj-lt"/>
                <a:ea typeface="+mj-ea"/>
                <a:cs typeface="+mj-cs"/>
              </a:rPr>
              <a:t>Hospital</a:t>
            </a:r>
            <a:r>
              <a:rPr kumimoji="0" lang="en-US" b="1" i="0" u="none" strike="noStrike" kern="0" cap="none" spc="0" normalizeH="0" noProof="0" dirty="0" smtClean="0">
                <a:ln>
                  <a:noFill/>
                </a:ln>
                <a:solidFill>
                  <a:schemeClr val="tx1"/>
                </a:solidFill>
                <a:effectLst/>
                <a:uLnTx/>
                <a:uFillTx/>
                <a:latin typeface="+mj-lt"/>
                <a:ea typeface="+mj-ea"/>
                <a:cs typeface="+mj-cs"/>
              </a:rPr>
              <a:t> Example</a:t>
            </a:r>
            <a:endParaRPr kumimoji="0" lang="en-US" b="1" i="0" u="sng" strike="noStrike" kern="0" cap="none" spc="0" normalizeH="0" baseline="0" noProof="0" dirty="0">
              <a:ln>
                <a:noFill/>
              </a:ln>
              <a:solidFill>
                <a:schemeClr val="tx1"/>
              </a:solidFill>
              <a:effectLst/>
              <a:uLnTx/>
              <a:uFillTx/>
              <a:latin typeface="+mj-lt"/>
              <a:ea typeface="+mj-ea"/>
              <a:cs typeface="+mj-cs"/>
            </a:endParaRPr>
          </a:p>
        </p:txBody>
      </p:sp>
      <p:grpSp>
        <p:nvGrpSpPr>
          <p:cNvPr id="7" name="Group 6"/>
          <p:cNvGrpSpPr/>
          <p:nvPr/>
        </p:nvGrpSpPr>
        <p:grpSpPr>
          <a:xfrm>
            <a:off x="96837" y="789214"/>
            <a:ext cx="9021763" cy="5151438"/>
            <a:chOff x="96837" y="789214"/>
            <a:chExt cx="9021763" cy="5151438"/>
          </a:xfrm>
        </p:grpSpPr>
        <p:graphicFrame>
          <p:nvGraphicFramePr>
            <p:cNvPr id="2050" name="Object 7"/>
            <p:cNvGraphicFramePr>
              <a:graphicFrameLocks noChangeAspect="1"/>
            </p:cNvGraphicFramePr>
            <p:nvPr/>
          </p:nvGraphicFramePr>
          <p:xfrm>
            <a:off x="96837" y="789214"/>
            <a:ext cx="9021763" cy="5151438"/>
          </p:xfrm>
          <a:graphic>
            <a:graphicData uri="http://schemas.openxmlformats.org/presentationml/2006/ole">
              <p:oleObj spid="_x0000_s6146" name="Chart" r:id="rId4" imgW="11801625" imgH="6696025" progId="Excel.Sheet.8">
                <p:embed/>
              </p:oleObj>
            </a:graphicData>
          </a:graphic>
        </p:graphicFrame>
        <p:sp>
          <p:nvSpPr>
            <p:cNvPr id="6" name="Rectangle 5"/>
            <p:cNvSpPr/>
            <p:nvPr/>
          </p:nvSpPr>
          <p:spPr bwMode="auto">
            <a:xfrm>
              <a:off x="125186" y="816428"/>
              <a:ext cx="8953500" cy="5029200"/>
            </a:xfrm>
            <a:prstGeom prst="rect">
              <a:avLst/>
            </a:prstGeom>
            <a:noFill/>
            <a:ln w="920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US" dirty="0" smtClean="0"/>
              <a:t>Conventional Plant - Chiller Model</a:t>
            </a:r>
          </a:p>
        </p:txBody>
      </p:sp>
      <p:graphicFrame>
        <p:nvGraphicFramePr>
          <p:cNvPr id="3074" name="Object 3"/>
          <p:cNvGraphicFramePr>
            <a:graphicFrameLocks noChangeAspect="1"/>
          </p:cNvGraphicFramePr>
          <p:nvPr>
            <p:ph idx="1"/>
          </p:nvPr>
        </p:nvGraphicFramePr>
        <p:xfrm>
          <a:off x="1193079" y="878012"/>
          <a:ext cx="6483350" cy="5022850"/>
        </p:xfrm>
        <a:graphic>
          <a:graphicData uri="http://schemas.openxmlformats.org/presentationml/2006/ole">
            <p:oleObj spid="_x0000_s7170" name="Worksheet" r:id="rId4" imgW="5915025" imgH="4581573" progId="Excel.Sheet.8">
              <p:embed/>
            </p:oleObj>
          </a:graphicData>
        </a:graphic>
      </p:graphicFrame>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31</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dirty="0" smtClean="0"/>
              <a:t>Conventional Plant - Boiler Model</a:t>
            </a:r>
          </a:p>
        </p:txBody>
      </p:sp>
      <p:graphicFrame>
        <p:nvGraphicFramePr>
          <p:cNvPr id="4098" name="Object 3"/>
          <p:cNvGraphicFramePr>
            <a:graphicFrameLocks noChangeAspect="1"/>
          </p:cNvGraphicFramePr>
          <p:nvPr>
            <p:ph idx="1"/>
          </p:nvPr>
        </p:nvGraphicFramePr>
        <p:xfrm>
          <a:off x="1098550" y="829438"/>
          <a:ext cx="6916738" cy="5003800"/>
        </p:xfrm>
        <a:graphic>
          <a:graphicData uri="http://schemas.openxmlformats.org/presentationml/2006/ole">
            <p:oleObj spid="_x0000_s8194" name="Worksheet" r:id="rId4" imgW="6140089" imgH="4444124" progId="Excel.Sheet.8">
              <p:embed/>
            </p:oleObj>
          </a:graphicData>
        </a:graphic>
      </p:graphicFrame>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32</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0" y="2879725"/>
            <a:ext cx="9144000" cy="0"/>
          </a:xfrm>
          <a:prstGeom prst="rect">
            <a:avLst/>
          </a:prstGeom>
          <a:noFill/>
          <a:ln w="28575">
            <a:noFill/>
            <a:miter lim="800000"/>
            <a:headEnd/>
            <a:tailEnd type="none" w="med" len="lg"/>
          </a:ln>
        </p:spPr>
        <p:txBody>
          <a:bodyPr wrap="none" anchor="ctr">
            <a:spAutoFit/>
          </a:bodyPr>
          <a:lstStyle/>
          <a:p>
            <a:pPr algn="l" eaLnBrk="0" hangingPunct="0"/>
            <a:endParaRPr lang="en-US" sz="2400">
              <a:latin typeface="Times New Roman" pitchFamily="18" charset="0"/>
            </a:endParaRPr>
          </a:p>
        </p:txBody>
      </p:sp>
      <p:sp>
        <p:nvSpPr>
          <p:cNvPr id="41988" name="Rectangle 3"/>
          <p:cNvSpPr>
            <a:spLocks noChangeArrowheads="1"/>
          </p:cNvSpPr>
          <p:nvPr/>
        </p:nvSpPr>
        <p:spPr bwMode="auto">
          <a:xfrm>
            <a:off x="0" y="3978275"/>
            <a:ext cx="9144000" cy="0"/>
          </a:xfrm>
          <a:prstGeom prst="rect">
            <a:avLst/>
          </a:prstGeom>
          <a:noFill/>
          <a:ln w="28575">
            <a:noFill/>
            <a:miter lim="800000"/>
            <a:headEnd/>
            <a:tailEnd type="none" w="med" len="lg"/>
          </a:ln>
        </p:spPr>
        <p:txBody>
          <a:bodyPr wrap="none" anchor="ctr">
            <a:spAutoFit/>
          </a:bodyPr>
          <a:lstStyle/>
          <a:p>
            <a:pPr algn="l" eaLnBrk="0" hangingPunct="0"/>
            <a:endParaRPr lang="en-US" sz="2400">
              <a:latin typeface="Times New Roman" pitchFamily="18" charset="0"/>
            </a:endParaRPr>
          </a:p>
        </p:txBody>
      </p:sp>
      <p:graphicFrame>
        <p:nvGraphicFramePr>
          <p:cNvPr id="1412128" name="Group 32"/>
          <p:cNvGraphicFramePr>
            <a:graphicFrameLocks noGrp="1"/>
          </p:cNvGraphicFramePr>
          <p:nvPr/>
        </p:nvGraphicFramePr>
        <p:xfrm>
          <a:off x="361950" y="1146175"/>
          <a:ext cx="8464550" cy="4502469"/>
        </p:xfrm>
        <a:graphic>
          <a:graphicData uri="http://schemas.openxmlformats.org/drawingml/2006/table">
            <a:tbl>
              <a:tblPr/>
              <a:tblGrid>
                <a:gridCol w="2406650"/>
                <a:gridCol w="2873375"/>
                <a:gridCol w="3184525"/>
              </a:tblGrid>
              <a:tr h="682625">
                <a:tc gridSpan="3">
                  <a:txBody>
                    <a:bodyPr/>
                    <a:lstStyle/>
                    <a:p>
                      <a:pPr marL="0" marR="0" lvl="0" indent="0" algn="ct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Heating/Cooling Plant System  - Annual Operating Cost Summary</a:t>
                      </a:r>
                    </a:p>
                  </a:txBody>
                  <a:tcPr anchor="ctr" horzOverflow="overflow">
                    <a:lnL w="28575"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hMerge="1">
                  <a:txBody>
                    <a:bodyPr/>
                    <a:lstStyle/>
                    <a:p>
                      <a:endParaRPr lang="en-US"/>
                    </a:p>
                  </a:txBody>
                  <a:tcPr/>
                </a:tc>
                <a:tc hMerge="1">
                  <a:txBody>
                    <a:bodyPr/>
                    <a:lstStyle/>
                    <a:p>
                      <a:endParaRPr lang="en-US"/>
                    </a:p>
                  </a:txBody>
                  <a:tcPr/>
                </a:tc>
              </a:tr>
              <a:tr h="676275">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endParaRPr kumimoji="0" lang="en-US" sz="2400" b="1" i="0" u="none" strike="noStrike" cap="none" normalizeH="0" baseline="0" smtClean="0">
                        <a:ln>
                          <a:noFill/>
                        </a:ln>
                        <a:solidFill>
                          <a:schemeClr val="tx1"/>
                        </a:solidFill>
                        <a:effectLst/>
                        <a:latin typeface="Arial" charset="0"/>
                      </a:endParaRPr>
                    </a:p>
                  </a:txBody>
                  <a:tcPr anchor="b"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Conventional System</a:t>
                      </a:r>
                    </a:p>
                  </a:txBody>
                  <a:tcPr anchor="b"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endParaRPr kumimoji="0" lang="en-US" sz="24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Chillers</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$472,402</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endParaRPr kumimoji="0" lang="en-U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Boilers</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$1,156,894</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endParaRPr kumimoji="0" lang="en-U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Chiller/Heat Pump</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endParaRPr kumimoji="0" lang="en-U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Total</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$1,629,296</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endParaRPr kumimoji="0" lang="en-US" sz="2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noFill/>
                  </a:tcPr>
                </a:tc>
              </a:tr>
            </a:tbl>
          </a:graphicData>
        </a:graphic>
      </p:graphicFrame>
      <p:sp>
        <p:nvSpPr>
          <p:cNvPr id="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33</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8" name="Rectangle 2"/>
          <p:cNvSpPr txBox="1">
            <a:spLocks noChangeArrowheads="1"/>
          </p:cNvSpPr>
          <p:nvPr/>
        </p:nvSpPr>
        <p:spPr>
          <a:xfrm>
            <a:off x="322263" y="58056"/>
            <a:ext cx="8640762" cy="6286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Operating Summary</a:t>
            </a:r>
            <a:r>
              <a:rPr kumimoji="0" lang="en-US" sz="2400" b="1" i="0" u="none" strike="noStrike" kern="0" cap="none" spc="0" normalizeH="0" noProof="0" dirty="0" smtClean="0">
                <a:ln>
                  <a:noFill/>
                </a:ln>
                <a:solidFill>
                  <a:schemeClr val="tx1"/>
                </a:solidFill>
                <a:effectLst/>
                <a:uLnTx/>
                <a:uFillTx/>
                <a:latin typeface="+mj-lt"/>
                <a:ea typeface="+mj-ea"/>
                <a:cs typeface="+mj-cs"/>
              </a:rPr>
              <a:t> for Conventional System</a:t>
            </a:r>
            <a:endParaRPr kumimoji="0" lang="en-US" sz="24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Chiller/Heat Pump Plant - Chiller Model</a:t>
            </a:r>
          </a:p>
        </p:txBody>
      </p:sp>
      <p:graphicFrame>
        <p:nvGraphicFramePr>
          <p:cNvPr id="5122" name="Object 3"/>
          <p:cNvGraphicFramePr>
            <a:graphicFrameLocks noChangeAspect="1"/>
          </p:cNvGraphicFramePr>
          <p:nvPr>
            <p:ph idx="1"/>
          </p:nvPr>
        </p:nvGraphicFramePr>
        <p:xfrm>
          <a:off x="146960" y="901020"/>
          <a:ext cx="8851900" cy="4779962"/>
        </p:xfrm>
        <a:graphic>
          <a:graphicData uri="http://schemas.openxmlformats.org/presentationml/2006/ole">
            <p:oleObj spid="_x0000_s9218" name="Worksheet" r:id="rId4" imgW="7987155" imgH="4312810" progId="Excel.Sheet.8">
              <p:embed/>
            </p:oleObj>
          </a:graphicData>
        </a:graphic>
      </p:graphicFrame>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34</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dirty="0" smtClean="0"/>
              <a:t>Chiller/Heat Pump Plant - Boiler Model</a:t>
            </a:r>
          </a:p>
        </p:txBody>
      </p:sp>
      <p:pic>
        <p:nvPicPr>
          <p:cNvPr id="59396" name="Picture 1137"/>
          <p:cNvPicPr>
            <a:picLocks noGrp="1" noChangeAspect="1" noChangeArrowheads="1"/>
          </p:cNvPicPr>
          <p:nvPr>
            <p:ph idx="1"/>
          </p:nvPr>
        </p:nvPicPr>
        <p:blipFill>
          <a:blip r:embed="rId3"/>
          <a:srcRect/>
          <a:stretch>
            <a:fillRect/>
          </a:stretch>
        </p:blipFill>
        <p:spPr>
          <a:xfrm>
            <a:off x="134982" y="840384"/>
            <a:ext cx="8693150" cy="5149850"/>
          </a:xfrm>
          <a:noFill/>
        </p:spPr>
      </p:pic>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35</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377371" y="0"/>
            <a:ext cx="8766629" cy="682171"/>
          </a:xfrm>
        </p:spPr>
        <p:txBody>
          <a:bodyPr/>
          <a:lstStyle/>
          <a:p>
            <a:pPr eaLnBrk="1" hangingPunct="1"/>
            <a:r>
              <a:rPr lang="en-US" dirty="0" smtClean="0"/>
              <a:t>Chiller/Heat Pump Plant - Chiller/Heat Pump Model</a:t>
            </a:r>
          </a:p>
        </p:txBody>
      </p:sp>
      <p:graphicFrame>
        <p:nvGraphicFramePr>
          <p:cNvPr id="6146" name="Object 3"/>
          <p:cNvGraphicFramePr>
            <a:graphicFrameLocks noChangeAspect="1"/>
          </p:cNvGraphicFramePr>
          <p:nvPr>
            <p:ph idx="1"/>
          </p:nvPr>
        </p:nvGraphicFramePr>
        <p:xfrm>
          <a:off x="1037070" y="921873"/>
          <a:ext cx="7042150" cy="5102225"/>
        </p:xfrm>
        <a:graphic>
          <a:graphicData uri="http://schemas.openxmlformats.org/presentationml/2006/ole">
            <p:oleObj spid="_x0000_s10242" name="Worksheet" r:id="rId4" imgW="5990726" imgH="4312810" progId="Excel.Sheet.8">
              <p:embed/>
            </p:oleObj>
          </a:graphicData>
        </a:graphic>
      </p:graphicFrame>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36</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2879725"/>
            <a:ext cx="9144000" cy="0"/>
          </a:xfrm>
          <a:prstGeom prst="rect">
            <a:avLst/>
          </a:prstGeom>
          <a:noFill/>
          <a:ln w="28575">
            <a:noFill/>
            <a:miter lim="800000"/>
            <a:headEnd/>
            <a:tailEnd type="none" w="med" len="lg"/>
          </a:ln>
        </p:spPr>
        <p:txBody>
          <a:bodyPr wrap="none" anchor="ctr">
            <a:spAutoFit/>
          </a:bodyPr>
          <a:lstStyle/>
          <a:p>
            <a:pPr algn="l" eaLnBrk="0" hangingPunct="0"/>
            <a:endParaRPr lang="en-US" sz="2400">
              <a:latin typeface="Times New Roman" pitchFamily="18" charset="0"/>
            </a:endParaRPr>
          </a:p>
        </p:txBody>
      </p:sp>
      <p:sp>
        <p:nvSpPr>
          <p:cNvPr id="43012" name="Rectangle 3"/>
          <p:cNvSpPr>
            <a:spLocks noChangeArrowheads="1"/>
          </p:cNvSpPr>
          <p:nvPr/>
        </p:nvSpPr>
        <p:spPr bwMode="auto">
          <a:xfrm>
            <a:off x="0" y="3978275"/>
            <a:ext cx="9144000" cy="0"/>
          </a:xfrm>
          <a:prstGeom prst="rect">
            <a:avLst/>
          </a:prstGeom>
          <a:noFill/>
          <a:ln w="28575">
            <a:noFill/>
            <a:miter lim="800000"/>
            <a:headEnd/>
            <a:tailEnd type="none" w="med" len="lg"/>
          </a:ln>
        </p:spPr>
        <p:txBody>
          <a:bodyPr wrap="none" anchor="ctr">
            <a:spAutoFit/>
          </a:bodyPr>
          <a:lstStyle/>
          <a:p>
            <a:pPr algn="l" eaLnBrk="0" hangingPunct="0"/>
            <a:endParaRPr lang="en-US" sz="2400">
              <a:latin typeface="Times New Roman" pitchFamily="18" charset="0"/>
            </a:endParaRPr>
          </a:p>
        </p:txBody>
      </p:sp>
      <p:graphicFrame>
        <p:nvGraphicFramePr>
          <p:cNvPr id="1411148" name="Group 76"/>
          <p:cNvGraphicFramePr>
            <a:graphicFrameLocks noGrp="1"/>
          </p:cNvGraphicFramePr>
          <p:nvPr/>
        </p:nvGraphicFramePr>
        <p:xfrm>
          <a:off x="316346" y="941333"/>
          <a:ext cx="8534400" cy="4502469"/>
        </p:xfrm>
        <a:graphic>
          <a:graphicData uri="http://schemas.openxmlformats.org/drawingml/2006/table">
            <a:tbl>
              <a:tblPr/>
              <a:tblGrid>
                <a:gridCol w="2422525"/>
                <a:gridCol w="2898775"/>
                <a:gridCol w="3213100"/>
              </a:tblGrid>
              <a:tr h="682625">
                <a:tc gridSpan="3">
                  <a:txBody>
                    <a:bodyPr/>
                    <a:lstStyle/>
                    <a:p>
                      <a:pPr marL="0" marR="0" lvl="0" indent="0" algn="ct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Heating/Cooling Plant System  - Annual Operating Cost Summary</a:t>
                      </a:r>
                    </a:p>
                  </a:txBody>
                  <a:tcPr anchor="ctr" horzOverflow="overflow">
                    <a:lnL w="28575"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hMerge="1">
                  <a:txBody>
                    <a:bodyPr/>
                    <a:lstStyle/>
                    <a:p>
                      <a:endParaRPr lang="en-US"/>
                    </a:p>
                  </a:txBody>
                  <a:tcPr/>
                </a:tc>
                <a:tc hMerge="1">
                  <a:txBody>
                    <a:bodyPr/>
                    <a:lstStyle/>
                    <a:p>
                      <a:endParaRPr lang="en-US"/>
                    </a:p>
                  </a:txBody>
                  <a:tcPr/>
                </a:tc>
              </a:tr>
              <a:tr h="676275">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endParaRPr kumimoji="0" lang="en-US" sz="2400" b="1" i="0" u="none" strike="noStrike" cap="none" normalizeH="0" baseline="0" smtClean="0">
                        <a:ln>
                          <a:noFill/>
                        </a:ln>
                        <a:solidFill>
                          <a:schemeClr val="tx1"/>
                        </a:solidFill>
                        <a:effectLst/>
                        <a:latin typeface="Arial" charset="0"/>
                      </a:endParaRPr>
                    </a:p>
                  </a:txBody>
                  <a:tcPr anchor="b"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Conventional System</a:t>
                      </a:r>
                    </a:p>
                  </a:txBody>
                  <a:tcPr anchor="b"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With Chiller/Heat Pump</a:t>
                      </a:r>
                    </a:p>
                  </a:txBody>
                  <a:tcPr anchor="b"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Chillers</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$472,402</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$380,659</a:t>
                      </a: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Boilers</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$1,156,894</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$252,043</a:t>
                      </a: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Chiller/Heat Pump</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NA</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$417,049</a:t>
                      </a: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Total</a:t>
                      </a:r>
                    </a:p>
                  </a:txBody>
                  <a:tcPr anchor="ctr" horzOverflow="overflow">
                    <a:lnL w="28575"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$1,629,296</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
                          <a:schemeClr val="bg2"/>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$1,049,752</a:t>
                      </a: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med" len="lg"/>
                    </a:lnB>
                    <a:lnTlToBr>
                      <a:noFill/>
                    </a:lnTlToBr>
                    <a:lnBlToTr>
                      <a:noFill/>
                    </a:lnBlToTr>
                    <a:noFill/>
                  </a:tcPr>
                </a:tc>
              </a:tr>
            </a:tbl>
          </a:graphicData>
        </a:graphic>
      </p:graphicFrame>
      <p:sp>
        <p:nvSpPr>
          <p:cNvPr id="1411146" name="Text Box 74"/>
          <p:cNvSpPr txBox="1">
            <a:spLocks noChangeArrowheads="1"/>
          </p:cNvSpPr>
          <p:nvPr/>
        </p:nvSpPr>
        <p:spPr bwMode="auto">
          <a:xfrm>
            <a:off x="4520046" y="5492016"/>
            <a:ext cx="3987800" cy="641350"/>
          </a:xfrm>
          <a:prstGeom prst="rect">
            <a:avLst/>
          </a:prstGeom>
          <a:noFill/>
          <a:ln w="28575">
            <a:noFill/>
            <a:miter lim="800000"/>
            <a:headEnd/>
            <a:tailEnd type="none" w="med" len="lg"/>
          </a:ln>
        </p:spPr>
        <p:txBody>
          <a:bodyPr>
            <a:spAutoFit/>
          </a:bodyPr>
          <a:lstStyle/>
          <a:p>
            <a:pPr algn="l" eaLnBrk="0" hangingPunct="0">
              <a:spcBef>
                <a:spcPct val="50000"/>
              </a:spcBef>
            </a:pPr>
            <a:r>
              <a:rPr lang="en-US" sz="3600" dirty="0">
                <a:solidFill>
                  <a:srgbClr val="FF3300"/>
                </a:solidFill>
              </a:rPr>
              <a:t>36% Savings!</a:t>
            </a:r>
          </a:p>
        </p:txBody>
      </p:sp>
      <p:sp>
        <p:nvSpPr>
          <p:cNvPr id="7"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37</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9" name="Rectangle 2"/>
          <p:cNvSpPr txBox="1">
            <a:spLocks noChangeArrowheads="1"/>
          </p:cNvSpPr>
          <p:nvPr/>
        </p:nvSpPr>
        <p:spPr>
          <a:xfrm>
            <a:off x="377371" y="72570"/>
            <a:ext cx="8766629" cy="682171"/>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36%</a:t>
            </a:r>
            <a:r>
              <a:rPr kumimoji="0" lang="en-US" sz="2400" b="1" i="0" u="none" strike="noStrike" kern="0" cap="none" spc="0" normalizeH="0" noProof="0" dirty="0" smtClean="0">
                <a:ln>
                  <a:noFill/>
                </a:ln>
                <a:solidFill>
                  <a:schemeClr val="tx1"/>
                </a:solidFill>
                <a:effectLst/>
                <a:uLnTx/>
                <a:uFillTx/>
                <a:latin typeface="+mj-lt"/>
                <a:ea typeface="+mj-ea"/>
                <a:cs typeface="+mj-cs"/>
              </a:rPr>
              <a:t> Cost Savings with the Heat Pump</a:t>
            </a:r>
            <a:endParaRPr kumimoji="0" lang="en-US" sz="24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11146"/>
                                        </p:tgtEl>
                                        <p:attrNameLst>
                                          <p:attrName>style.visibility</p:attrName>
                                        </p:attrNameLst>
                                      </p:cBhvr>
                                      <p:to>
                                        <p:strVal val="visible"/>
                                      </p:to>
                                    </p:set>
                                    <p:anim calcmode="lin" valueType="num">
                                      <p:cBhvr additive="base">
                                        <p:cTn id="7" dur="500" fill="hold"/>
                                        <p:tgtEl>
                                          <p:spTgt spid="1411146"/>
                                        </p:tgtEl>
                                        <p:attrNameLst>
                                          <p:attrName>ppt_x</p:attrName>
                                        </p:attrNameLst>
                                      </p:cBhvr>
                                      <p:tavLst>
                                        <p:tav tm="0">
                                          <p:val>
                                            <p:strVal val="#ppt_x"/>
                                          </p:val>
                                        </p:tav>
                                        <p:tav tm="100000">
                                          <p:val>
                                            <p:strVal val="#ppt_x"/>
                                          </p:val>
                                        </p:tav>
                                      </p:tavLst>
                                    </p:anim>
                                    <p:anim calcmode="lin" valueType="num">
                                      <p:cBhvr additive="base">
                                        <p:cTn id="8" dur="500" fill="hold"/>
                                        <p:tgtEl>
                                          <p:spTgt spid="1411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1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Line 42"/>
          <p:cNvSpPr>
            <a:spLocks noChangeShapeType="1"/>
          </p:cNvSpPr>
          <p:nvPr/>
        </p:nvSpPr>
        <p:spPr bwMode="auto">
          <a:xfrm flipH="1">
            <a:off x="2695167" y="4637315"/>
            <a:ext cx="4490" cy="1021682"/>
          </a:xfrm>
          <a:prstGeom prst="line">
            <a:avLst/>
          </a:prstGeom>
          <a:noFill/>
          <a:ln w="28575">
            <a:solidFill>
              <a:schemeClr val="tx1"/>
            </a:solidFill>
            <a:round/>
            <a:headEnd/>
            <a:tailEnd type="stealth" w="med" len="lg"/>
          </a:ln>
        </p:spPr>
        <p:txBody>
          <a:bodyPr wrap="none" anchor="ctr"/>
          <a:lstStyle/>
          <a:p>
            <a:endParaRPr lang="en-US" sz="2000"/>
          </a:p>
        </p:txBody>
      </p:sp>
      <p:sp>
        <p:nvSpPr>
          <p:cNvPr id="20" name="Line 4"/>
          <p:cNvSpPr>
            <a:spLocks noChangeShapeType="1"/>
          </p:cNvSpPr>
          <p:nvPr/>
        </p:nvSpPr>
        <p:spPr bwMode="auto">
          <a:xfrm>
            <a:off x="718742" y="2114677"/>
            <a:ext cx="7739063" cy="12700"/>
          </a:xfrm>
          <a:prstGeom prst="line">
            <a:avLst/>
          </a:prstGeom>
          <a:noFill/>
          <a:ln w="28575">
            <a:solidFill>
              <a:schemeClr val="tx1"/>
            </a:solidFill>
            <a:round/>
            <a:headEnd/>
            <a:tailEnd type="stealth" w="med" len="lg"/>
          </a:ln>
        </p:spPr>
        <p:txBody>
          <a:bodyPr wrap="none" anchor="ctr"/>
          <a:lstStyle/>
          <a:p>
            <a:endParaRPr lang="en-US" sz="2000"/>
          </a:p>
        </p:txBody>
      </p:sp>
      <p:sp>
        <p:nvSpPr>
          <p:cNvPr id="151" name="Rounded Rectangle 150"/>
          <p:cNvSpPr/>
          <p:nvPr/>
        </p:nvSpPr>
        <p:spPr bwMode="auto">
          <a:xfrm>
            <a:off x="5861019" y="1839657"/>
            <a:ext cx="1476376" cy="587644"/>
          </a:xfrm>
          <a:prstGeom prst="roundRect">
            <a:avLst>
              <a:gd name="adj" fmla="val 1837"/>
            </a:avLst>
          </a:prstGeom>
          <a:gradFill>
            <a:gsLst>
              <a:gs pos="16000">
                <a:srgbClr val="FF9900"/>
              </a:gs>
              <a:gs pos="31000">
                <a:srgbClr val="FF7A00"/>
              </a:gs>
              <a:gs pos="66000">
                <a:srgbClr val="FF0300"/>
              </a:gs>
              <a:gs pos="100000">
                <a:srgbClr val="C00000"/>
              </a:gs>
            </a:gsLst>
            <a:lin ang="5400000" scaled="0"/>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Line 12"/>
          <p:cNvSpPr>
            <a:spLocks noChangeShapeType="1"/>
          </p:cNvSpPr>
          <p:nvPr/>
        </p:nvSpPr>
        <p:spPr bwMode="auto">
          <a:xfrm>
            <a:off x="5960852" y="3398808"/>
            <a:ext cx="1436243" cy="2188"/>
          </a:xfrm>
          <a:prstGeom prst="line">
            <a:avLst/>
          </a:prstGeom>
          <a:noFill/>
          <a:ln w="28575">
            <a:solidFill>
              <a:schemeClr val="tx1"/>
            </a:solidFill>
            <a:round/>
            <a:headEnd/>
            <a:tailEnd type="stealth" w="med" len="lg"/>
          </a:ln>
        </p:spPr>
        <p:txBody>
          <a:bodyPr wrap="none" anchor="ctr"/>
          <a:lstStyle/>
          <a:p>
            <a:endParaRPr lang="en-US" sz="2000"/>
          </a:p>
        </p:txBody>
      </p:sp>
      <p:sp>
        <p:nvSpPr>
          <p:cNvPr id="139" name="Rounded Rectangle 138"/>
          <p:cNvSpPr/>
          <p:nvPr/>
        </p:nvSpPr>
        <p:spPr bwMode="auto">
          <a:xfrm>
            <a:off x="6273286" y="3273029"/>
            <a:ext cx="717635" cy="226622"/>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0" name="Rounded Rectangle 139"/>
          <p:cNvSpPr/>
          <p:nvPr/>
        </p:nvSpPr>
        <p:spPr bwMode="auto">
          <a:xfrm>
            <a:off x="6273286" y="3051545"/>
            <a:ext cx="717635" cy="226622"/>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2" name="Line 12"/>
          <p:cNvSpPr>
            <a:spLocks noChangeShapeType="1"/>
          </p:cNvSpPr>
          <p:nvPr/>
        </p:nvSpPr>
        <p:spPr bwMode="auto">
          <a:xfrm>
            <a:off x="5955116" y="5187280"/>
            <a:ext cx="1436243" cy="2188"/>
          </a:xfrm>
          <a:prstGeom prst="line">
            <a:avLst/>
          </a:prstGeom>
          <a:noFill/>
          <a:ln w="28575">
            <a:solidFill>
              <a:schemeClr val="tx1"/>
            </a:solidFill>
            <a:round/>
            <a:headEnd/>
            <a:tailEnd type="stealth" w="med" len="lg"/>
          </a:ln>
        </p:spPr>
        <p:txBody>
          <a:bodyPr wrap="none" anchor="ctr"/>
          <a:lstStyle/>
          <a:p>
            <a:endParaRPr lang="en-US" sz="2000"/>
          </a:p>
        </p:txBody>
      </p:sp>
      <p:sp>
        <p:nvSpPr>
          <p:cNvPr id="136" name="Line 41"/>
          <p:cNvSpPr>
            <a:spLocks noChangeShapeType="1"/>
          </p:cNvSpPr>
          <p:nvPr/>
        </p:nvSpPr>
        <p:spPr bwMode="auto">
          <a:xfrm rot="5400000" flipV="1">
            <a:off x="5516792" y="4963598"/>
            <a:ext cx="2638" cy="326145"/>
          </a:xfrm>
          <a:prstGeom prst="line">
            <a:avLst/>
          </a:prstGeom>
          <a:noFill/>
          <a:ln w="28575">
            <a:solidFill>
              <a:schemeClr val="tx1"/>
            </a:solidFill>
            <a:round/>
            <a:headEnd/>
            <a:tailEnd type="none" w="med" len="lg"/>
          </a:ln>
        </p:spPr>
        <p:txBody>
          <a:bodyPr wrap="none" anchor="ctr"/>
          <a:lstStyle/>
          <a:p>
            <a:endParaRPr lang="en-US" sz="2000"/>
          </a:p>
        </p:txBody>
      </p:sp>
      <p:sp>
        <p:nvSpPr>
          <p:cNvPr id="127" name="Line 12"/>
          <p:cNvSpPr>
            <a:spLocks noChangeShapeType="1"/>
          </p:cNvSpPr>
          <p:nvPr/>
        </p:nvSpPr>
        <p:spPr bwMode="auto">
          <a:xfrm>
            <a:off x="5955116" y="4592086"/>
            <a:ext cx="1436243" cy="2188"/>
          </a:xfrm>
          <a:prstGeom prst="line">
            <a:avLst/>
          </a:prstGeom>
          <a:noFill/>
          <a:ln w="28575">
            <a:solidFill>
              <a:schemeClr val="tx1"/>
            </a:solidFill>
            <a:round/>
            <a:headEnd/>
            <a:tailEnd type="stealth" w="med" len="lg"/>
          </a:ln>
        </p:spPr>
        <p:txBody>
          <a:bodyPr wrap="none" anchor="ctr"/>
          <a:lstStyle/>
          <a:p>
            <a:endParaRPr lang="en-US" sz="2000"/>
          </a:p>
        </p:txBody>
      </p:sp>
      <p:sp>
        <p:nvSpPr>
          <p:cNvPr id="131" name="Line 41"/>
          <p:cNvSpPr>
            <a:spLocks noChangeShapeType="1"/>
          </p:cNvSpPr>
          <p:nvPr/>
        </p:nvSpPr>
        <p:spPr bwMode="auto">
          <a:xfrm rot="5400000" flipV="1">
            <a:off x="5516792" y="4368404"/>
            <a:ext cx="2638" cy="326145"/>
          </a:xfrm>
          <a:prstGeom prst="line">
            <a:avLst/>
          </a:prstGeom>
          <a:noFill/>
          <a:ln w="28575">
            <a:solidFill>
              <a:schemeClr val="tx1"/>
            </a:solidFill>
            <a:round/>
            <a:headEnd/>
            <a:tailEnd type="none" w="med" len="lg"/>
          </a:ln>
        </p:spPr>
        <p:txBody>
          <a:bodyPr wrap="none" anchor="ctr"/>
          <a:lstStyle/>
          <a:p>
            <a:endParaRPr lang="en-US" sz="2000"/>
          </a:p>
        </p:txBody>
      </p:sp>
      <p:sp>
        <p:nvSpPr>
          <p:cNvPr id="126" name="Line 12"/>
          <p:cNvSpPr>
            <a:spLocks noChangeShapeType="1"/>
          </p:cNvSpPr>
          <p:nvPr/>
        </p:nvSpPr>
        <p:spPr bwMode="auto">
          <a:xfrm>
            <a:off x="5966610" y="4008386"/>
            <a:ext cx="1436243" cy="2188"/>
          </a:xfrm>
          <a:prstGeom prst="line">
            <a:avLst/>
          </a:prstGeom>
          <a:noFill/>
          <a:ln w="28575">
            <a:solidFill>
              <a:schemeClr val="tx1"/>
            </a:solidFill>
            <a:round/>
            <a:headEnd/>
            <a:tailEnd type="stealth" w="med" len="lg"/>
          </a:ln>
        </p:spPr>
        <p:txBody>
          <a:bodyPr wrap="none" anchor="ctr"/>
          <a:lstStyle/>
          <a:p>
            <a:endParaRPr lang="en-US" sz="2000"/>
          </a:p>
        </p:txBody>
      </p:sp>
      <p:sp>
        <p:nvSpPr>
          <p:cNvPr id="97" name="Rounded Rectangle 96"/>
          <p:cNvSpPr/>
          <p:nvPr/>
        </p:nvSpPr>
        <p:spPr bwMode="auto">
          <a:xfrm>
            <a:off x="1571625" y="4210551"/>
            <a:ext cx="1476376" cy="466224"/>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8" name="Rounded Rectangle 97"/>
          <p:cNvSpPr/>
          <p:nvPr/>
        </p:nvSpPr>
        <p:spPr bwMode="auto">
          <a:xfrm>
            <a:off x="1571625" y="3734301"/>
            <a:ext cx="1476376" cy="466224"/>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itle 1"/>
          <p:cNvSpPr txBox="1">
            <a:spLocks/>
          </p:cNvSpPr>
          <p:nvPr/>
        </p:nvSpPr>
        <p:spPr bwMode="auto">
          <a:xfrm>
            <a:off x="627322" y="811611"/>
            <a:ext cx="5508217" cy="528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kern="0" dirty="0" smtClean="0">
                <a:latin typeface="+mj-lt"/>
                <a:ea typeface="+mj-ea"/>
                <a:cs typeface="+mj-cs"/>
              </a:rPr>
              <a:t>Typical Arrangement:</a:t>
            </a:r>
            <a:endParaRPr kumimoji="0" lang="en-US" sz="2800" b="1" i="0" u="none" strike="noStrike" kern="0" cap="none" spc="0" normalizeH="0" baseline="0" noProof="0" dirty="0">
              <a:ln>
                <a:noFill/>
              </a:ln>
              <a:solidFill>
                <a:srgbClr val="0070C0"/>
              </a:solidFill>
              <a:uLnTx/>
              <a:uFillTx/>
              <a:latin typeface="+mj-lt"/>
              <a:ea typeface="+mj-ea"/>
              <a:cs typeface="+mj-cs"/>
            </a:endParaRPr>
          </a:p>
        </p:txBody>
      </p:sp>
      <p:sp>
        <p:nvSpPr>
          <p:cNvPr id="18" name="Text Box 2"/>
          <p:cNvSpPr txBox="1">
            <a:spLocks noChangeArrowheads="1"/>
          </p:cNvSpPr>
          <p:nvPr/>
        </p:nvSpPr>
        <p:spPr bwMode="auto">
          <a:xfrm>
            <a:off x="712243" y="1787652"/>
            <a:ext cx="803425" cy="369332"/>
          </a:xfrm>
          <a:prstGeom prst="rect">
            <a:avLst/>
          </a:prstGeom>
          <a:noFill/>
          <a:ln w="28575">
            <a:noFill/>
            <a:miter lim="800000"/>
            <a:headEnd/>
            <a:tailEnd type="none" w="med" len="lg"/>
          </a:ln>
        </p:spPr>
        <p:txBody>
          <a:bodyPr wrap="none">
            <a:spAutoFit/>
          </a:bodyPr>
          <a:lstStyle/>
          <a:p>
            <a:pPr algn="r" eaLnBrk="0" hangingPunct="0"/>
            <a:r>
              <a:rPr lang="en-US" sz="1800" dirty="0"/>
              <a:t>130°F</a:t>
            </a:r>
          </a:p>
        </p:txBody>
      </p:sp>
      <p:sp>
        <p:nvSpPr>
          <p:cNvPr id="19" name="Line 3"/>
          <p:cNvSpPr>
            <a:spLocks noChangeShapeType="1"/>
          </p:cNvSpPr>
          <p:nvPr/>
        </p:nvSpPr>
        <p:spPr bwMode="auto">
          <a:xfrm>
            <a:off x="745731" y="5663018"/>
            <a:ext cx="4613275" cy="0"/>
          </a:xfrm>
          <a:prstGeom prst="line">
            <a:avLst/>
          </a:prstGeom>
          <a:noFill/>
          <a:ln w="28575">
            <a:solidFill>
              <a:schemeClr val="tx1"/>
            </a:solidFill>
            <a:round/>
            <a:headEnd/>
            <a:tailEnd type="none" w="med" len="lg"/>
          </a:ln>
        </p:spPr>
        <p:txBody>
          <a:bodyPr wrap="none" anchor="ctr"/>
          <a:lstStyle/>
          <a:p>
            <a:endParaRPr lang="en-US" sz="2000"/>
          </a:p>
        </p:txBody>
      </p:sp>
      <p:sp>
        <p:nvSpPr>
          <p:cNvPr id="21" name="Line 5"/>
          <p:cNvSpPr>
            <a:spLocks noChangeShapeType="1"/>
          </p:cNvSpPr>
          <p:nvPr/>
        </p:nvSpPr>
        <p:spPr bwMode="auto">
          <a:xfrm flipV="1">
            <a:off x="5351067" y="3296056"/>
            <a:ext cx="28575" cy="2376487"/>
          </a:xfrm>
          <a:prstGeom prst="line">
            <a:avLst/>
          </a:prstGeom>
          <a:noFill/>
          <a:ln w="28575">
            <a:solidFill>
              <a:schemeClr val="tx1"/>
            </a:solidFill>
            <a:round/>
            <a:headEnd/>
            <a:tailEnd type="none" w="med" len="lg"/>
          </a:ln>
        </p:spPr>
        <p:txBody>
          <a:bodyPr wrap="none" anchor="ctr"/>
          <a:lstStyle/>
          <a:p>
            <a:endParaRPr lang="en-US" sz="2000"/>
          </a:p>
        </p:txBody>
      </p:sp>
      <p:sp>
        <p:nvSpPr>
          <p:cNvPr id="51" name="Line 34"/>
          <p:cNvSpPr>
            <a:spLocks noChangeShapeType="1"/>
          </p:cNvSpPr>
          <p:nvPr/>
        </p:nvSpPr>
        <p:spPr bwMode="auto">
          <a:xfrm flipV="1">
            <a:off x="7383067" y="3397656"/>
            <a:ext cx="15875" cy="2236787"/>
          </a:xfrm>
          <a:prstGeom prst="line">
            <a:avLst/>
          </a:prstGeom>
          <a:noFill/>
          <a:ln w="28575">
            <a:solidFill>
              <a:schemeClr val="tx1"/>
            </a:solidFill>
            <a:round/>
            <a:headEnd/>
            <a:tailEnd type="none" w="med" len="lg"/>
          </a:ln>
        </p:spPr>
        <p:txBody>
          <a:bodyPr wrap="none" anchor="ctr"/>
          <a:lstStyle/>
          <a:p>
            <a:endParaRPr lang="en-US" sz="2000"/>
          </a:p>
        </p:txBody>
      </p:sp>
      <p:sp>
        <p:nvSpPr>
          <p:cNvPr id="52" name="Text Box 35"/>
          <p:cNvSpPr txBox="1">
            <a:spLocks noChangeArrowheads="1"/>
          </p:cNvSpPr>
          <p:nvPr/>
        </p:nvSpPr>
        <p:spPr bwMode="auto">
          <a:xfrm>
            <a:off x="2316445" y="1543079"/>
            <a:ext cx="1963999" cy="400110"/>
          </a:xfrm>
          <a:prstGeom prst="rect">
            <a:avLst/>
          </a:prstGeom>
          <a:noFill/>
          <a:ln w="28575">
            <a:noFill/>
            <a:miter lim="800000"/>
            <a:headEnd/>
            <a:tailEnd type="none" w="med" len="lg"/>
          </a:ln>
        </p:spPr>
        <p:txBody>
          <a:bodyPr wrap="none">
            <a:spAutoFit/>
          </a:bodyPr>
          <a:lstStyle/>
          <a:p>
            <a:pPr algn="r" eaLnBrk="0" hangingPunct="0"/>
            <a:r>
              <a:rPr lang="en-US" sz="2000" b="1" dirty="0">
                <a:solidFill>
                  <a:srgbClr val="FF0000"/>
                </a:solidFill>
              </a:rPr>
              <a:t>Hot water loop</a:t>
            </a:r>
          </a:p>
        </p:txBody>
      </p:sp>
      <p:sp>
        <p:nvSpPr>
          <p:cNvPr id="53" name="Text Box 36"/>
          <p:cNvSpPr txBox="1">
            <a:spLocks noChangeArrowheads="1"/>
          </p:cNvSpPr>
          <p:nvPr/>
        </p:nvSpPr>
        <p:spPr bwMode="auto">
          <a:xfrm>
            <a:off x="1790740" y="5801945"/>
            <a:ext cx="2390398" cy="400110"/>
          </a:xfrm>
          <a:prstGeom prst="rect">
            <a:avLst/>
          </a:prstGeom>
          <a:noFill/>
          <a:ln w="28575">
            <a:noFill/>
            <a:miter lim="800000"/>
            <a:headEnd/>
            <a:tailEnd type="none" w="med" len="lg"/>
          </a:ln>
        </p:spPr>
        <p:txBody>
          <a:bodyPr wrap="none">
            <a:spAutoFit/>
          </a:bodyPr>
          <a:lstStyle/>
          <a:p>
            <a:pPr algn="r" eaLnBrk="0" hangingPunct="0"/>
            <a:r>
              <a:rPr lang="en-US" sz="2000" b="1" dirty="0">
                <a:solidFill>
                  <a:srgbClr val="0070C0"/>
                </a:solidFill>
              </a:rPr>
              <a:t>Chilled water loop</a:t>
            </a:r>
          </a:p>
        </p:txBody>
      </p:sp>
      <p:sp>
        <p:nvSpPr>
          <p:cNvPr id="56" name="Text Box 39"/>
          <p:cNvSpPr txBox="1">
            <a:spLocks noChangeArrowheads="1"/>
          </p:cNvSpPr>
          <p:nvPr/>
        </p:nvSpPr>
        <p:spPr bwMode="auto">
          <a:xfrm>
            <a:off x="2755901" y="3116115"/>
            <a:ext cx="803425" cy="369332"/>
          </a:xfrm>
          <a:prstGeom prst="rect">
            <a:avLst/>
          </a:prstGeom>
          <a:noFill/>
          <a:ln w="28575">
            <a:noFill/>
            <a:miter lim="800000"/>
            <a:headEnd/>
            <a:tailEnd type="none" w="med" len="lg"/>
          </a:ln>
        </p:spPr>
        <p:txBody>
          <a:bodyPr wrap="none">
            <a:spAutoFit/>
          </a:bodyPr>
          <a:lstStyle/>
          <a:p>
            <a:pPr algn="r" eaLnBrk="0" hangingPunct="0"/>
            <a:r>
              <a:rPr lang="en-US" sz="1800" dirty="0"/>
              <a:t>150°F</a:t>
            </a:r>
          </a:p>
        </p:txBody>
      </p:sp>
      <p:sp>
        <p:nvSpPr>
          <p:cNvPr id="57" name="Text Box 40"/>
          <p:cNvSpPr txBox="1">
            <a:spLocks noChangeArrowheads="1"/>
          </p:cNvSpPr>
          <p:nvPr/>
        </p:nvSpPr>
        <p:spPr bwMode="auto">
          <a:xfrm>
            <a:off x="2796934" y="4722293"/>
            <a:ext cx="675185" cy="369332"/>
          </a:xfrm>
          <a:prstGeom prst="rect">
            <a:avLst/>
          </a:prstGeom>
          <a:noFill/>
          <a:ln w="28575">
            <a:noFill/>
            <a:miter lim="800000"/>
            <a:headEnd/>
            <a:tailEnd type="none" w="med" len="lg"/>
          </a:ln>
        </p:spPr>
        <p:txBody>
          <a:bodyPr wrap="none">
            <a:spAutoFit/>
          </a:bodyPr>
          <a:lstStyle/>
          <a:p>
            <a:pPr algn="r" eaLnBrk="0" hangingPunct="0"/>
            <a:r>
              <a:rPr lang="en-US" sz="1800" dirty="0"/>
              <a:t>42°F</a:t>
            </a:r>
          </a:p>
        </p:txBody>
      </p:sp>
      <p:sp>
        <p:nvSpPr>
          <p:cNvPr id="58" name="Line 41"/>
          <p:cNvSpPr>
            <a:spLocks noChangeShapeType="1"/>
          </p:cNvSpPr>
          <p:nvPr/>
        </p:nvSpPr>
        <p:spPr bwMode="auto">
          <a:xfrm flipV="1">
            <a:off x="1843910" y="4674964"/>
            <a:ext cx="2638" cy="326145"/>
          </a:xfrm>
          <a:prstGeom prst="line">
            <a:avLst/>
          </a:prstGeom>
          <a:noFill/>
          <a:ln w="28575">
            <a:solidFill>
              <a:schemeClr val="tx1"/>
            </a:solidFill>
            <a:round/>
            <a:headEnd/>
            <a:tailEnd type="stealth" w="med" len="lg"/>
          </a:ln>
        </p:spPr>
        <p:txBody>
          <a:bodyPr wrap="none" anchor="ctr"/>
          <a:lstStyle/>
          <a:p>
            <a:endParaRPr lang="en-US" sz="2000"/>
          </a:p>
        </p:txBody>
      </p:sp>
      <p:sp>
        <p:nvSpPr>
          <p:cNvPr id="65" name="Text Box 48"/>
          <p:cNvSpPr txBox="1">
            <a:spLocks noChangeArrowheads="1"/>
          </p:cNvSpPr>
          <p:nvPr/>
        </p:nvSpPr>
        <p:spPr bwMode="auto">
          <a:xfrm>
            <a:off x="1678965" y="3797613"/>
            <a:ext cx="1216779" cy="769441"/>
          </a:xfrm>
          <a:prstGeom prst="rect">
            <a:avLst/>
          </a:prstGeom>
          <a:noFill/>
          <a:ln w="28575">
            <a:noFill/>
            <a:miter lim="800000"/>
            <a:headEnd/>
            <a:tailEnd type="none" w="med" len="lg"/>
          </a:ln>
          <a:effectLst>
            <a:outerShdw blurRad="50800" dist="38100" dir="2700000" algn="tl" rotWithShape="0">
              <a:prstClr val="black">
                <a:alpha val="40000"/>
              </a:prstClr>
            </a:outerShdw>
          </a:effectLst>
        </p:spPr>
        <p:txBody>
          <a:bodyPr wrap="square">
            <a:spAutoFit/>
          </a:bodyPr>
          <a:lstStyle/>
          <a:p>
            <a:pPr eaLnBrk="0" hangingPunct="0"/>
            <a:r>
              <a:rPr lang="en-US" sz="2200" b="1" dirty="0">
                <a:solidFill>
                  <a:schemeClr val="bg1"/>
                </a:solidFill>
                <a:latin typeface="Arial" pitchFamily="34" charset="0"/>
                <a:cs typeface="Arial" pitchFamily="34" charset="0"/>
              </a:rPr>
              <a:t>Heat </a:t>
            </a:r>
            <a:r>
              <a:rPr lang="en-US" sz="2200" b="1" dirty="0" smtClean="0">
                <a:solidFill>
                  <a:schemeClr val="bg1"/>
                </a:solidFill>
                <a:latin typeface="Arial" pitchFamily="34" charset="0"/>
                <a:cs typeface="Arial" pitchFamily="34" charset="0"/>
              </a:rPr>
              <a:t>Pump</a:t>
            </a:r>
            <a:endParaRPr lang="en-US" sz="2200" b="1" dirty="0">
              <a:solidFill>
                <a:schemeClr val="bg1"/>
              </a:solidFill>
              <a:latin typeface="Arial" pitchFamily="34" charset="0"/>
              <a:cs typeface="Arial" pitchFamily="34" charset="0"/>
            </a:endParaRPr>
          </a:p>
        </p:txBody>
      </p:sp>
      <p:sp>
        <p:nvSpPr>
          <p:cNvPr id="67" name="Text Box 50"/>
          <p:cNvSpPr txBox="1">
            <a:spLocks noChangeArrowheads="1"/>
          </p:cNvSpPr>
          <p:nvPr/>
        </p:nvSpPr>
        <p:spPr bwMode="auto">
          <a:xfrm>
            <a:off x="727772" y="5343224"/>
            <a:ext cx="675185" cy="369332"/>
          </a:xfrm>
          <a:prstGeom prst="rect">
            <a:avLst/>
          </a:prstGeom>
          <a:noFill/>
          <a:ln w="28575">
            <a:noFill/>
            <a:miter lim="800000"/>
            <a:headEnd/>
            <a:tailEnd type="none" w="med" len="lg"/>
          </a:ln>
        </p:spPr>
        <p:txBody>
          <a:bodyPr wrap="none">
            <a:spAutoFit/>
          </a:bodyPr>
          <a:lstStyle/>
          <a:p>
            <a:pPr algn="r" eaLnBrk="0" hangingPunct="0"/>
            <a:r>
              <a:rPr lang="en-US" sz="1800" dirty="0"/>
              <a:t>58°F</a:t>
            </a:r>
          </a:p>
        </p:txBody>
      </p:sp>
      <p:sp>
        <p:nvSpPr>
          <p:cNvPr id="68" name="Line 51"/>
          <p:cNvSpPr>
            <a:spLocks noChangeShapeType="1"/>
          </p:cNvSpPr>
          <p:nvPr/>
        </p:nvSpPr>
        <p:spPr bwMode="auto">
          <a:xfrm>
            <a:off x="7369953" y="5650318"/>
            <a:ext cx="1206500" cy="0"/>
          </a:xfrm>
          <a:prstGeom prst="line">
            <a:avLst/>
          </a:prstGeom>
          <a:noFill/>
          <a:ln w="28575">
            <a:solidFill>
              <a:schemeClr val="tx1"/>
            </a:solidFill>
            <a:round/>
            <a:headEnd/>
            <a:tailEnd type="stealth" w="med" len="lg"/>
          </a:ln>
        </p:spPr>
        <p:txBody>
          <a:bodyPr wrap="none" anchor="ctr"/>
          <a:lstStyle/>
          <a:p>
            <a:endParaRPr lang="en-US" sz="2000"/>
          </a:p>
        </p:txBody>
      </p:sp>
      <p:sp>
        <p:nvSpPr>
          <p:cNvPr id="69" name="Text Box 52"/>
          <p:cNvSpPr txBox="1">
            <a:spLocks noChangeArrowheads="1"/>
          </p:cNvSpPr>
          <p:nvPr/>
        </p:nvSpPr>
        <p:spPr bwMode="auto">
          <a:xfrm>
            <a:off x="7750992" y="5326702"/>
            <a:ext cx="675185" cy="369332"/>
          </a:xfrm>
          <a:prstGeom prst="rect">
            <a:avLst/>
          </a:prstGeom>
          <a:noFill/>
          <a:ln w="28575">
            <a:noFill/>
            <a:miter lim="800000"/>
            <a:headEnd/>
            <a:tailEnd type="none" w="med" len="lg"/>
          </a:ln>
        </p:spPr>
        <p:txBody>
          <a:bodyPr wrap="none">
            <a:spAutoFit/>
          </a:bodyPr>
          <a:lstStyle/>
          <a:p>
            <a:pPr algn="r" eaLnBrk="0" hangingPunct="0"/>
            <a:r>
              <a:rPr lang="en-US" sz="1800" dirty="0"/>
              <a:t>42°F</a:t>
            </a:r>
          </a:p>
        </p:txBody>
      </p:sp>
      <p:sp>
        <p:nvSpPr>
          <p:cNvPr id="70" name="Text Box 53"/>
          <p:cNvSpPr txBox="1">
            <a:spLocks noChangeArrowheads="1"/>
          </p:cNvSpPr>
          <p:nvPr/>
        </p:nvSpPr>
        <p:spPr bwMode="auto">
          <a:xfrm>
            <a:off x="4398072" y="5344458"/>
            <a:ext cx="675185" cy="369332"/>
          </a:xfrm>
          <a:prstGeom prst="rect">
            <a:avLst/>
          </a:prstGeom>
          <a:noFill/>
          <a:ln w="28575">
            <a:noFill/>
            <a:miter lim="800000"/>
            <a:headEnd/>
            <a:tailEnd type="none" w="med" len="lg"/>
          </a:ln>
        </p:spPr>
        <p:txBody>
          <a:bodyPr wrap="none">
            <a:spAutoFit/>
          </a:bodyPr>
          <a:lstStyle/>
          <a:p>
            <a:pPr algn="r" eaLnBrk="0" hangingPunct="0"/>
            <a:r>
              <a:rPr lang="en-US" sz="1800" dirty="0"/>
              <a:t>50°F</a:t>
            </a:r>
          </a:p>
        </p:txBody>
      </p:sp>
      <p:sp>
        <p:nvSpPr>
          <p:cNvPr id="75" name="Text Box 60"/>
          <p:cNvSpPr txBox="1">
            <a:spLocks noChangeArrowheads="1"/>
          </p:cNvSpPr>
          <p:nvPr/>
        </p:nvSpPr>
        <p:spPr bwMode="auto">
          <a:xfrm>
            <a:off x="5939161" y="1925418"/>
            <a:ext cx="1340528" cy="369332"/>
          </a:xfrm>
          <a:prstGeom prst="rect">
            <a:avLst/>
          </a:prstGeom>
          <a:noFill/>
          <a:ln w="28575">
            <a:noFill/>
            <a:miter lim="800000"/>
            <a:headEnd/>
            <a:tailEnd type="none" w="med" len="lg"/>
          </a:ln>
          <a:effectLst>
            <a:outerShdw blurRad="50800" dist="38100" dir="2700000" algn="tl" rotWithShape="0">
              <a:prstClr val="black">
                <a:alpha val="40000"/>
              </a:prstClr>
            </a:outerShdw>
          </a:effectLst>
        </p:spPr>
        <p:txBody>
          <a:bodyPr wrap="square">
            <a:spAutoFit/>
          </a:bodyPr>
          <a:lstStyle/>
          <a:p>
            <a:pPr eaLnBrk="0" hangingPunct="0">
              <a:spcBef>
                <a:spcPct val="50000"/>
              </a:spcBef>
            </a:pPr>
            <a:r>
              <a:rPr lang="en-US" sz="1800" b="1" dirty="0">
                <a:solidFill>
                  <a:schemeClr val="bg1"/>
                </a:solidFill>
              </a:rPr>
              <a:t>Boiler</a:t>
            </a:r>
          </a:p>
        </p:txBody>
      </p:sp>
      <p:sp>
        <p:nvSpPr>
          <p:cNvPr id="77" name="Line 42"/>
          <p:cNvSpPr>
            <a:spLocks noChangeShapeType="1"/>
          </p:cNvSpPr>
          <p:nvPr/>
        </p:nvSpPr>
        <p:spPr bwMode="auto">
          <a:xfrm>
            <a:off x="1769243" y="2781198"/>
            <a:ext cx="0" cy="955675"/>
          </a:xfrm>
          <a:prstGeom prst="line">
            <a:avLst/>
          </a:prstGeom>
          <a:noFill/>
          <a:ln w="28575">
            <a:solidFill>
              <a:schemeClr val="tx1"/>
            </a:solidFill>
            <a:round/>
            <a:headEnd/>
            <a:tailEnd type="stealth" w="med" len="lg"/>
          </a:ln>
        </p:spPr>
        <p:txBody>
          <a:bodyPr wrap="none" anchor="ctr"/>
          <a:lstStyle/>
          <a:p>
            <a:endParaRPr lang="en-US" sz="2000"/>
          </a:p>
        </p:txBody>
      </p:sp>
      <p:cxnSp>
        <p:nvCxnSpPr>
          <p:cNvPr id="79" name="Straight Arrow Connector 78"/>
          <p:cNvCxnSpPr/>
          <p:nvPr/>
        </p:nvCxnSpPr>
        <p:spPr bwMode="auto">
          <a:xfrm rot="5400000" flipH="1" flipV="1">
            <a:off x="1887290" y="2923655"/>
            <a:ext cx="1584251" cy="1588"/>
          </a:xfrm>
          <a:prstGeom prst="straightConnector1">
            <a:avLst/>
          </a:prstGeom>
          <a:solidFill>
            <a:schemeClr val="bg2"/>
          </a:solidFill>
          <a:ln w="28575" cap="flat" cmpd="sng" algn="ctr">
            <a:solidFill>
              <a:schemeClr val="tx1"/>
            </a:solidFill>
            <a:prstDash val="solid"/>
            <a:round/>
            <a:headEnd type="none" w="med" len="med"/>
            <a:tailEnd type="stealth" w="med" len="lg"/>
          </a:ln>
          <a:effectLst/>
        </p:spPr>
      </p:cxnSp>
      <p:cxnSp>
        <p:nvCxnSpPr>
          <p:cNvPr id="80" name="Straight Arrow Connector 79"/>
          <p:cNvCxnSpPr/>
          <p:nvPr/>
        </p:nvCxnSpPr>
        <p:spPr bwMode="auto">
          <a:xfrm rot="16200000" flipV="1">
            <a:off x="1865554" y="5550200"/>
            <a:ext cx="219111" cy="1097"/>
          </a:xfrm>
          <a:prstGeom prst="straightConnector1">
            <a:avLst/>
          </a:prstGeom>
          <a:solidFill>
            <a:schemeClr val="bg2"/>
          </a:solidFill>
          <a:ln w="28575" cap="flat" cmpd="sng" algn="ctr">
            <a:solidFill>
              <a:schemeClr val="tx1"/>
            </a:solidFill>
            <a:prstDash val="solid"/>
            <a:round/>
            <a:headEnd type="none" w="med" len="med"/>
            <a:tailEnd type="none" w="med" len="lg"/>
          </a:ln>
          <a:effectLst/>
        </p:spPr>
      </p:cxnSp>
      <p:sp>
        <p:nvSpPr>
          <p:cNvPr id="84" name="Line 41"/>
          <p:cNvSpPr>
            <a:spLocks noChangeShapeType="1"/>
          </p:cNvSpPr>
          <p:nvPr/>
        </p:nvSpPr>
        <p:spPr bwMode="auto">
          <a:xfrm>
            <a:off x="1638186" y="2116063"/>
            <a:ext cx="5489" cy="498112"/>
          </a:xfrm>
          <a:prstGeom prst="line">
            <a:avLst/>
          </a:prstGeom>
          <a:noFill/>
          <a:ln w="28575">
            <a:solidFill>
              <a:schemeClr val="tx1"/>
            </a:solidFill>
            <a:round/>
            <a:headEnd/>
            <a:tailEnd type="none" w="med" len="lg"/>
          </a:ln>
        </p:spPr>
        <p:txBody>
          <a:bodyPr wrap="none" anchor="ctr"/>
          <a:lstStyle/>
          <a:p>
            <a:endParaRPr lang="en-US" sz="2000"/>
          </a:p>
        </p:txBody>
      </p:sp>
      <p:sp>
        <p:nvSpPr>
          <p:cNvPr id="86" name="Line 41"/>
          <p:cNvSpPr>
            <a:spLocks noChangeShapeType="1"/>
          </p:cNvSpPr>
          <p:nvPr/>
        </p:nvSpPr>
        <p:spPr bwMode="auto">
          <a:xfrm flipH="1">
            <a:off x="5578689" y="2129985"/>
            <a:ext cx="4318" cy="666124"/>
          </a:xfrm>
          <a:prstGeom prst="line">
            <a:avLst/>
          </a:prstGeom>
          <a:noFill/>
          <a:ln w="28575">
            <a:solidFill>
              <a:schemeClr val="tx1"/>
            </a:solidFill>
            <a:round/>
            <a:headEnd/>
            <a:tailEnd type="none" w="med" len="lg"/>
          </a:ln>
        </p:spPr>
        <p:txBody>
          <a:bodyPr wrap="none" anchor="ctr"/>
          <a:lstStyle/>
          <a:p>
            <a:endParaRPr lang="en-US" sz="2000"/>
          </a:p>
        </p:txBody>
      </p:sp>
      <p:sp>
        <p:nvSpPr>
          <p:cNvPr id="87" name="Line 51"/>
          <p:cNvSpPr>
            <a:spLocks noChangeShapeType="1"/>
          </p:cNvSpPr>
          <p:nvPr/>
        </p:nvSpPr>
        <p:spPr bwMode="auto">
          <a:xfrm>
            <a:off x="5583129" y="2782817"/>
            <a:ext cx="1973215" cy="2659"/>
          </a:xfrm>
          <a:prstGeom prst="line">
            <a:avLst/>
          </a:prstGeom>
          <a:noFill/>
          <a:ln w="28575">
            <a:solidFill>
              <a:schemeClr val="tx1"/>
            </a:solidFill>
            <a:round/>
            <a:headEnd/>
            <a:tailEnd type="none" w="med" len="lg"/>
          </a:ln>
        </p:spPr>
        <p:txBody>
          <a:bodyPr wrap="none" anchor="ctr"/>
          <a:lstStyle/>
          <a:p>
            <a:endParaRPr lang="en-US" sz="2000"/>
          </a:p>
        </p:txBody>
      </p:sp>
      <p:sp>
        <p:nvSpPr>
          <p:cNvPr id="88" name="Line 41"/>
          <p:cNvSpPr>
            <a:spLocks noChangeShapeType="1"/>
          </p:cNvSpPr>
          <p:nvPr/>
        </p:nvSpPr>
        <p:spPr bwMode="auto">
          <a:xfrm flipH="1" flipV="1">
            <a:off x="7537930" y="2123150"/>
            <a:ext cx="4318" cy="666124"/>
          </a:xfrm>
          <a:prstGeom prst="line">
            <a:avLst/>
          </a:prstGeom>
          <a:noFill/>
          <a:ln w="28575">
            <a:solidFill>
              <a:schemeClr val="tx1"/>
            </a:solidFill>
            <a:round/>
            <a:headEnd/>
            <a:tailEnd type="stealth" w="med" len="lg"/>
          </a:ln>
        </p:spPr>
        <p:txBody>
          <a:bodyPr wrap="none" anchor="ctr"/>
          <a:lstStyle/>
          <a:p>
            <a:endParaRPr lang="en-US" sz="2000"/>
          </a:p>
        </p:txBody>
      </p:sp>
      <p:sp>
        <p:nvSpPr>
          <p:cNvPr id="78" name="Text Box 2"/>
          <p:cNvSpPr txBox="1">
            <a:spLocks noChangeArrowheads="1"/>
          </p:cNvSpPr>
          <p:nvPr/>
        </p:nvSpPr>
        <p:spPr bwMode="auto">
          <a:xfrm>
            <a:off x="672788" y="2108725"/>
            <a:ext cx="950901" cy="338554"/>
          </a:xfrm>
          <a:prstGeom prst="rect">
            <a:avLst/>
          </a:prstGeom>
          <a:noFill/>
          <a:ln w="28575">
            <a:noFill/>
            <a:miter lim="800000"/>
            <a:headEnd/>
            <a:tailEnd type="none" w="med" len="lg"/>
          </a:ln>
        </p:spPr>
        <p:txBody>
          <a:bodyPr wrap="none">
            <a:spAutoFit/>
          </a:bodyPr>
          <a:lstStyle/>
          <a:p>
            <a:pPr algn="r" eaLnBrk="0" hangingPunct="0"/>
            <a:r>
              <a:rPr lang="en-US" sz="1600" dirty="0" smtClean="0"/>
              <a:t>(54.4°C)</a:t>
            </a:r>
            <a:endParaRPr lang="en-US" sz="1600" dirty="0"/>
          </a:p>
        </p:txBody>
      </p:sp>
      <p:grpSp>
        <p:nvGrpSpPr>
          <p:cNvPr id="93" name="Group 92"/>
          <p:cNvGrpSpPr/>
          <p:nvPr/>
        </p:nvGrpSpPr>
        <p:grpSpPr>
          <a:xfrm>
            <a:off x="7607730" y="1800352"/>
            <a:ext cx="950901" cy="666159"/>
            <a:chOff x="7607730" y="1800352"/>
            <a:chExt cx="950901" cy="666159"/>
          </a:xfrm>
        </p:grpSpPr>
        <p:sp>
          <p:nvSpPr>
            <p:cNvPr id="73" name="Text Box 56"/>
            <p:cNvSpPr txBox="1">
              <a:spLocks noChangeArrowheads="1"/>
            </p:cNvSpPr>
            <p:nvPr/>
          </p:nvSpPr>
          <p:spPr bwMode="auto">
            <a:xfrm>
              <a:off x="7628981" y="1800352"/>
              <a:ext cx="803425" cy="369332"/>
            </a:xfrm>
            <a:prstGeom prst="rect">
              <a:avLst/>
            </a:prstGeom>
            <a:noFill/>
            <a:ln w="28575">
              <a:noFill/>
              <a:miter lim="800000"/>
              <a:headEnd/>
              <a:tailEnd type="none" w="med" len="lg"/>
            </a:ln>
          </p:spPr>
          <p:txBody>
            <a:bodyPr wrap="none">
              <a:spAutoFit/>
            </a:bodyPr>
            <a:lstStyle/>
            <a:p>
              <a:pPr algn="r" eaLnBrk="0" hangingPunct="0"/>
              <a:r>
                <a:rPr lang="en-US" sz="1800" dirty="0"/>
                <a:t>150°F</a:t>
              </a:r>
            </a:p>
          </p:txBody>
        </p:sp>
        <p:sp>
          <p:nvSpPr>
            <p:cNvPr id="81" name="Text Box 2"/>
            <p:cNvSpPr txBox="1">
              <a:spLocks noChangeArrowheads="1"/>
            </p:cNvSpPr>
            <p:nvPr/>
          </p:nvSpPr>
          <p:spPr bwMode="auto">
            <a:xfrm>
              <a:off x="7607730" y="2127957"/>
              <a:ext cx="950901" cy="338554"/>
            </a:xfrm>
            <a:prstGeom prst="rect">
              <a:avLst/>
            </a:prstGeom>
            <a:noFill/>
            <a:ln w="28575">
              <a:noFill/>
              <a:miter lim="800000"/>
              <a:headEnd/>
              <a:tailEnd type="none" w="med" len="lg"/>
            </a:ln>
          </p:spPr>
          <p:txBody>
            <a:bodyPr wrap="none">
              <a:spAutoFit/>
            </a:bodyPr>
            <a:lstStyle/>
            <a:p>
              <a:pPr algn="r" eaLnBrk="0" hangingPunct="0"/>
              <a:r>
                <a:rPr lang="en-US" sz="1600" dirty="0" smtClean="0"/>
                <a:t>(65.6°C)</a:t>
              </a:r>
              <a:endParaRPr lang="en-US" sz="1600" dirty="0"/>
            </a:p>
          </p:txBody>
        </p:sp>
      </p:grpSp>
      <p:sp>
        <p:nvSpPr>
          <p:cNvPr id="82" name="Text Box 2"/>
          <p:cNvSpPr txBox="1">
            <a:spLocks noChangeArrowheads="1"/>
          </p:cNvSpPr>
          <p:nvPr/>
        </p:nvSpPr>
        <p:spPr bwMode="auto">
          <a:xfrm>
            <a:off x="2664345" y="3390065"/>
            <a:ext cx="950901" cy="338554"/>
          </a:xfrm>
          <a:prstGeom prst="rect">
            <a:avLst/>
          </a:prstGeom>
          <a:noFill/>
          <a:ln w="28575">
            <a:noFill/>
            <a:miter lim="800000"/>
            <a:headEnd/>
            <a:tailEnd type="none" w="med" len="lg"/>
          </a:ln>
        </p:spPr>
        <p:txBody>
          <a:bodyPr wrap="none">
            <a:spAutoFit/>
          </a:bodyPr>
          <a:lstStyle/>
          <a:p>
            <a:pPr algn="r" eaLnBrk="0" hangingPunct="0"/>
            <a:r>
              <a:rPr lang="en-US" sz="1600" dirty="0" smtClean="0"/>
              <a:t>(65.6°C)</a:t>
            </a:r>
            <a:endParaRPr lang="en-US" sz="1600" dirty="0"/>
          </a:p>
        </p:txBody>
      </p:sp>
      <p:sp>
        <p:nvSpPr>
          <p:cNvPr id="83" name="Text Box 50"/>
          <p:cNvSpPr txBox="1">
            <a:spLocks noChangeArrowheads="1"/>
          </p:cNvSpPr>
          <p:nvPr/>
        </p:nvSpPr>
        <p:spPr bwMode="auto">
          <a:xfrm>
            <a:off x="560078" y="5655421"/>
            <a:ext cx="950901" cy="338554"/>
          </a:xfrm>
          <a:prstGeom prst="rect">
            <a:avLst/>
          </a:prstGeom>
          <a:noFill/>
          <a:ln w="28575">
            <a:noFill/>
            <a:miter lim="800000"/>
            <a:headEnd/>
            <a:tailEnd type="none" w="med" len="lg"/>
          </a:ln>
        </p:spPr>
        <p:txBody>
          <a:bodyPr wrap="none">
            <a:spAutoFit/>
          </a:bodyPr>
          <a:lstStyle/>
          <a:p>
            <a:pPr algn="r" eaLnBrk="0" hangingPunct="0"/>
            <a:r>
              <a:rPr lang="en-US" sz="1600" dirty="0" smtClean="0"/>
              <a:t>(14.4°C)</a:t>
            </a:r>
            <a:endParaRPr lang="en-US" sz="1600" dirty="0"/>
          </a:p>
        </p:txBody>
      </p:sp>
      <p:sp>
        <p:nvSpPr>
          <p:cNvPr id="85" name="Text Box 50"/>
          <p:cNvSpPr txBox="1">
            <a:spLocks noChangeArrowheads="1"/>
          </p:cNvSpPr>
          <p:nvPr/>
        </p:nvSpPr>
        <p:spPr bwMode="auto">
          <a:xfrm>
            <a:off x="2695719" y="5015298"/>
            <a:ext cx="837088" cy="338554"/>
          </a:xfrm>
          <a:prstGeom prst="rect">
            <a:avLst/>
          </a:prstGeom>
          <a:noFill/>
          <a:ln w="28575">
            <a:noFill/>
            <a:miter lim="800000"/>
            <a:headEnd/>
            <a:tailEnd type="none" w="med" len="lg"/>
          </a:ln>
        </p:spPr>
        <p:txBody>
          <a:bodyPr wrap="none">
            <a:spAutoFit/>
          </a:bodyPr>
          <a:lstStyle/>
          <a:p>
            <a:pPr algn="r" eaLnBrk="0" hangingPunct="0"/>
            <a:r>
              <a:rPr lang="en-US" sz="1600" dirty="0" smtClean="0"/>
              <a:t>(5.6°C)</a:t>
            </a:r>
            <a:endParaRPr lang="en-US" sz="1600" dirty="0"/>
          </a:p>
        </p:txBody>
      </p:sp>
      <p:sp>
        <p:nvSpPr>
          <p:cNvPr id="89" name="Text Box 50"/>
          <p:cNvSpPr txBox="1">
            <a:spLocks noChangeArrowheads="1"/>
          </p:cNvSpPr>
          <p:nvPr/>
        </p:nvSpPr>
        <p:spPr bwMode="auto">
          <a:xfrm>
            <a:off x="4346287" y="5648020"/>
            <a:ext cx="779381" cy="338554"/>
          </a:xfrm>
          <a:prstGeom prst="rect">
            <a:avLst/>
          </a:prstGeom>
          <a:noFill/>
          <a:ln w="28575">
            <a:noFill/>
            <a:miter lim="800000"/>
            <a:headEnd/>
            <a:tailEnd type="none" w="med" len="lg"/>
          </a:ln>
        </p:spPr>
        <p:txBody>
          <a:bodyPr wrap="none">
            <a:spAutoFit/>
          </a:bodyPr>
          <a:lstStyle/>
          <a:p>
            <a:pPr algn="r" eaLnBrk="0" hangingPunct="0"/>
            <a:r>
              <a:rPr lang="en-US" sz="1600" dirty="0" smtClean="0"/>
              <a:t>(10°C)</a:t>
            </a:r>
            <a:endParaRPr lang="en-US" sz="1600" dirty="0"/>
          </a:p>
        </p:txBody>
      </p:sp>
      <p:sp>
        <p:nvSpPr>
          <p:cNvPr id="90" name="Text Box 50"/>
          <p:cNvSpPr txBox="1">
            <a:spLocks noChangeArrowheads="1"/>
          </p:cNvSpPr>
          <p:nvPr/>
        </p:nvSpPr>
        <p:spPr bwMode="auto">
          <a:xfrm>
            <a:off x="7654700" y="5631742"/>
            <a:ext cx="837089" cy="338554"/>
          </a:xfrm>
          <a:prstGeom prst="rect">
            <a:avLst/>
          </a:prstGeom>
          <a:noFill/>
          <a:ln w="28575">
            <a:noFill/>
            <a:miter lim="800000"/>
            <a:headEnd/>
            <a:tailEnd type="none" w="med" len="lg"/>
          </a:ln>
        </p:spPr>
        <p:txBody>
          <a:bodyPr wrap="none">
            <a:spAutoFit/>
          </a:bodyPr>
          <a:lstStyle/>
          <a:p>
            <a:pPr algn="r" eaLnBrk="0" hangingPunct="0"/>
            <a:r>
              <a:rPr lang="en-US" sz="1600" dirty="0" smtClean="0"/>
              <a:t>(5.6°C)</a:t>
            </a:r>
            <a:endParaRPr lang="en-US" sz="1600" dirty="0"/>
          </a:p>
        </p:txBody>
      </p:sp>
      <p:sp>
        <p:nvSpPr>
          <p:cNvPr id="92" name="Rectangle 28"/>
          <p:cNvSpPr>
            <a:spLocks noGrp="1" noChangeArrowheads="1"/>
          </p:cNvSpPr>
          <p:nvPr>
            <p:ph type="title"/>
          </p:nvPr>
        </p:nvSpPr>
        <p:spPr>
          <a:xfrm>
            <a:off x="322263" y="0"/>
            <a:ext cx="8640762" cy="628650"/>
          </a:xfrm>
          <a:noFill/>
          <a:ln/>
        </p:spPr>
        <p:txBody>
          <a:bodyPr/>
          <a:lstStyle/>
          <a:p>
            <a:r>
              <a:rPr lang="en-US" b="1" dirty="0" smtClean="0">
                <a:effectLst/>
              </a:rPr>
              <a:t>Heat Pump Control &amp; Sizing</a:t>
            </a:r>
            <a:endParaRPr lang="en-US" sz="3200" b="1" u="sng" dirty="0">
              <a:effectLst/>
            </a:endParaRPr>
          </a:p>
        </p:txBody>
      </p:sp>
      <p:sp>
        <p:nvSpPr>
          <p:cNvPr id="91" name="Text Box 48"/>
          <p:cNvSpPr txBox="1">
            <a:spLocks noChangeArrowheads="1"/>
          </p:cNvSpPr>
          <p:nvPr/>
        </p:nvSpPr>
        <p:spPr bwMode="auto">
          <a:xfrm>
            <a:off x="6277199" y="3090040"/>
            <a:ext cx="699230" cy="369332"/>
          </a:xfrm>
          <a:prstGeom prst="rect">
            <a:avLst/>
          </a:prstGeom>
          <a:noFill/>
          <a:ln w="28575">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eaLnBrk="0" hangingPunct="0"/>
            <a:r>
              <a:rPr lang="en-US" sz="1800" b="1" dirty="0" smtClean="0">
                <a:solidFill>
                  <a:schemeClr val="bg1"/>
                </a:solidFill>
              </a:rPr>
              <a:t>CH1</a:t>
            </a:r>
            <a:endParaRPr lang="en-US" sz="1800" b="1" dirty="0">
              <a:solidFill>
                <a:schemeClr val="bg1"/>
              </a:solidFill>
            </a:endParaRPr>
          </a:p>
        </p:txBody>
      </p:sp>
      <p:grpSp>
        <p:nvGrpSpPr>
          <p:cNvPr id="111" name="Group 110"/>
          <p:cNvGrpSpPr/>
          <p:nvPr/>
        </p:nvGrpSpPr>
        <p:grpSpPr>
          <a:xfrm>
            <a:off x="1462163" y="2615331"/>
            <a:ext cx="390617" cy="474084"/>
            <a:chOff x="4003742" y="2654598"/>
            <a:chExt cx="390617" cy="474084"/>
          </a:xfrm>
          <a:effectLst>
            <a:outerShdw blurRad="50800" dist="38100" dir="2700000" algn="tl" rotWithShape="0">
              <a:prstClr val="black">
                <a:alpha val="40000"/>
              </a:prstClr>
            </a:outerShdw>
          </a:effectLst>
        </p:grpSpPr>
        <p:sp>
          <p:nvSpPr>
            <p:cNvPr id="110" name="Rectangle 109"/>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3" name="Oval 102"/>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13" name="Group 112"/>
          <p:cNvGrpSpPr/>
          <p:nvPr/>
        </p:nvGrpSpPr>
        <p:grpSpPr>
          <a:xfrm rot="10800000">
            <a:off x="1805630" y="4966778"/>
            <a:ext cx="390617" cy="474084"/>
            <a:chOff x="4003742" y="2654598"/>
            <a:chExt cx="390617" cy="474084"/>
          </a:xfrm>
          <a:effectLst>
            <a:outerShdw blurRad="50800" dist="38100" dir="2700000" algn="tl" rotWithShape="0">
              <a:prstClr val="black">
                <a:alpha val="40000"/>
              </a:prstClr>
            </a:outerShdw>
          </a:effectLst>
        </p:grpSpPr>
        <p:sp>
          <p:nvSpPr>
            <p:cNvPr id="114" name="Rectangle 113"/>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5" name="Oval 114"/>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21" name="Line 41"/>
          <p:cNvSpPr>
            <a:spLocks noChangeShapeType="1"/>
          </p:cNvSpPr>
          <p:nvPr/>
        </p:nvSpPr>
        <p:spPr bwMode="auto">
          <a:xfrm rot="5400000" flipV="1">
            <a:off x="5529618" y="3149484"/>
            <a:ext cx="2638" cy="326145"/>
          </a:xfrm>
          <a:prstGeom prst="line">
            <a:avLst/>
          </a:prstGeom>
          <a:noFill/>
          <a:ln w="28575">
            <a:solidFill>
              <a:schemeClr val="tx1"/>
            </a:solidFill>
            <a:round/>
            <a:headEnd/>
            <a:tailEnd type="none" w="med" len="lg"/>
          </a:ln>
        </p:spPr>
        <p:txBody>
          <a:bodyPr wrap="none" anchor="ctr"/>
          <a:lstStyle/>
          <a:p>
            <a:endParaRPr lang="en-US" sz="2000"/>
          </a:p>
        </p:txBody>
      </p:sp>
      <p:sp>
        <p:nvSpPr>
          <p:cNvPr id="125" name="Line 41"/>
          <p:cNvSpPr>
            <a:spLocks noChangeShapeType="1"/>
          </p:cNvSpPr>
          <p:nvPr/>
        </p:nvSpPr>
        <p:spPr bwMode="auto">
          <a:xfrm rot="5400000" flipV="1">
            <a:off x="5528286" y="3784704"/>
            <a:ext cx="2638" cy="326145"/>
          </a:xfrm>
          <a:prstGeom prst="line">
            <a:avLst/>
          </a:prstGeom>
          <a:noFill/>
          <a:ln w="28575">
            <a:solidFill>
              <a:schemeClr val="tx1"/>
            </a:solidFill>
            <a:round/>
            <a:headEnd/>
            <a:tailEnd type="none" w="med" len="lg"/>
          </a:ln>
        </p:spPr>
        <p:txBody>
          <a:bodyPr wrap="none" anchor="ctr"/>
          <a:lstStyle/>
          <a:p>
            <a:endParaRPr lang="en-US" sz="2000"/>
          </a:p>
        </p:txBody>
      </p:sp>
      <p:sp>
        <p:nvSpPr>
          <p:cNvPr id="141" name="Rounded Rectangle 140"/>
          <p:cNvSpPr/>
          <p:nvPr/>
        </p:nvSpPr>
        <p:spPr bwMode="auto">
          <a:xfrm>
            <a:off x="6276824" y="3893281"/>
            <a:ext cx="717635" cy="226622"/>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2" name="Rounded Rectangle 141"/>
          <p:cNvSpPr/>
          <p:nvPr/>
        </p:nvSpPr>
        <p:spPr bwMode="auto">
          <a:xfrm>
            <a:off x="6276824" y="3671797"/>
            <a:ext cx="717635" cy="226622"/>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3" name="Text Box 48"/>
          <p:cNvSpPr txBox="1">
            <a:spLocks noChangeArrowheads="1"/>
          </p:cNvSpPr>
          <p:nvPr/>
        </p:nvSpPr>
        <p:spPr bwMode="auto">
          <a:xfrm>
            <a:off x="6280737" y="3710039"/>
            <a:ext cx="699230" cy="369332"/>
          </a:xfrm>
          <a:prstGeom prst="rect">
            <a:avLst/>
          </a:prstGeom>
          <a:noFill/>
          <a:ln w="28575">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eaLnBrk="0" hangingPunct="0"/>
            <a:r>
              <a:rPr lang="en-US" sz="1800" b="1" dirty="0" smtClean="0">
                <a:solidFill>
                  <a:schemeClr val="bg1"/>
                </a:solidFill>
              </a:rPr>
              <a:t>CH2</a:t>
            </a:r>
            <a:endParaRPr lang="en-US" sz="1800" b="1" dirty="0">
              <a:solidFill>
                <a:schemeClr val="bg1"/>
              </a:solidFill>
            </a:endParaRPr>
          </a:p>
        </p:txBody>
      </p:sp>
      <p:sp>
        <p:nvSpPr>
          <p:cNvPr id="144" name="Rounded Rectangle 143"/>
          <p:cNvSpPr/>
          <p:nvPr/>
        </p:nvSpPr>
        <p:spPr bwMode="auto">
          <a:xfrm>
            <a:off x="6273286" y="4485191"/>
            <a:ext cx="717635" cy="226622"/>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5" name="Rounded Rectangle 144"/>
          <p:cNvSpPr/>
          <p:nvPr/>
        </p:nvSpPr>
        <p:spPr bwMode="auto">
          <a:xfrm>
            <a:off x="6273286" y="4263707"/>
            <a:ext cx="717635" cy="226622"/>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6" name="Text Box 48"/>
          <p:cNvSpPr txBox="1">
            <a:spLocks noChangeArrowheads="1"/>
          </p:cNvSpPr>
          <p:nvPr/>
        </p:nvSpPr>
        <p:spPr bwMode="auto">
          <a:xfrm>
            <a:off x="6266313" y="4312835"/>
            <a:ext cx="699230" cy="369332"/>
          </a:xfrm>
          <a:prstGeom prst="rect">
            <a:avLst/>
          </a:prstGeom>
          <a:noFill/>
          <a:ln w="28575">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eaLnBrk="0" hangingPunct="0"/>
            <a:r>
              <a:rPr lang="en-US" sz="1800" b="1" dirty="0" smtClean="0">
                <a:solidFill>
                  <a:schemeClr val="bg1"/>
                </a:solidFill>
              </a:rPr>
              <a:t>CH3</a:t>
            </a:r>
            <a:endParaRPr lang="en-US" sz="1800" b="1" dirty="0">
              <a:solidFill>
                <a:schemeClr val="bg1"/>
              </a:solidFill>
            </a:endParaRPr>
          </a:p>
        </p:txBody>
      </p:sp>
      <p:sp>
        <p:nvSpPr>
          <p:cNvPr id="147" name="Rounded Rectangle 146"/>
          <p:cNvSpPr/>
          <p:nvPr/>
        </p:nvSpPr>
        <p:spPr bwMode="auto">
          <a:xfrm>
            <a:off x="6273286" y="5070006"/>
            <a:ext cx="717635" cy="226622"/>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8" name="Rounded Rectangle 147"/>
          <p:cNvSpPr/>
          <p:nvPr/>
        </p:nvSpPr>
        <p:spPr bwMode="auto">
          <a:xfrm>
            <a:off x="6273286" y="4848522"/>
            <a:ext cx="717635" cy="226622"/>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9" name="Text Box 48"/>
          <p:cNvSpPr txBox="1">
            <a:spLocks noChangeArrowheads="1"/>
          </p:cNvSpPr>
          <p:nvPr/>
        </p:nvSpPr>
        <p:spPr bwMode="auto">
          <a:xfrm>
            <a:off x="6288085" y="4887017"/>
            <a:ext cx="699230" cy="369332"/>
          </a:xfrm>
          <a:prstGeom prst="rect">
            <a:avLst/>
          </a:prstGeom>
          <a:noFill/>
          <a:ln w="28575">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eaLnBrk="0" hangingPunct="0"/>
            <a:r>
              <a:rPr lang="en-US" sz="1800" b="1" dirty="0" smtClean="0">
                <a:solidFill>
                  <a:schemeClr val="bg1"/>
                </a:solidFill>
              </a:rPr>
              <a:t>CH</a:t>
            </a:r>
            <a:r>
              <a:rPr lang="en-US" sz="1800" b="1" baseline="-25000" dirty="0" smtClean="0">
                <a:solidFill>
                  <a:schemeClr val="bg1"/>
                </a:solidFill>
              </a:rPr>
              <a:t>n</a:t>
            </a:r>
            <a:endParaRPr lang="en-US" sz="1800" b="1" baseline="-25000" dirty="0">
              <a:solidFill>
                <a:schemeClr val="bg1"/>
              </a:solidFill>
            </a:endParaRPr>
          </a:p>
        </p:txBody>
      </p:sp>
      <p:sp>
        <p:nvSpPr>
          <p:cNvPr id="94" name="AutoShape 8"/>
          <p:cNvSpPr>
            <a:spLocks noChangeArrowheads="1"/>
          </p:cNvSpPr>
          <p:nvPr/>
        </p:nvSpPr>
        <p:spPr bwMode="gray">
          <a:xfrm rot="5400000">
            <a:off x="3546067" y="1802123"/>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95" name="AutoShape 9"/>
          <p:cNvSpPr>
            <a:spLocks noChangeArrowheads="1"/>
          </p:cNvSpPr>
          <p:nvPr/>
        </p:nvSpPr>
        <p:spPr bwMode="gray">
          <a:xfrm rot="16200000">
            <a:off x="3456439" y="5350888"/>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grpSp>
        <p:nvGrpSpPr>
          <p:cNvPr id="133" name="Group 132"/>
          <p:cNvGrpSpPr/>
          <p:nvPr/>
        </p:nvGrpSpPr>
        <p:grpSpPr>
          <a:xfrm rot="5400000" flipV="1">
            <a:off x="5705328" y="4947782"/>
            <a:ext cx="260819" cy="316551"/>
            <a:chOff x="4003742" y="2654598"/>
            <a:chExt cx="390617" cy="474084"/>
          </a:xfrm>
          <a:effectLst>
            <a:outerShdw blurRad="50800" dist="38100" dir="2700000" algn="tl" rotWithShape="0">
              <a:prstClr val="black">
                <a:alpha val="40000"/>
              </a:prstClr>
            </a:outerShdw>
          </a:effectLst>
        </p:grpSpPr>
        <p:sp>
          <p:nvSpPr>
            <p:cNvPr id="134" name="Rectangle 133"/>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5" name="Oval 134"/>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28" name="Group 127"/>
          <p:cNvGrpSpPr/>
          <p:nvPr/>
        </p:nvGrpSpPr>
        <p:grpSpPr>
          <a:xfrm rot="5400000" flipV="1">
            <a:off x="5705328" y="4352588"/>
            <a:ext cx="260819" cy="316551"/>
            <a:chOff x="4003742" y="2654598"/>
            <a:chExt cx="390617" cy="474084"/>
          </a:xfrm>
          <a:effectLst>
            <a:outerShdw blurRad="50800" dist="38100" dir="2700000" algn="tl" rotWithShape="0">
              <a:prstClr val="black">
                <a:alpha val="40000"/>
              </a:prstClr>
            </a:outerShdw>
          </a:effectLst>
        </p:grpSpPr>
        <p:sp>
          <p:nvSpPr>
            <p:cNvPr id="129" name="Rectangle 128"/>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0" name="Oval 129"/>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22" name="Group 121"/>
          <p:cNvGrpSpPr/>
          <p:nvPr/>
        </p:nvGrpSpPr>
        <p:grpSpPr>
          <a:xfrm rot="5400000" flipV="1">
            <a:off x="5716822" y="3768888"/>
            <a:ext cx="260819" cy="316551"/>
            <a:chOff x="4003742" y="2654598"/>
            <a:chExt cx="390617" cy="474084"/>
          </a:xfrm>
          <a:effectLst>
            <a:outerShdw blurRad="50800" dist="38100" dir="2700000" algn="tl" rotWithShape="0">
              <a:prstClr val="black">
                <a:alpha val="40000"/>
              </a:prstClr>
            </a:outerShdw>
          </a:effectLst>
        </p:grpSpPr>
        <p:sp>
          <p:nvSpPr>
            <p:cNvPr id="123" name="Rectangle 122"/>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4" name="Oval 123"/>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17" name="Group 116"/>
          <p:cNvGrpSpPr/>
          <p:nvPr/>
        </p:nvGrpSpPr>
        <p:grpSpPr>
          <a:xfrm rot="5400000" flipV="1">
            <a:off x="5714550" y="3159280"/>
            <a:ext cx="260819" cy="316551"/>
            <a:chOff x="4003742" y="2654598"/>
            <a:chExt cx="390617" cy="474084"/>
          </a:xfrm>
          <a:effectLst>
            <a:outerShdw blurRad="50800" dist="38100" dir="2700000" algn="tl" rotWithShape="0">
              <a:prstClr val="black">
                <a:alpha val="40000"/>
              </a:prstClr>
            </a:outerShdw>
          </a:effectLst>
        </p:grpSpPr>
        <p:sp>
          <p:nvSpPr>
            <p:cNvPr id="118" name="Rectangle 117"/>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9" name="Oval 118"/>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9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38</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99" name="Picture 2" descr="Y:\ESG\L T C\Customer Visit Presentations\Images\Product Photos\Low Res Chillers\ESG_CYK_Chiller_whiteBkg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53006" y="0"/>
            <a:ext cx="1390994" cy="926005"/>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39</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Rectangle 28"/>
          <p:cNvSpPr txBox="1">
            <a:spLocks noChangeArrowheads="1"/>
          </p:cNvSpPr>
          <p:nvPr/>
        </p:nvSpPr>
        <p:spPr bwMode="auto">
          <a:xfrm>
            <a:off x="322263" y="0"/>
            <a:ext cx="8640762" cy="628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kern="0" dirty="0" smtClean="0">
                <a:latin typeface="+mj-lt"/>
                <a:ea typeface="+mj-ea"/>
                <a:cs typeface="+mj-cs"/>
              </a:rPr>
              <a:t>Heat Pump Piping Example</a:t>
            </a:r>
            <a:endParaRPr kumimoji="0" lang="en-US" sz="3200" b="1" i="0" u="sng" strike="noStrike" kern="0" cap="none" spc="0" normalizeH="0" baseline="0" noProof="0" dirty="0">
              <a:ln>
                <a:noFill/>
              </a:ln>
              <a:solidFill>
                <a:schemeClr val="tx1"/>
              </a:solidFill>
              <a:effectLst/>
              <a:uLnTx/>
              <a:uFillTx/>
              <a:latin typeface="+mj-lt"/>
              <a:ea typeface="+mj-ea"/>
              <a:cs typeface="+mj-cs"/>
            </a:endParaRPr>
          </a:p>
        </p:txBody>
      </p:sp>
      <p:pic>
        <p:nvPicPr>
          <p:cNvPr id="7" name="Picture 2" descr="Y:\ESG\L T C\Customer Visit Presentations\Images\Product Photos\Low Res Chillers\ESG_CYK_Chiller_whiteBkg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53006" y="0"/>
            <a:ext cx="1390994" cy="926005"/>
          </a:xfrm>
          <a:prstGeom prst="rect">
            <a:avLst/>
          </a:prstGeom>
          <a:noFill/>
        </p:spPr>
      </p:pic>
      <p:grpSp>
        <p:nvGrpSpPr>
          <p:cNvPr id="67" name="Group 66"/>
          <p:cNvGrpSpPr/>
          <p:nvPr/>
        </p:nvGrpSpPr>
        <p:grpSpPr>
          <a:xfrm>
            <a:off x="243840" y="681511"/>
            <a:ext cx="9712965" cy="5668489"/>
            <a:chOff x="243840" y="681511"/>
            <a:chExt cx="9712965" cy="5668489"/>
          </a:xfrm>
        </p:grpSpPr>
        <p:pic>
          <p:nvPicPr>
            <p:cNvPr id="4"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8150" y="681511"/>
              <a:ext cx="7815644" cy="5668489"/>
            </a:xfrm>
            <a:prstGeom prst="rect">
              <a:avLst/>
            </a:prstGeom>
            <a:noFill/>
            <a:ln w="9525">
              <a:noFill/>
              <a:miter lim="800000"/>
              <a:headEnd/>
              <a:tailEnd/>
            </a:ln>
            <a:effectLst/>
          </p:spPr>
        </p:pic>
        <p:sp>
          <p:nvSpPr>
            <p:cNvPr id="11" name="Rectangle 10"/>
            <p:cNvSpPr/>
            <p:nvPr/>
          </p:nvSpPr>
          <p:spPr bwMode="auto">
            <a:xfrm>
              <a:off x="3565525" y="2448151"/>
              <a:ext cx="596900" cy="8211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025572" y="1555181"/>
              <a:ext cx="365578" cy="6712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793922" y="2667000"/>
              <a:ext cx="365578" cy="7334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1088318" y="4196116"/>
              <a:ext cx="1591382" cy="82673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828222" y="3168877"/>
              <a:ext cx="886278" cy="48554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5812972" y="4040410"/>
              <a:ext cx="365578" cy="7220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577772" y="874938"/>
              <a:ext cx="632278" cy="99831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 name="Group 40"/>
            <p:cNvGrpSpPr/>
            <p:nvPr/>
          </p:nvGrpSpPr>
          <p:grpSpPr>
            <a:xfrm>
              <a:off x="3810000" y="932794"/>
              <a:ext cx="203200" cy="643466"/>
              <a:chOff x="9144000" y="1605893"/>
              <a:chExt cx="466224" cy="1476376"/>
            </a:xfrm>
          </p:grpSpPr>
          <p:sp>
            <p:nvSpPr>
              <p:cNvPr id="31" name="Rounded Rectangle 30"/>
              <p:cNvSpPr/>
              <p:nvPr/>
            </p:nvSpPr>
            <p:spPr bwMode="auto">
              <a:xfrm rot="16200000">
                <a:off x="8638924" y="2110969"/>
                <a:ext cx="1476376" cy="466224"/>
              </a:xfrm>
              <a:prstGeom prst="roundRect">
                <a:avLst>
                  <a:gd name="adj" fmla="val 2468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3" name="Straight Connector 32"/>
              <p:cNvCxnSpPr/>
              <p:nvPr/>
            </p:nvCxnSpPr>
            <p:spPr bwMode="auto">
              <a:xfrm rot="5400000">
                <a:off x="8739415" y="232137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V="1">
                <a:off x="9144000" y="2863056"/>
                <a:ext cx="459581" cy="797"/>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V="1">
                <a:off x="9144000" y="1783556"/>
                <a:ext cx="459581" cy="797"/>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8847365" y="232137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5400000">
                <a:off x="8644165" y="232137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a:off x="8955315" y="232772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grpSp>
        <p:sp>
          <p:nvSpPr>
            <p:cNvPr id="44" name="Rectangle 43"/>
            <p:cNvSpPr/>
            <p:nvPr/>
          </p:nvSpPr>
          <p:spPr bwMode="auto">
            <a:xfrm>
              <a:off x="1539168" y="4119916"/>
              <a:ext cx="86432" cy="82673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1323974" y="3505200"/>
              <a:ext cx="434975" cy="234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7895771" y="3425371"/>
              <a:ext cx="1248229"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7794187" y="3425369"/>
              <a:ext cx="2148114" cy="246221"/>
            </a:xfrm>
            <a:prstGeom prst="rect">
              <a:avLst/>
            </a:prstGeom>
            <a:noFill/>
          </p:spPr>
          <p:txBody>
            <a:bodyPr wrap="square" rtlCol="0">
              <a:spAutoFit/>
            </a:bodyPr>
            <a:lstStyle/>
            <a:p>
              <a:pPr algn="l"/>
              <a:r>
                <a:rPr lang="en-US" sz="1000" dirty="0" smtClean="0"/>
                <a:t>Chilled Water Return</a:t>
              </a:r>
              <a:endParaRPr lang="en-US" sz="1000" dirty="0"/>
            </a:p>
          </p:txBody>
        </p:sp>
        <p:sp>
          <p:nvSpPr>
            <p:cNvPr id="52" name="TextBox 51"/>
            <p:cNvSpPr txBox="1"/>
            <p:nvPr/>
          </p:nvSpPr>
          <p:spPr>
            <a:xfrm>
              <a:off x="7808691" y="3693883"/>
              <a:ext cx="2148114" cy="246221"/>
            </a:xfrm>
            <a:prstGeom prst="rect">
              <a:avLst/>
            </a:prstGeom>
            <a:noFill/>
          </p:spPr>
          <p:txBody>
            <a:bodyPr wrap="square" rtlCol="0">
              <a:spAutoFit/>
            </a:bodyPr>
            <a:lstStyle/>
            <a:p>
              <a:pPr algn="l"/>
              <a:r>
                <a:rPr lang="en-US" sz="1000" dirty="0" smtClean="0"/>
                <a:t>Chilled Water Supply</a:t>
              </a:r>
              <a:endParaRPr lang="en-US" sz="1000" dirty="0"/>
            </a:p>
          </p:txBody>
        </p:sp>
        <p:sp>
          <p:nvSpPr>
            <p:cNvPr id="54" name="Rectangle 53"/>
            <p:cNvSpPr/>
            <p:nvPr/>
          </p:nvSpPr>
          <p:spPr bwMode="auto">
            <a:xfrm>
              <a:off x="7874003" y="4767919"/>
              <a:ext cx="1248229"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7772419" y="4767917"/>
              <a:ext cx="2148114" cy="246221"/>
            </a:xfrm>
            <a:prstGeom prst="rect">
              <a:avLst/>
            </a:prstGeom>
            <a:noFill/>
          </p:spPr>
          <p:txBody>
            <a:bodyPr wrap="square" rtlCol="0">
              <a:spAutoFit/>
            </a:bodyPr>
            <a:lstStyle/>
            <a:p>
              <a:pPr algn="l"/>
              <a:r>
                <a:rPr lang="en-US" sz="1000" dirty="0" smtClean="0"/>
                <a:t>Chilled Water Return</a:t>
              </a:r>
              <a:endParaRPr lang="en-US" sz="1000" dirty="0"/>
            </a:p>
          </p:txBody>
        </p:sp>
        <p:sp>
          <p:nvSpPr>
            <p:cNvPr id="56" name="TextBox 55"/>
            <p:cNvSpPr txBox="1"/>
            <p:nvPr/>
          </p:nvSpPr>
          <p:spPr>
            <a:xfrm>
              <a:off x="7786923" y="5036431"/>
              <a:ext cx="2148114" cy="246221"/>
            </a:xfrm>
            <a:prstGeom prst="rect">
              <a:avLst/>
            </a:prstGeom>
            <a:noFill/>
          </p:spPr>
          <p:txBody>
            <a:bodyPr wrap="square" rtlCol="0">
              <a:spAutoFit/>
            </a:bodyPr>
            <a:lstStyle/>
            <a:p>
              <a:pPr algn="l"/>
              <a:r>
                <a:rPr lang="en-US" sz="1000" dirty="0" smtClean="0"/>
                <a:t>Chilled Water Supply</a:t>
              </a:r>
              <a:endParaRPr lang="en-US" sz="1000" dirty="0"/>
            </a:p>
          </p:txBody>
        </p:sp>
        <p:sp>
          <p:nvSpPr>
            <p:cNvPr id="58" name="TextBox 57"/>
            <p:cNvSpPr txBox="1"/>
            <p:nvPr/>
          </p:nvSpPr>
          <p:spPr>
            <a:xfrm>
              <a:off x="5885560" y="1705433"/>
              <a:ext cx="2148114" cy="246221"/>
            </a:xfrm>
            <a:prstGeom prst="rect">
              <a:avLst/>
            </a:prstGeom>
            <a:solidFill>
              <a:schemeClr val="bg1"/>
            </a:solidFill>
          </p:spPr>
          <p:txBody>
            <a:bodyPr wrap="square" rtlCol="0">
              <a:spAutoFit/>
            </a:bodyPr>
            <a:lstStyle/>
            <a:p>
              <a:pPr algn="l"/>
              <a:r>
                <a:rPr lang="en-US" sz="1000" dirty="0" smtClean="0"/>
                <a:t>Chilled Water Return</a:t>
              </a:r>
              <a:endParaRPr lang="en-US" sz="1000" dirty="0"/>
            </a:p>
          </p:txBody>
        </p:sp>
        <p:sp>
          <p:nvSpPr>
            <p:cNvPr id="59" name="TextBox 58"/>
            <p:cNvSpPr txBox="1"/>
            <p:nvPr/>
          </p:nvSpPr>
          <p:spPr>
            <a:xfrm>
              <a:off x="2989955" y="5421064"/>
              <a:ext cx="2148114" cy="246221"/>
            </a:xfrm>
            <a:prstGeom prst="rect">
              <a:avLst/>
            </a:prstGeom>
            <a:solidFill>
              <a:schemeClr val="bg1"/>
            </a:solidFill>
          </p:spPr>
          <p:txBody>
            <a:bodyPr wrap="square" rtlCol="0">
              <a:spAutoFit/>
            </a:bodyPr>
            <a:lstStyle/>
            <a:p>
              <a:r>
                <a:rPr lang="en-US" sz="1000" b="1" dirty="0" smtClean="0"/>
                <a:t>Heat Pump</a:t>
              </a:r>
              <a:endParaRPr lang="en-US" sz="1000" b="1" dirty="0"/>
            </a:p>
          </p:txBody>
        </p:sp>
        <p:sp>
          <p:nvSpPr>
            <p:cNvPr id="60" name="TextBox 59"/>
            <p:cNvSpPr txBox="1"/>
            <p:nvPr/>
          </p:nvSpPr>
          <p:spPr>
            <a:xfrm>
              <a:off x="863613" y="4470379"/>
              <a:ext cx="1124844" cy="400110"/>
            </a:xfrm>
            <a:prstGeom prst="rect">
              <a:avLst/>
            </a:prstGeom>
            <a:solidFill>
              <a:schemeClr val="bg1"/>
            </a:solidFill>
          </p:spPr>
          <p:txBody>
            <a:bodyPr wrap="square" rtlCol="0">
              <a:spAutoFit/>
            </a:bodyPr>
            <a:lstStyle/>
            <a:p>
              <a:r>
                <a:rPr lang="en-US" sz="1000" b="1" dirty="0" smtClean="0"/>
                <a:t>Hot Water Heater</a:t>
              </a:r>
              <a:endParaRPr lang="en-US" sz="1000" b="1" dirty="0"/>
            </a:p>
          </p:txBody>
        </p:sp>
        <p:sp>
          <p:nvSpPr>
            <p:cNvPr id="61" name="Rectangle 60"/>
            <p:cNvSpPr/>
            <p:nvPr/>
          </p:nvSpPr>
          <p:spPr bwMode="auto">
            <a:xfrm>
              <a:off x="4721678" y="988786"/>
              <a:ext cx="1248229"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2" name="TextBox 61"/>
            <p:cNvSpPr txBox="1"/>
            <p:nvPr/>
          </p:nvSpPr>
          <p:spPr>
            <a:xfrm>
              <a:off x="4620094" y="988784"/>
              <a:ext cx="2148114" cy="246221"/>
            </a:xfrm>
            <a:prstGeom prst="rect">
              <a:avLst/>
            </a:prstGeom>
            <a:noFill/>
          </p:spPr>
          <p:txBody>
            <a:bodyPr wrap="square" rtlCol="0">
              <a:spAutoFit/>
            </a:bodyPr>
            <a:lstStyle/>
            <a:p>
              <a:pPr algn="l"/>
              <a:r>
                <a:rPr lang="en-US" sz="1000" dirty="0" smtClean="0"/>
                <a:t> Tower Water Return</a:t>
              </a:r>
              <a:endParaRPr lang="en-US" sz="1000" dirty="0"/>
            </a:p>
          </p:txBody>
        </p:sp>
        <p:sp>
          <p:nvSpPr>
            <p:cNvPr id="63" name="TextBox 62"/>
            <p:cNvSpPr txBox="1"/>
            <p:nvPr/>
          </p:nvSpPr>
          <p:spPr>
            <a:xfrm>
              <a:off x="4634598" y="1257298"/>
              <a:ext cx="2148114" cy="246221"/>
            </a:xfrm>
            <a:prstGeom prst="rect">
              <a:avLst/>
            </a:prstGeom>
            <a:noFill/>
          </p:spPr>
          <p:txBody>
            <a:bodyPr wrap="square" rtlCol="0">
              <a:spAutoFit/>
            </a:bodyPr>
            <a:lstStyle/>
            <a:p>
              <a:pPr algn="l"/>
              <a:r>
                <a:rPr lang="en-US" sz="1000" dirty="0" smtClean="0"/>
                <a:t>Tower Water Supply</a:t>
              </a:r>
              <a:endParaRPr lang="en-US" sz="1000" dirty="0"/>
            </a:p>
          </p:txBody>
        </p:sp>
        <p:sp>
          <p:nvSpPr>
            <p:cNvPr id="64" name="TextBox 63"/>
            <p:cNvSpPr txBox="1"/>
            <p:nvPr/>
          </p:nvSpPr>
          <p:spPr>
            <a:xfrm>
              <a:off x="5660580" y="5493639"/>
              <a:ext cx="2148114" cy="246221"/>
            </a:xfrm>
            <a:prstGeom prst="rect">
              <a:avLst/>
            </a:prstGeom>
            <a:solidFill>
              <a:schemeClr val="bg1"/>
            </a:solidFill>
          </p:spPr>
          <p:txBody>
            <a:bodyPr wrap="square" rtlCol="0">
              <a:spAutoFit/>
            </a:bodyPr>
            <a:lstStyle/>
            <a:p>
              <a:pPr algn="l"/>
              <a:r>
                <a:rPr lang="en-US" sz="1000" dirty="0" smtClean="0"/>
                <a:t>Chilled Water Supply</a:t>
              </a:r>
              <a:endParaRPr lang="en-US" sz="1000" dirty="0"/>
            </a:p>
          </p:txBody>
        </p:sp>
        <p:sp>
          <p:nvSpPr>
            <p:cNvPr id="66" name="TextBox 65"/>
            <p:cNvSpPr txBox="1"/>
            <p:nvPr/>
          </p:nvSpPr>
          <p:spPr>
            <a:xfrm>
              <a:off x="243840" y="785569"/>
              <a:ext cx="959756" cy="400110"/>
            </a:xfrm>
            <a:prstGeom prst="rect">
              <a:avLst/>
            </a:prstGeom>
            <a:solidFill>
              <a:schemeClr val="bg1"/>
            </a:solidFill>
          </p:spPr>
          <p:txBody>
            <a:bodyPr wrap="square" rtlCol="0">
              <a:spAutoFit/>
            </a:bodyPr>
            <a:lstStyle/>
            <a:p>
              <a:pPr algn="r"/>
              <a:r>
                <a:rPr lang="en-US" sz="1000" dirty="0" smtClean="0"/>
                <a:t>Hot Water </a:t>
              </a:r>
            </a:p>
            <a:p>
              <a:pPr algn="r"/>
              <a:r>
                <a:rPr lang="en-US" sz="1000" dirty="0" smtClean="0"/>
                <a:t>Return</a:t>
              </a:r>
              <a:endParaRPr lang="en-US" sz="1000" dirty="0"/>
            </a:p>
          </p:txBody>
        </p:sp>
        <p:sp>
          <p:nvSpPr>
            <p:cNvPr id="65" name="TextBox 64"/>
            <p:cNvSpPr txBox="1"/>
            <p:nvPr/>
          </p:nvSpPr>
          <p:spPr>
            <a:xfrm>
              <a:off x="312420" y="1113229"/>
              <a:ext cx="883556" cy="400110"/>
            </a:xfrm>
            <a:prstGeom prst="rect">
              <a:avLst/>
            </a:prstGeom>
            <a:solidFill>
              <a:schemeClr val="bg1"/>
            </a:solidFill>
          </p:spPr>
          <p:txBody>
            <a:bodyPr wrap="square" rtlCol="0">
              <a:spAutoFit/>
            </a:bodyPr>
            <a:lstStyle/>
            <a:p>
              <a:pPr algn="r"/>
              <a:r>
                <a:rPr lang="en-US" sz="1000" dirty="0" smtClean="0"/>
                <a:t>Hot Water </a:t>
              </a:r>
            </a:p>
            <a:p>
              <a:pPr algn="r"/>
              <a:r>
                <a:rPr lang="en-US" sz="1000" dirty="0" smtClean="0"/>
                <a:t>Supply</a:t>
              </a:r>
              <a:endParaRPr lang="en-US" sz="1000" dirty="0"/>
            </a:p>
          </p:txBody>
        </p:sp>
        <p:cxnSp>
          <p:nvCxnSpPr>
            <p:cNvPr id="70" name="Straight Connector 69"/>
            <p:cNvCxnSpPr/>
            <p:nvPr/>
          </p:nvCxnSpPr>
          <p:spPr bwMode="auto">
            <a:xfrm>
              <a:off x="5490702" y="3821565"/>
              <a:ext cx="365760" cy="0"/>
            </a:xfrm>
            <a:prstGeom prst="line">
              <a:avLst/>
            </a:prstGeom>
            <a:solidFill>
              <a:schemeClr val="bg2"/>
            </a:solidFill>
            <a:ln w="28575" cap="flat" cmpd="sng" algn="ctr">
              <a:solidFill>
                <a:srgbClr val="00FFFF"/>
              </a:solidFill>
              <a:prstDash val="solid"/>
              <a:round/>
              <a:headEnd type="none" w="med" len="med"/>
              <a:tailEnd type="none" w="med" len="med"/>
            </a:ln>
            <a:effectLst/>
          </p:spPr>
        </p:cxnSp>
        <p:cxnSp>
          <p:nvCxnSpPr>
            <p:cNvPr id="72" name="Straight Connector 71"/>
            <p:cNvCxnSpPr/>
            <p:nvPr/>
          </p:nvCxnSpPr>
          <p:spPr bwMode="auto">
            <a:xfrm flipV="1">
              <a:off x="4023058" y="1395413"/>
              <a:ext cx="685800" cy="453"/>
            </a:xfrm>
            <a:prstGeom prst="line">
              <a:avLst/>
            </a:prstGeom>
            <a:solidFill>
              <a:schemeClr val="bg2"/>
            </a:solidFill>
            <a:ln w="28575" cap="flat" cmpd="sng" algn="ctr">
              <a:solidFill>
                <a:srgbClr val="FF33CC"/>
              </a:solidFill>
              <a:prstDash val="solid"/>
              <a:round/>
              <a:headEnd type="none" w="med" len="med"/>
              <a:tailEnd type="none" w="med" len="med"/>
            </a:ln>
            <a:effectLst/>
          </p:spPr>
        </p:cxnSp>
        <p:sp>
          <p:nvSpPr>
            <p:cNvPr id="73" name="TextBox 72"/>
            <p:cNvSpPr txBox="1"/>
            <p:nvPr/>
          </p:nvSpPr>
          <p:spPr>
            <a:xfrm>
              <a:off x="3606634" y="1621244"/>
              <a:ext cx="1117766" cy="400110"/>
            </a:xfrm>
            <a:prstGeom prst="rect">
              <a:avLst/>
            </a:prstGeom>
            <a:noFill/>
          </p:spPr>
          <p:txBody>
            <a:bodyPr wrap="square" rtlCol="0">
              <a:spAutoFit/>
            </a:bodyPr>
            <a:lstStyle/>
            <a:p>
              <a:r>
                <a:rPr lang="en-US" sz="1000" b="1" dirty="0" smtClean="0"/>
                <a:t>Heat Exchanger</a:t>
              </a:r>
              <a:endParaRPr lang="en-US" sz="1000" b="1" dirty="0"/>
            </a:p>
          </p:txBody>
        </p:sp>
        <p:cxnSp>
          <p:nvCxnSpPr>
            <p:cNvPr id="74" name="Straight Connector 73"/>
            <p:cNvCxnSpPr/>
            <p:nvPr/>
          </p:nvCxnSpPr>
          <p:spPr bwMode="auto">
            <a:xfrm>
              <a:off x="3438679" y="1398247"/>
              <a:ext cx="365760" cy="0"/>
            </a:xfrm>
            <a:prstGeom prst="line">
              <a:avLst/>
            </a:prstGeom>
            <a:solidFill>
              <a:schemeClr val="bg2"/>
            </a:solidFill>
            <a:ln w="28575" cap="flat" cmpd="sng" algn="ctr">
              <a:solidFill>
                <a:srgbClr val="FF9900"/>
              </a:solidFill>
              <a:prstDash val="solid"/>
              <a:round/>
              <a:headEnd type="none" w="med" len="med"/>
              <a:tailEnd type="none" w="med" len="med"/>
            </a:ln>
            <a:effectLst/>
          </p:spPr>
        </p:cxnSp>
        <p:cxnSp>
          <p:nvCxnSpPr>
            <p:cNvPr id="75" name="Straight Connector 74"/>
            <p:cNvCxnSpPr/>
            <p:nvPr/>
          </p:nvCxnSpPr>
          <p:spPr bwMode="auto">
            <a:xfrm>
              <a:off x="3119438" y="1133475"/>
              <a:ext cx="687383" cy="0"/>
            </a:xfrm>
            <a:prstGeom prst="line">
              <a:avLst/>
            </a:prstGeom>
            <a:solidFill>
              <a:schemeClr val="bg2"/>
            </a:solidFill>
            <a:ln w="28575" cap="flat" cmpd="sng" algn="ctr">
              <a:solidFill>
                <a:srgbClr val="FF9900"/>
              </a:solidFill>
              <a:prstDash val="solid"/>
              <a:round/>
              <a:headEnd type="none" w="med" len="med"/>
              <a:tailEnd type="none" w="med" len="med"/>
            </a:ln>
            <a:effectLst/>
          </p:spPr>
        </p:cxnSp>
        <p:cxnSp>
          <p:nvCxnSpPr>
            <p:cNvPr id="76" name="Straight Connector 75"/>
            <p:cNvCxnSpPr/>
            <p:nvPr/>
          </p:nvCxnSpPr>
          <p:spPr bwMode="auto">
            <a:xfrm>
              <a:off x="4018296" y="1131546"/>
              <a:ext cx="365760" cy="0"/>
            </a:xfrm>
            <a:prstGeom prst="line">
              <a:avLst/>
            </a:prstGeom>
            <a:solidFill>
              <a:schemeClr val="bg2"/>
            </a:solidFill>
            <a:ln w="28575" cap="flat" cmpd="sng" algn="ctr">
              <a:solidFill>
                <a:srgbClr val="FF33CC"/>
              </a:solidFill>
              <a:prstDash val="solid"/>
              <a:round/>
              <a:headEnd type="none" w="med" len="med"/>
              <a:tailEnd type="none" w="med" len="med"/>
            </a:ln>
            <a:effectLst/>
          </p:spPr>
        </p:cxnSp>
        <p:cxnSp>
          <p:nvCxnSpPr>
            <p:cNvPr id="81" name="Straight Connector 80"/>
            <p:cNvCxnSpPr/>
            <p:nvPr/>
          </p:nvCxnSpPr>
          <p:spPr bwMode="auto">
            <a:xfrm>
              <a:off x="4525485" y="1131546"/>
              <a:ext cx="182880" cy="0"/>
            </a:xfrm>
            <a:prstGeom prst="line">
              <a:avLst/>
            </a:prstGeom>
            <a:solidFill>
              <a:schemeClr val="bg2"/>
            </a:solidFill>
            <a:ln w="28575" cap="flat" cmpd="sng" algn="ctr">
              <a:solidFill>
                <a:srgbClr val="FF33CC"/>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ounded Rectangle 120"/>
          <p:cNvSpPr/>
          <p:nvPr/>
        </p:nvSpPr>
        <p:spPr bwMode="auto">
          <a:xfrm>
            <a:off x="2177144" y="2558143"/>
            <a:ext cx="6770914" cy="1828800"/>
          </a:xfrm>
          <a:prstGeom prst="roundRect">
            <a:avLst>
              <a:gd name="adj" fmla="val 35715"/>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3" name="Rectangle 232"/>
          <p:cNvSpPr/>
          <p:nvPr/>
        </p:nvSpPr>
        <p:spPr bwMode="auto">
          <a:xfrm>
            <a:off x="297544" y="816428"/>
            <a:ext cx="3200400" cy="1657831"/>
          </a:xfrm>
          <a:prstGeom prst="rect">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3" name="AutoShape 2"/>
          <p:cNvSpPr>
            <a:spLocks noChangeArrowheads="1"/>
          </p:cNvSpPr>
          <p:nvPr/>
        </p:nvSpPr>
        <p:spPr bwMode="gray">
          <a:xfrm rot="5400000">
            <a:off x="6796536" y="4437523"/>
            <a:ext cx="489857" cy="2456991"/>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7" name="AutoShape 2"/>
          <p:cNvSpPr>
            <a:spLocks noChangeArrowheads="1"/>
          </p:cNvSpPr>
          <p:nvPr/>
        </p:nvSpPr>
        <p:spPr bwMode="gray">
          <a:xfrm>
            <a:off x="5490256" y="3803004"/>
            <a:ext cx="811212" cy="1852612"/>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128" name="Freeform 3"/>
          <p:cNvSpPr>
            <a:spLocks/>
          </p:cNvSpPr>
          <p:nvPr/>
        </p:nvSpPr>
        <p:spPr bwMode="gray">
          <a:xfrm>
            <a:off x="3834493" y="2847329"/>
            <a:ext cx="1418054" cy="496887"/>
          </a:xfrm>
          <a:custGeom>
            <a:avLst/>
            <a:gdLst/>
            <a:ahLst/>
            <a:cxnLst>
              <a:cxn ang="0">
                <a:pos x="0" y="312"/>
              </a:cxn>
              <a:cxn ang="0">
                <a:pos x="0" y="0"/>
              </a:cxn>
              <a:cxn ang="0">
                <a:pos x="864" y="0"/>
              </a:cxn>
            </a:cxnLst>
            <a:rect l="0" t="0" r="r" b="b"/>
            <a:pathLst>
              <a:path w="865" h="313">
                <a:moveTo>
                  <a:pt x="0" y="312"/>
                </a:moveTo>
                <a:lnTo>
                  <a:pt x="0" y="0"/>
                </a:lnTo>
                <a:lnTo>
                  <a:pt x="864" y="0"/>
                </a:lnTo>
              </a:path>
            </a:pathLst>
          </a:custGeom>
          <a:noFill/>
          <a:ln w="50800" cap="rnd" cmpd="sng">
            <a:solidFill>
              <a:srgbClr val="FF0000"/>
            </a:solidFill>
            <a:prstDash val="solid"/>
            <a:round/>
            <a:headEnd type="none" w="sm" len="sm"/>
            <a:tailEnd type="stealth" w="med" len="lg"/>
          </a:ln>
          <a:effectLst/>
        </p:spPr>
        <p:txBody>
          <a:bodyPr/>
          <a:lstStyle/>
          <a:p>
            <a:endParaRPr lang="en-US">
              <a:latin typeface="+mn-lt"/>
            </a:endParaRPr>
          </a:p>
        </p:txBody>
      </p:sp>
      <p:sp>
        <p:nvSpPr>
          <p:cNvPr id="129" name="Freeform 4"/>
          <p:cNvSpPr>
            <a:spLocks/>
          </p:cNvSpPr>
          <p:nvPr/>
        </p:nvSpPr>
        <p:spPr bwMode="gray">
          <a:xfrm>
            <a:off x="6568815" y="2847329"/>
            <a:ext cx="1373188" cy="496887"/>
          </a:xfrm>
          <a:custGeom>
            <a:avLst/>
            <a:gdLst/>
            <a:ahLst/>
            <a:cxnLst>
              <a:cxn ang="0">
                <a:pos x="864" y="312"/>
              </a:cxn>
              <a:cxn ang="0">
                <a:pos x="864" y="0"/>
              </a:cxn>
              <a:cxn ang="0">
                <a:pos x="0" y="0"/>
              </a:cxn>
            </a:cxnLst>
            <a:rect l="0" t="0" r="r" b="b"/>
            <a:pathLst>
              <a:path w="865" h="313">
                <a:moveTo>
                  <a:pt x="864" y="312"/>
                </a:moveTo>
                <a:lnTo>
                  <a:pt x="864" y="0"/>
                </a:lnTo>
                <a:lnTo>
                  <a:pt x="0" y="0"/>
                </a:lnTo>
              </a:path>
            </a:pathLst>
          </a:custGeom>
          <a:noFill/>
          <a:ln w="50800" cap="rnd" cmpd="sng">
            <a:solidFill>
              <a:srgbClr val="FFC000"/>
            </a:solidFill>
            <a:prstDash val="solid"/>
            <a:round/>
            <a:headEnd type="stealth" w="med" len="lg"/>
            <a:tailEnd type="none" w="sm" len="sm"/>
          </a:ln>
          <a:effectLst/>
        </p:spPr>
        <p:txBody>
          <a:bodyPr/>
          <a:lstStyle/>
          <a:p>
            <a:endParaRPr lang="en-US">
              <a:latin typeface="+mn-lt"/>
            </a:endParaRPr>
          </a:p>
        </p:txBody>
      </p:sp>
      <p:sp>
        <p:nvSpPr>
          <p:cNvPr id="130" name="Freeform 5"/>
          <p:cNvSpPr>
            <a:spLocks/>
          </p:cNvSpPr>
          <p:nvPr/>
        </p:nvSpPr>
        <p:spPr bwMode="gray">
          <a:xfrm>
            <a:off x="3834492" y="3664486"/>
            <a:ext cx="1401567" cy="430844"/>
          </a:xfrm>
          <a:custGeom>
            <a:avLst/>
            <a:gdLst/>
            <a:ahLst/>
            <a:cxnLst>
              <a:cxn ang="0">
                <a:pos x="0" y="0"/>
              </a:cxn>
              <a:cxn ang="0">
                <a:pos x="0" y="312"/>
              </a:cxn>
              <a:cxn ang="0">
                <a:pos x="864" y="312"/>
              </a:cxn>
            </a:cxnLst>
            <a:rect l="0" t="0" r="r" b="b"/>
            <a:pathLst>
              <a:path w="865" h="313">
                <a:moveTo>
                  <a:pt x="0" y="0"/>
                </a:moveTo>
                <a:lnTo>
                  <a:pt x="0" y="312"/>
                </a:lnTo>
                <a:lnTo>
                  <a:pt x="864" y="312"/>
                </a:lnTo>
              </a:path>
            </a:pathLst>
          </a:custGeom>
          <a:noFill/>
          <a:ln w="50800" cap="rnd" cmpd="sng">
            <a:solidFill>
              <a:srgbClr val="0070C0"/>
            </a:solidFill>
            <a:prstDash val="solid"/>
            <a:round/>
            <a:headEnd type="stealth" w="med" len="lg"/>
            <a:tailEnd type="none" w="sm" len="sm"/>
          </a:ln>
          <a:effectLst/>
        </p:spPr>
        <p:txBody>
          <a:bodyPr/>
          <a:lstStyle/>
          <a:p>
            <a:endParaRPr lang="en-US">
              <a:latin typeface="+mn-lt"/>
            </a:endParaRPr>
          </a:p>
        </p:txBody>
      </p:sp>
      <p:sp>
        <p:nvSpPr>
          <p:cNvPr id="131" name="Freeform 6"/>
          <p:cNvSpPr>
            <a:spLocks/>
          </p:cNvSpPr>
          <p:nvPr/>
        </p:nvSpPr>
        <p:spPr bwMode="gray">
          <a:xfrm>
            <a:off x="6568815" y="3609329"/>
            <a:ext cx="1373188" cy="496887"/>
          </a:xfrm>
          <a:custGeom>
            <a:avLst/>
            <a:gdLst/>
            <a:ahLst/>
            <a:cxnLst>
              <a:cxn ang="0">
                <a:pos x="864" y="0"/>
              </a:cxn>
              <a:cxn ang="0">
                <a:pos x="864" y="312"/>
              </a:cxn>
              <a:cxn ang="0">
                <a:pos x="0" y="312"/>
              </a:cxn>
            </a:cxnLst>
            <a:rect l="0" t="0" r="r" b="b"/>
            <a:pathLst>
              <a:path w="865" h="313">
                <a:moveTo>
                  <a:pt x="864" y="0"/>
                </a:moveTo>
                <a:lnTo>
                  <a:pt x="864" y="312"/>
                </a:lnTo>
                <a:lnTo>
                  <a:pt x="0" y="312"/>
                </a:lnTo>
              </a:path>
            </a:pathLst>
          </a:custGeom>
          <a:noFill/>
          <a:ln w="50800" cap="rnd" cmpd="sng">
            <a:solidFill>
              <a:srgbClr val="0070C0"/>
            </a:solidFill>
            <a:prstDash val="solid"/>
            <a:round/>
            <a:headEnd type="none" w="sm" len="sm"/>
            <a:tailEnd type="stealth" w="med" len="lg"/>
          </a:ln>
          <a:effectLst/>
        </p:spPr>
        <p:txBody>
          <a:bodyPr/>
          <a:lstStyle/>
          <a:p>
            <a:endParaRPr lang="en-US">
              <a:latin typeface="+mn-lt"/>
            </a:endParaRPr>
          </a:p>
        </p:txBody>
      </p:sp>
      <p:sp>
        <p:nvSpPr>
          <p:cNvPr id="132" name="AutoShape 7"/>
          <p:cNvSpPr>
            <a:spLocks noChangeArrowheads="1"/>
          </p:cNvSpPr>
          <p:nvPr/>
        </p:nvSpPr>
        <p:spPr bwMode="gray">
          <a:xfrm>
            <a:off x="5483246" y="1618604"/>
            <a:ext cx="811212" cy="1570037"/>
          </a:xfrm>
          <a:prstGeom prst="roundRect">
            <a:avLst>
              <a:gd name="adj" fmla="val 12495"/>
            </a:avLst>
          </a:prstGeom>
          <a:noFill/>
          <a:ln w="50800">
            <a:solidFill>
              <a:srgbClr val="4D4D4D"/>
            </a:solidFill>
            <a:round/>
            <a:headEnd/>
            <a:tailEnd/>
          </a:ln>
          <a:effectLst/>
        </p:spPr>
        <p:txBody>
          <a:bodyPr wrap="none" anchor="ctr"/>
          <a:lstStyle/>
          <a:p>
            <a:endParaRPr lang="en-US">
              <a:latin typeface="+mn-lt"/>
            </a:endParaRPr>
          </a:p>
        </p:txBody>
      </p:sp>
      <p:sp>
        <p:nvSpPr>
          <p:cNvPr id="133" name="AutoShape 8"/>
          <p:cNvSpPr>
            <a:spLocks noChangeArrowheads="1"/>
          </p:cNvSpPr>
          <p:nvPr/>
        </p:nvSpPr>
        <p:spPr bwMode="gray">
          <a:xfrm>
            <a:off x="5266010" y="1875779"/>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134" name="AutoShape 9"/>
          <p:cNvSpPr>
            <a:spLocks noChangeArrowheads="1"/>
          </p:cNvSpPr>
          <p:nvPr/>
        </p:nvSpPr>
        <p:spPr bwMode="gray">
          <a:xfrm>
            <a:off x="6079894" y="1875779"/>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5" name="AutoShape 10"/>
          <p:cNvSpPr>
            <a:spLocks noChangeArrowheads="1"/>
          </p:cNvSpPr>
          <p:nvPr/>
        </p:nvSpPr>
        <p:spPr bwMode="gray">
          <a:xfrm>
            <a:off x="5273020" y="4553891"/>
            <a:ext cx="431800" cy="633413"/>
          </a:xfrm>
          <a:prstGeom prst="upArrow">
            <a:avLst>
              <a:gd name="adj1" fmla="val 50000"/>
              <a:gd name="adj2" fmla="val 73339"/>
            </a:avLst>
          </a:prstGeom>
          <a:solidFill>
            <a:srgbClr val="FF0033"/>
          </a:solidFill>
          <a:ln w="9525">
            <a:noFill/>
            <a:miter lim="800000"/>
            <a:headEnd/>
            <a:tailEnd/>
          </a:ln>
          <a:effectLst/>
        </p:spPr>
        <p:txBody>
          <a:bodyPr wrap="none" anchor="ctr"/>
          <a:lstStyle/>
          <a:p>
            <a:endParaRPr lang="en-US">
              <a:latin typeface="+mn-lt"/>
            </a:endParaRPr>
          </a:p>
        </p:txBody>
      </p:sp>
      <p:sp>
        <p:nvSpPr>
          <p:cNvPr id="136" name="AutoShape 11"/>
          <p:cNvSpPr>
            <a:spLocks noChangeArrowheads="1"/>
          </p:cNvSpPr>
          <p:nvPr/>
        </p:nvSpPr>
        <p:spPr bwMode="gray">
          <a:xfrm>
            <a:off x="6086904" y="4553891"/>
            <a:ext cx="431800" cy="633413"/>
          </a:xfrm>
          <a:prstGeom prst="downArrow">
            <a:avLst>
              <a:gd name="adj1" fmla="val 50000"/>
              <a:gd name="adj2" fmla="val 73352"/>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138" name="Rectangle 13"/>
          <p:cNvSpPr>
            <a:spLocks noChangeArrowheads="1"/>
          </p:cNvSpPr>
          <p:nvPr/>
        </p:nvSpPr>
        <p:spPr bwMode="gray">
          <a:xfrm>
            <a:off x="2981555" y="3431534"/>
            <a:ext cx="419100" cy="128588"/>
          </a:xfrm>
          <a:prstGeom prst="rect">
            <a:avLst/>
          </a:prstGeom>
          <a:solidFill>
            <a:srgbClr val="4D4D4D"/>
          </a:solidFill>
          <a:ln w="12700">
            <a:solidFill>
              <a:schemeClr val="tx1"/>
            </a:solidFill>
            <a:miter lim="800000"/>
            <a:headEnd/>
            <a:tailEnd/>
          </a:ln>
          <a:effectLst/>
        </p:spPr>
        <p:txBody>
          <a:bodyPr wrap="none" anchor="ctr"/>
          <a:lstStyle/>
          <a:p>
            <a:endParaRPr lang="en-US">
              <a:latin typeface="+mn-lt"/>
            </a:endParaRPr>
          </a:p>
        </p:txBody>
      </p:sp>
      <p:sp>
        <p:nvSpPr>
          <p:cNvPr id="140" name="Rectangle 15"/>
          <p:cNvSpPr>
            <a:spLocks noChangeArrowheads="1"/>
          </p:cNvSpPr>
          <p:nvPr/>
        </p:nvSpPr>
        <p:spPr bwMode="gray">
          <a:xfrm>
            <a:off x="3186561" y="3332461"/>
            <a:ext cx="1303338"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Compressor</a:t>
            </a:r>
          </a:p>
        </p:txBody>
      </p:sp>
      <p:sp>
        <p:nvSpPr>
          <p:cNvPr id="142" name="Rectangle 17"/>
          <p:cNvSpPr>
            <a:spLocks noChangeArrowheads="1"/>
          </p:cNvSpPr>
          <p:nvPr/>
        </p:nvSpPr>
        <p:spPr bwMode="gray">
          <a:xfrm>
            <a:off x="2274764" y="3323584"/>
            <a:ext cx="711200"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Motor</a:t>
            </a:r>
          </a:p>
        </p:txBody>
      </p:sp>
      <p:grpSp>
        <p:nvGrpSpPr>
          <p:cNvPr id="3" name="Group 18"/>
          <p:cNvGrpSpPr>
            <a:grpSpLocks/>
          </p:cNvGrpSpPr>
          <p:nvPr/>
        </p:nvGrpSpPr>
        <p:grpSpPr bwMode="auto">
          <a:xfrm>
            <a:off x="5490256" y="4934658"/>
            <a:ext cx="739775" cy="1058862"/>
            <a:chOff x="2771" y="3154"/>
            <a:chExt cx="466" cy="667"/>
          </a:xfrm>
        </p:grpSpPr>
        <p:sp>
          <p:nvSpPr>
            <p:cNvPr id="144" name="Freeform 19"/>
            <p:cNvSpPr>
              <a:spLocks/>
            </p:cNvSpPr>
            <p:nvPr/>
          </p:nvSpPr>
          <p:spPr bwMode="gray">
            <a:xfrm>
              <a:off x="2771" y="3789"/>
              <a:ext cx="466" cy="32"/>
            </a:xfrm>
            <a:custGeom>
              <a:avLst/>
              <a:gdLst/>
              <a:ahLst/>
              <a:cxnLst>
                <a:cxn ang="0">
                  <a:pos x="70" y="3"/>
                </a:cxn>
                <a:cxn ang="0">
                  <a:pos x="0" y="9"/>
                </a:cxn>
                <a:cxn ang="0">
                  <a:pos x="217" y="31"/>
                </a:cxn>
                <a:cxn ang="0">
                  <a:pos x="346" y="23"/>
                </a:cxn>
                <a:cxn ang="0">
                  <a:pos x="465" y="4"/>
                </a:cxn>
                <a:cxn ang="0">
                  <a:pos x="433" y="0"/>
                </a:cxn>
                <a:cxn ang="0">
                  <a:pos x="232" y="12"/>
                </a:cxn>
                <a:cxn ang="0">
                  <a:pos x="70" y="3"/>
                </a:cxn>
              </a:cxnLst>
              <a:rect l="0" t="0" r="r" b="b"/>
              <a:pathLst>
                <a:path w="466" h="32">
                  <a:moveTo>
                    <a:pt x="70" y="3"/>
                  </a:moveTo>
                  <a:lnTo>
                    <a:pt x="0" y="9"/>
                  </a:lnTo>
                  <a:lnTo>
                    <a:pt x="217" y="31"/>
                  </a:lnTo>
                  <a:lnTo>
                    <a:pt x="346" y="23"/>
                  </a:lnTo>
                  <a:lnTo>
                    <a:pt x="465" y="4"/>
                  </a:lnTo>
                  <a:lnTo>
                    <a:pt x="433" y="0"/>
                  </a:lnTo>
                  <a:lnTo>
                    <a:pt x="232" y="12"/>
                  </a:lnTo>
                  <a:lnTo>
                    <a:pt x="70" y="3"/>
                  </a:lnTo>
                </a:path>
              </a:pathLst>
            </a:custGeom>
            <a:solidFill>
              <a:srgbClr val="CACACA"/>
            </a:solidFill>
            <a:ln w="9525" cap="rnd">
              <a:noFill/>
              <a:round/>
              <a:headEnd/>
              <a:tailEnd/>
            </a:ln>
            <a:effectLst/>
          </p:spPr>
          <p:txBody>
            <a:bodyPr/>
            <a:lstStyle/>
            <a:p>
              <a:endParaRPr lang="en-US"/>
            </a:p>
          </p:txBody>
        </p:sp>
        <p:grpSp>
          <p:nvGrpSpPr>
            <p:cNvPr id="4" name="Group 20"/>
            <p:cNvGrpSpPr>
              <a:grpSpLocks/>
            </p:cNvGrpSpPr>
            <p:nvPr/>
          </p:nvGrpSpPr>
          <p:grpSpPr bwMode="auto">
            <a:xfrm>
              <a:off x="3095" y="3154"/>
              <a:ext cx="110" cy="654"/>
              <a:chOff x="3095" y="3154"/>
              <a:chExt cx="110" cy="654"/>
            </a:xfrm>
          </p:grpSpPr>
          <p:grpSp>
            <p:nvGrpSpPr>
              <p:cNvPr id="5" name="Group 21"/>
              <p:cNvGrpSpPr>
                <a:grpSpLocks/>
              </p:cNvGrpSpPr>
              <p:nvPr/>
            </p:nvGrpSpPr>
            <p:grpSpPr bwMode="auto">
              <a:xfrm>
                <a:off x="3099" y="3154"/>
                <a:ext cx="106" cy="650"/>
                <a:chOff x="3099" y="3154"/>
                <a:chExt cx="106" cy="650"/>
              </a:xfrm>
            </p:grpSpPr>
            <p:sp>
              <p:nvSpPr>
                <p:cNvPr id="218" name="Freeform 22"/>
                <p:cNvSpPr>
                  <a:spLocks/>
                </p:cNvSpPr>
                <p:nvPr/>
              </p:nvSpPr>
              <p:spPr bwMode="gray">
                <a:xfrm>
                  <a:off x="3099" y="3154"/>
                  <a:ext cx="106" cy="650"/>
                </a:xfrm>
                <a:custGeom>
                  <a:avLst/>
                  <a:gdLst/>
                  <a:ahLst/>
                  <a:cxnLst>
                    <a:cxn ang="0">
                      <a:pos x="0" y="4"/>
                    </a:cxn>
                    <a:cxn ang="0">
                      <a:pos x="2" y="3"/>
                    </a:cxn>
                    <a:cxn ang="0">
                      <a:pos x="5" y="1"/>
                    </a:cxn>
                    <a:cxn ang="0">
                      <a:pos x="7" y="1"/>
                    </a:cxn>
                    <a:cxn ang="0">
                      <a:pos x="9" y="1"/>
                    </a:cxn>
                    <a:cxn ang="0">
                      <a:pos x="11" y="0"/>
                    </a:cxn>
                    <a:cxn ang="0">
                      <a:pos x="15" y="1"/>
                    </a:cxn>
                    <a:cxn ang="0">
                      <a:pos x="18" y="2"/>
                    </a:cxn>
                    <a:cxn ang="0">
                      <a:pos x="21" y="4"/>
                    </a:cxn>
                    <a:cxn ang="0">
                      <a:pos x="23" y="7"/>
                    </a:cxn>
                    <a:cxn ang="0">
                      <a:pos x="105" y="110"/>
                    </a:cxn>
                    <a:cxn ang="0">
                      <a:pos x="105" y="632"/>
                    </a:cxn>
                    <a:cxn ang="0">
                      <a:pos x="0" y="649"/>
                    </a:cxn>
                    <a:cxn ang="0">
                      <a:pos x="0" y="4"/>
                    </a:cxn>
                  </a:cxnLst>
                  <a:rect l="0" t="0" r="r" b="b"/>
                  <a:pathLst>
                    <a:path w="106" h="650">
                      <a:moveTo>
                        <a:pt x="0" y="4"/>
                      </a:moveTo>
                      <a:lnTo>
                        <a:pt x="2" y="3"/>
                      </a:lnTo>
                      <a:lnTo>
                        <a:pt x="5" y="1"/>
                      </a:lnTo>
                      <a:lnTo>
                        <a:pt x="7" y="1"/>
                      </a:lnTo>
                      <a:lnTo>
                        <a:pt x="9" y="1"/>
                      </a:lnTo>
                      <a:lnTo>
                        <a:pt x="11" y="0"/>
                      </a:lnTo>
                      <a:lnTo>
                        <a:pt x="15" y="1"/>
                      </a:lnTo>
                      <a:lnTo>
                        <a:pt x="18" y="2"/>
                      </a:lnTo>
                      <a:lnTo>
                        <a:pt x="21" y="4"/>
                      </a:lnTo>
                      <a:lnTo>
                        <a:pt x="23" y="7"/>
                      </a:lnTo>
                      <a:lnTo>
                        <a:pt x="105" y="110"/>
                      </a:lnTo>
                      <a:lnTo>
                        <a:pt x="105" y="632"/>
                      </a:lnTo>
                      <a:lnTo>
                        <a:pt x="0" y="649"/>
                      </a:lnTo>
                      <a:lnTo>
                        <a:pt x="0" y="4"/>
                      </a:lnTo>
                    </a:path>
                  </a:pathLst>
                </a:custGeom>
                <a:solidFill>
                  <a:srgbClr val="C0C0C0"/>
                </a:solidFill>
                <a:ln w="9525" cap="rnd">
                  <a:noFill/>
                  <a:round/>
                  <a:headEnd/>
                  <a:tailEnd/>
                </a:ln>
                <a:effectLst/>
              </p:spPr>
              <p:txBody>
                <a:bodyPr/>
                <a:lstStyle/>
                <a:p>
                  <a:endParaRPr lang="en-US"/>
                </a:p>
              </p:txBody>
            </p:sp>
            <p:sp>
              <p:nvSpPr>
                <p:cNvPr id="219" name="Line 23"/>
                <p:cNvSpPr>
                  <a:spLocks noChangeShapeType="1"/>
                </p:cNvSpPr>
                <p:nvPr/>
              </p:nvSpPr>
              <p:spPr bwMode="gray">
                <a:xfrm>
                  <a:off x="3141" y="3184"/>
                  <a:ext cx="0" cy="553"/>
                </a:xfrm>
                <a:prstGeom prst="line">
                  <a:avLst/>
                </a:prstGeom>
                <a:noFill/>
                <a:ln w="12700">
                  <a:solidFill>
                    <a:srgbClr val="A0A0A0"/>
                  </a:solidFill>
                  <a:round/>
                  <a:headEnd type="none" w="sm" len="sm"/>
                  <a:tailEnd type="none" w="sm" len="sm"/>
                </a:ln>
                <a:effectLst/>
              </p:spPr>
              <p:txBody>
                <a:bodyPr wrap="none" anchor="ctr"/>
                <a:lstStyle/>
                <a:p>
                  <a:endParaRPr lang="en-US"/>
                </a:p>
              </p:txBody>
            </p:sp>
            <p:sp>
              <p:nvSpPr>
                <p:cNvPr id="220" name="Freeform 24"/>
                <p:cNvSpPr>
                  <a:spLocks/>
                </p:cNvSpPr>
                <p:nvPr/>
              </p:nvSpPr>
              <p:spPr bwMode="gray">
                <a:xfrm>
                  <a:off x="3109" y="3737"/>
                  <a:ext cx="96" cy="66"/>
                </a:xfrm>
                <a:custGeom>
                  <a:avLst/>
                  <a:gdLst/>
                  <a:ahLst/>
                  <a:cxnLst>
                    <a:cxn ang="0">
                      <a:pos x="1" y="1"/>
                    </a:cxn>
                    <a:cxn ang="0">
                      <a:pos x="95" y="0"/>
                    </a:cxn>
                    <a:cxn ang="0">
                      <a:pos x="95" y="50"/>
                    </a:cxn>
                    <a:cxn ang="0">
                      <a:pos x="0" y="65"/>
                    </a:cxn>
                    <a:cxn ang="0">
                      <a:pos x="1" y="1"/>
                    </a:cxn>
                  </a:cxnLst>
                  <a:rect l="0" t="0" r="r" b="b"/>
                  <a:pathLst>
                    <a:path w="96" h="66">
                      <a:moveTo>
                        <a:pt x="1" y="1"/>
                      </a:moveTo>
                      <a:lnTo>
                        <a:pt x="95" y="0"/>
                      </a:lnTo>
                      <a:lnTo>
                        <a:pt x="95" y="50"/>
                      </a:lnTo>
                      <a:lnTo>
                        <a:pt x="0" y="65"/>
                      </a:lnTo>
                      <a:lnTo>
                        <a:pt x="1" y="1"/>
                      </a:lnTo>
                    </a:path>
                  </a:pathLst>
                </a:custGeom>
                <a:solidFill>
                  <a:srgbClr val="A0A0A0"/>
                </a:solidFill>
                <a:ln w="9525" cap="rnd">
                  <a:noFill/>
                  <a:round/>
                  <a:headEnd/>
                  <a:tailEnd/>
                </a:ln>
                <a:effectLst/>
              </p:spPr>
              <p:txBody>
                <a:bodyPr/>
                <a:lstStyle/>
                <a:p>
                  <a:endParaRPr lang="en-US"/>
                </a:p>
              </p:txBody>
            </p:sp>
          </p:grpSp>
          <p:grpSp>
            <p:nvGrpSpPr>
              <p:cNvPr id="6" name="Group 25"/>
              <p:cNvGrpSpPr>
                <a:grpSpLocks/>
              </p:cNvGrpSpPr>
              <p:nvPr/>
            </p:nvGrpSpPr>
            <p:grpSpPr bwMode="auto">
              <a:xfrm>
                <a:off x="3152" y="3222"/>
                <a:ext cx="48" cy="508"/>
                <a:chOff x="3152" y="3222"/>
                <a:chExt cx="48" cy="508"/>
              </a:xfrm>
            </p:grpSpPr>
            <p:sp>
              <p:nvSpPr>
                <p:cNvPr id="205" name="Freeform 26"/>
                <p:cNvSpPr>
                  <a:spLocks/>
                </p:cNvSpPr>
                <p:nvPr/>
              </p:nvSpPr>
              <p:spPr bwMode="gray">
                <a:xfrm>
                  <a:off x="3152" y="3222"/>
                  <a:ext cx="48" cy="76"/>
                </a:xfrm>
                <a:custGeom>
                  <a:avLst/>
                  <a:gdLst/>
                  <a:ahLst/>
                  <a:cxnLst>
                    <a:cxn ang="0">
                      <a:pos x="0" y="0"/>
                    </a:cxn>
                    <a:cxn ang="0">
                      <a:pos x="47" y="55"/>
                    </a:cxn>
                    <a:cxn ang="0">
                      <a:pos x="47" y="75"/>
                    </a:cxn>
                    <a:cxn ang="0">
                      <a:pos x="0" y="22"/>
                    </a:cxn>
                    <a:cxn ang="0">
                      <a:pos x="0" y="0"/>
                    </a:cxn>
                  </a:cxnLst>
                  <a:rect l="0" t="0" r="r" b="b"/>
                  <a:pathLst>
                    <a:path w="48" h="76">
                      <a:moveTo>
                        <a:pt x="0" y="0"/>
                      </a:moveTo>
                      <a:lnTo>
                        <a:pt x="47" y="55"/>
                      </a:lnTo>
                      <a:lnTo>
                        <a:pt x="47" y="75"/>
                      </a:lnTo>
                      <a:lnTo>
                        <a:pt x="0" y="22"/>
                      </a:lnTo>
                      <a:lnTo>
                        <a:pt x="0" y="0"/>
                      </a:lnTo>
                    </a:path>
                  </a:pathLst>
                </a:custGeom>
                <a:solidFill>
                  <a:srgbClr val="606060"/>
                </a:solidFill>
                <a:ln w="9525" cap="rnd">
                  <a:noFill/>
                  <a:round/>
                  <a:headEnd/>
                  <a:tailEnd/>
                </a:ln>
                <a:effectLst/>
              </p:spPr>
              <p:txBody>
                <a:bodyPr/>
                <a:lstStyle/>
                <a:p>
                  <a:endParaRPr lang="en-US"/>
                </a:p>
              </p:txBody>
            </p:sp>
            <p:sp>
              <p:nvSpPr>
                <p:cNvPr id="206" name="Freeform 27"/>
                <p:cNvSpPr>
                  <a:spLocks/>
                </p:cNvSpPr>
                <p:nvPr/>
              </p:nvSpPr>
              <p:spPr bwMode="gray">
                <a:xfrm>
                  <a:off x="3152" y="3270"/>
                  <a:ext cx="48" cy="70"/>
                </a:xfrm>
                <a:custGeom>
                  <a:avLst/>
                  <a:gdLst/>
                  <a:ahLst/>
                  <a:cxnLst>
                    <a:cxn ang="0">
                      <a:pos x="0" y="0"/>
                    </a:cxn>
                    <a:cxn ang="0">
                      <a:pos x="47" y="49"/>
                    </a:cxn>
                    <a:cxn ang="0">
                      <a:pos x="47" y="69"/>
                    </a:cxn>
                    <a:cxn ang="0">
                      <a:pos x="0" y="22"/>
                    </a:cxn>
                    <a:cxn ang="0">
                      <a:pos x="0" y="0"/>
                    </a:cxn>
                  </a:cxnLst>
                  <a:rect l="0" t="0" r="r" b="b"/>
                  <a:pathLst>
                    <a:path w="48" h="70">
                      <a:moveTo>
                        <a:pt x="0" y="0"/>
                      </a:moveTo>
                      <a:lnTo>
                        <a:pt x="47" y="49"/>
                      </a:lnTo>
                      <a:lnTo>
                        <a:pt x="47" y="69"/>
                      </a:lnTo>
                      <a:lnTo>
                        <a:pt x="0" y="22"/>
                      </a:lnTo>
                      <a:lnTo>
                        <a:pt x="0" y="0"/>
                      </a:lnTo>
                    </a:path>
                  </a:pathLst>
                </a:custGeom>
                <a:solidFill>
                  <a:srgbClr val="606060"/>
                </a:solidFill>
                <a:ln w="9525" cap="rnd">
                  <a:noFill/>
                  <a:round/>
                  <a:headEnd/>
                  <a:tailEnd/>
                </a:ln>
                <a:effectLst/>
              </p:spPr>
              <p:txBody>
                <a:bodyPr/>
                <a:lstStyle/>
                <a:p>
                  <a:endParaRPr lang="en-US"/>
                </a:p>
              </p:txBody>
            </p:sp>
            <p:sp>
              <p:nvSpPr>
                <p:cNvPr id="207" name="Freeform 28"/>
                <p:cNvSpPr>
                  <a:spLocks/>
                </p:cNvSpPr>
                <p:nvPr/>
              </p:nvSpPr>
              <p:spPr bwMode="gray">
                <a:xfrm>
                  <a:off x="3152" y="3317"/>
                  <a:ext cx="48" cy="66"/>
                </a:xfrm>
                <a:custGeom>
                  <a:avLst/>
                  <a:gdLst/>
                  <a:ahLst/>
                  <a:cxnLst>
                    <a:cxn ang="0">
                      <a:pos x="0" y="0"/>
                    </a:cxn>
                    <a:cxn ang="0">
                      <a:pos x="47" y="46"/>
                    </a:cxn>
                    <a:cxn ang="0">
                      <a:pos x="47" y="65"/>
                    </a:cxn>
                    <a:cxn ang="0">
                      <a:pos x="0" y="22"/>
                    </a:cxn>
                    <a:cxn ang="0">
                      <a:pos x="0" y="0"/>
                    </a:cxn>
                  </a:cxnLst>
                  <a:rect l="0" t="0" r="r" b="b"/>
                  <a:pathLst>
                    <a:path w="48" h="66">
                      <a:moveTo>
                        <a:pt x="0" y="0"/>
                      </a:moveTo>
                      <a:lnTo>
                        <a:pt x="47" y="46"/>
                      </a:lnTo>
                      <a:lnTo>
                        <a:pt x="47" y="65"/>
                      </a:lnTo>
                      <a:lnTo>
                        <a:pt x="0" y="22"/>
                      </a:lnTo>
                      <a:lnTo>
                        <a:pt x="0" y="0"/>
                      </a:lnTo>
                    </a:path>
                  </a:pathLst>
                </a:custGeom>
                <a:solidFill>
                  <a:srgbClr val="606060"/>
                </a:solidFill>
                <a:ln w="9525" cap="rnd">
                  <a:noFill/>
                  <a:round/>
                  <a:headEnd/>
                  <a:tailEnd/>
                </a:ln>
                <a:effectLst/>
              </p:spPr>
              <p:txBody>
                <a:bodyPr/>
                <a:lstStyle/>
                <a:p>
                  <a:endParaRPr lang="en-US"/>
                </a:p>
              </p:txBody>
            </p:sp>
            <p:sp>
              <p:nvSpPr>
                <p:cNvPr id="208" name="Freeform 29"/>
                <p:cNvSpPr>
                  <a:spLocks/>
                </p:cNvSpPr>
                <p:nvPr/>
              </p:nvSpPr>
              <p:spPr bwMode="gray">
                <a:xfrm>
                  <a:off x="3152" y="3364"/>
                  <a:ext cx="48" cy="60"/>
                </a:xfrm>
                <a:custGeom>
                  <a:avLst/>
                  <a:gdLst/>
                  <a:ahLst/>
                  <a:cxnLst>
                    <a:cxn ang="0">
                      <a:pos x="0" y="0"/>
                    </a:cxn>
                    <a:cxn ang="0">
                      <a:pos x="47" y="40"/>
                    </a:cxn>
                    <a:cxn ang="0">
                      <a:pos x="47" y="59"/>
                    </a:cxn>
                    <a:cxn ang="0">
                      <a:pos x="0" y="21"/>
                    </a:cxn>
                    <a:cxn ang="0">
                      <a:pos x="0" y="0"/>
                    </a:cxn>
                  </a:cxnLst>
                  <a:rect l="0" t="0" r="r" b="b"/>
                  <a:pathLst>
                    <a:path w="48" h="60">
                      <a:moveTo>
                        <a:pt x="0" y="0"/>
                      </a:moveTo>
                      <a:lnTo>
                        <a:pt x="47" y="40"/>
                      </a:lnTo>
                      <a:lnTo>
                        <a:pt x="47" y="59"/>
                      </a:lnTo>
                      <a:lnTo>
                        <a:pt x="0" y="21"/>
                      </a:lnTo>
                      <a:lnTo>
                        <a:pt x="0" y="0"/>
                      </a:lnTo>
                    </a:path>
                  </a:pathLst>
                </a:custGeom>
                <a:solidFill>
                  <a:srgbClr val="606060"/>
                </a:solidFill>
                <a:ln w="9525" cap="rnd">
                  <a:noFill/>
                  <a:round/>
                  <a:headEnd/>
                  <a:tailEnd/>
                </a:ln>
                <a:effectLst/>
              </p:spPr>
              <p:txBody>
                <a:bodyPr/>
                <a:lstStyle/>
                <a:p>
                  <a:endParaRPr lang="en-US"/>
                </a:p>
              </p:txBody>
            </p:sp>
            <p:sp>
              <p:nvSpPr>
                <p:cNvPr id="209" name="Freeform 30"/>
                <p:cNvSpPr>
                  <a:spLocks/>
                </p:cNvSpPr>
                <p:nvPr/>
              </p:nvSpPr>
              <p:spPr bwMode="gray">
                <a:xfrm>
                  <a:off x="3152" y="3413"/>
                  <a:ext cx="48" cy="54"/>
                </a:xfrm>
                <a:custGeom>
                  <a:avLst/>
                  <a:gdLst/>
                  <a:ahLst/>
                  <a:cxnLst>
                    <a:cxn ang="0">
                      <a:pos x="0" y="0"/>
                    </a:cxn>
                    <a:cxn ang="0">
                      <a:pos x="47" y="35"/>
                    </a:cxn>
                    <a:cxn ang="0">
                      <a:pos x="47" y="53"/>
                    </a:cxn>
                    <a:cxn ang="0">
                      <a:pos x="0" y="21"/>
                    </a:cxn>
                    <a:cxn ang="0">
                      <a:pos x="0" y="0"/>
                    </a:cxn>
                  </a:cxnLst>
                  <a:rect l="0" t="0" r="r" b="b"/>
                  <a:pathLst>
                    <a:path w="48" h="54">
                      <a:moveTo>
                        <a:pt x="0" y="0"/>
                      </a:moveTo>
                      <a:lnTo>
                        <a:pt x="47" y="35"/>
                      </a:lnTo>
                      <a:lnTo>
                        <a:pt x="47" y="53"/>
                      </a:lnTo>
                      <a:lnTo>
                        <a:pt x="0" y="21"/>
                      </a:lnTo>
                      <a:lnTo>
                        <a:pt x="0" y="0"/>
                      </a:lnTo>
                    </a:path>
                  </a:pathLst>
                </a:custGeom>
                <a:solidFill>
                  <a:srgbClr val="606060"/>
                </a:solidFill>
                <a:ln w="9525" cap="rnd">
                  <a:noFill/>
                  <a:round/>
                  <a:headEnd/>
                  <a:tailEnd/>
                </a:ln>
                <a:effectLst/>
              </p:spPr>
              <p:txBody>
                <a:bodyPr/>
                <a:lstStyle/>
                <a:p>
                  <a:endParaRPr lang="en-US"/>
                </a:p>
              </p:txBody>
            </p:sp>
            <p:sp>
              <p:nvSpPr>
                <p:cNvPr id="210" name="Freeform 31"/>
                <p:cNvSpPr>
                  <a:spLocks/>
                </p:cNvSpPr>
                <p:nvPr/>
              </p:nvSpPr>
              <p:spPr bwMode="gray">
                <a:xfrm>
                  <a:off x="3152" y="3460"/>
                  <a:ext cx="48" cy="50"/>
                </a:xfrm>
                <a:custGeom>
                  <a:avLst/>
                  <a:gdLst/>
                  <a:ahLst/>
                  <a:cxnLst>
                    <a:cxn ang="0">
                      <a:pos x="0" y="0"/>
                    </a:cxn>
                    <a:cxn ang="0">
                      <a:pos x="47" y="30"/>
                    </a:cxn>
                    <a:cxn ang="0">
                      <a:pos x="47" y="49"/>
                    </a:cxn>
                    <a:cxn ang="0">
                      <a:pos x="0" y="21"/>
                    </a:cxn>
                    <a:cxn ang="0">
                      <a:pos x="0" y="0"/>
                    </a:cxn>
                  </a:cxnLst>
                  <a:rect l="0" t="0" r="r" b="b"/>
                  <a:pathLst>
                    <a:path w="48" h="50">
                      <a:moveTo>
                        <a:pt x="0" y="0"/>
                      </a:moveTo>
                      <a:lnTo>
                        <a:pt x="47" y="30"/>
                      </a:lnTo>
                      <a:lnTo>
                        <a:pt x="47" y="49"/>
                      </a:lnTo>
                      <a:lnTo>
                        <a:pt x="0" y="21"/>
                      </a:lnTo>
                      <a:lnTo>
                        <a:pt x="0" y="0"/>
                      </a:lnTo>
                    </a:path>
                  </a:pathLst>
                </a:custGeom>
                <a:solidFill>
                  <a:srgbClr val="606060"/>
                </a:solidFill>
                <a:ln w="9525" cap="rnd">
                  <a:noFill/>
                  <a:round/>
                  <a:headEnd/>
                  <a:tailEnd/>
                </a:ln>
                <a:effectLst/>
              </p:spPr>
              <p:txBody>
                <a:bodyPr/>
                <a:lstStyle/>
                <a:p>
                  <a:endParaRPr lang="en-US"/>
                </a:p>
              </p:txBody>
            </p:sp>
            <p:sp>
              <p:nvSpPr>
                <p:cNvPr id="211" name="Freeform 32"/>
                <p:cNvSpPr>
                  <a:spLocks/>
                </p:cNvSpPr>
                <p:nvPr/>
              </p:nvSpPr>
              <p:spPr bwMode="gray">
                <a:xfrm>
                  <a:off x="3152" y="3507"/>
                  <a:ext cx="48" cy="46"/>
                </a:xfrm>
                <a:custGeom>
                  <a:avLst/>
                  <a:gdLst/>
                  <a:ahLst/>
                  <a:cxnLst>
                    <a:cxn ang="0">
                      <a:pos x="0" y="0"/>
                    </a:cxn>
                    <a:cxn ang="0">
                      <a:pos x="47" y="26"/>
                    </a:cxn>
                    <a:cxn ang="0">
                      <a:pos x="47" y="45"/>
                    </a:cxn>
                    <a:cxn ang="0">
                      <a:pos x="0" y="21"/>
                    </a:cxn>
                    <a:cxn ang="0">
                      <a:pos x="0" y="0"/>
                    </a:cxn>
                  </a:cxnLst>
                  <a:rect l="0" t="0" r="r" b="b"/>
                  <a:pathLst>
                    <a:path w="48" h="46">
                      <a:moveTo>
                        <a:pt x="0" y="0"/>
                      </a:moveTo>
                      <a:lnTo>
                        <a:pt x="47" y="26"/>
                      </a:lnTo>
                      <a:lnTo>
                        <a:pt x="47" y="45"/>
                      </a:lnTo>
                      <a:lnTo>
                        <a:pt x="0" y="21"/>
                      </a:lnTo>
                      <a:lnTo>
                        <a:pt x="0" y="0"/>
                      </a:lnTo>
                    </a:path>
                  </a:pathLst>
                </a:custGeom>
                <a:solidFill>
                  <a:srgbClr val="606060"/>
                </a:solidFill>
                <a:ln w="9525" cap="rnd">
                  <a:noFill/>
                  <a:round/>
                  <a:headEnd/>
                  <a:tailEnd/>
                </a:ln>
                <a:effectLst/>
              </p:spPr>
              <p:txBody>
                <a:bodyPr/>
                <a:lstStyle/>
                <a:p>
                  <a:endParaRPr lang="en-US"/>
                </a:p>
              </p:txBody>
            </p:sp>
            <p:sp>
              <p:nvSpPr>
                <p:cNvPr id="212" name="Freeform 33"/>
                <p:cNvSpPr>
                  <a:spLocks/>
                </p:cNvSpPr>
                <p:nvPr/>
              </p:nvSpPr>
              <p:spPr bwMode="gray">
                <a:xfrm>
                  <a:off x="3152" y="3555"/>
                  <a:ext cx="48" cy="41"/>
                </a:xfrm>
                <a:custGeom>
                  <a:avLst/>
                  <a:gdLst/>
                  <a:ahLst/>
                  <a:cxnLst>
                    <a:cxn ang="0">
                      <a:pos x="0" y="0"/>
                    </a:cxn>
                    <a:cxn ang="0">
                      <a:pos x="47" y="22"/>
                    </a:cxn>
                    <a:cxn ang="0">
                      <a:pos x="47" y="40"/>
                    </a:cxn>
                    <a:cxn ang="0">
                      <a:pos x="0" y="21"/>
                    </a:cxn>
                    <a:cxn ang="0">
                      <a:pos x="0" y="0"/>
                    </a:cxn>
                  </a:cxnLst>
                  <a:rect l="0" t="0" r="r" b="b"/>
                  <a:pathLst>
                    <a:path w="48" h="41">
                      <a:moveTo>
                        <a:pt x="0" y="0"/>
                      </a:moveTo>
                      <a:lnTo>
                        <a:pt x="47" y="22"/>
                      </a:lnTo>
                      <a:lnTo>
                        <a:pt x="47" y="40"/>
                      </a:lnTo>
                      <a:lnTo>
                        <a:pt x="0" y="21"/>
                      </a:lnTo>
                      <a:lnTo>
                        <a:pt x="0" y="0"/>
                      </a:lnTo>
                    </a:path>
                  </a:pathLst>
                </a:custGeom>
                <a:solidFill>
                  <a:srgbClr val="606060"/>
                </a:solidFill>
                <a:ln w="9525" cap="rnd">
                  <a:noFill/>
                  <a:round/>
                  <a:headEnd/>
                  <a:tailEnd/>
                </a:ln>
                <a:effectLst/>
              </p:spPr>
              <p:txBody>
                <a:bodyPr/>
                <a:lstStyle/>
                <a:p>
                  <a:endParaRPr lang="en-US"/>
                </a:p>
              </p:txBody>
            </p:sp>
            <p:sp>
              <p:nvSpPr>
                <p:cNvPr id="213" name="Freeform 34"/>
                <p:cNvSpPr>
                  <a:spLocks/>
                </p:cNvSpPr>
                <p:nvPr/>
              </p:nvSpPr>
              <p:spPr bwMode="gray">
                <a:xfrm>
                  <a:off x="3152" y="3603"/>
                  <a:ext cx="48" cy="37"/>
                </a:xfrm>
                <a:custGeom>
                  <a:avLst/>
                  <a:gdLst/>
                  <a:ahLst/>
                  <a:cxnLst>
                    <a:cxn ang="0">
                      <a:pos x="0" y="0"/>
                    </a:cxn>
                    <a:cxn ang="0">
                      <a:pos x="47" y="17"/>
                    </a:cxn>
                    <a:cxn ang="0">
                      <a:pos x="47" y="36"/>
                    </a:cxn>
                    <a:cxn ang="0">
                      <a:pos x="0" y="21"/>
                    </a:cxn>
                    <a:cxn ang="0">
                      <a:pos x="0" y="0"/>
                    </a:cxn>
                  </a:cxnLst>
                  <a:rect l="0" t="0" r="r" b="b"/>
                  <a:pathLst>
                    <a:path w="48" h="37">
                      <a:moveTo>
                        <a:pt x="0" y="0"/>
                      </a:moveTo>
                      <a:lnTo>
                        <a:pt x="47" y="17"/>
                      </a:lnTo>
                      <a:lnTo>
                        <a:pt x="47" y="36"/>
                      </a:lnTo>
                      <a:lnTo>
                        <a:pt x="0" y="21"/>
                      </a:lnTo>
                      <a:lnTo>
                        <a:pt x="0" y="0"/>
                      </a:lnTo>
                    </a:path>
                  </a:pathLst>
                </a:custGeom>
                <a:solidFill>
                  <a:srgbClr val="606060"/>
                </a:solidFill>
                <a:ln w="9525" cap="rnd">
                  <a:noFill/>
                  <a:round/>
                  <a:headEnd/>
                  <a:tailEnd/>
                </a:ln>
                <a:effectLst/>
              </p:spPr>
              <p:txBody>
                <a:bodyPr/>
                <a:lstStyle/>
                <a:p>
                  <a:endParaRPr lang="en-US"/>
                </a:p>
              </p:txBody>
            </p:sp>
            <p:sp>
              <p:nvSpPr>
                <p:cNvPr id="214" name="Freeform 35"/>
                <p:cNvSpPr>
                  <a:spLocks/>
                </p:cNvSpPr>
                <p:nvPr/>
              </p:nvSpPr>
              <p:spPr bwMode="gray">
                <a:xfrm>
                  <a:off x="3152" y="3650"/>
                  <a:ext cx="48" cy="32"/>
                </a:xfrm>
                <a:custGeom>
                  <a:avLst/>
                  <a:gdLst/>
                  <a:ahLst/>
                  <a:cxnLst>
                    <a:cxn ang="0">
                      <a:pos x="0" y="0"/>
                    </a:cxn>
                    <a:cxn ang="0">
                      <a:pos x="47" y="12"/>
                    </a:cxn>
                    <a:cxn ang="0">
                      <a:pos x="47" y="31"/>
                    </a:cxn>
                    <a:cxn ang="0">
                      <a:pos x="0" y="21"/>
                    </a:cxn>
                    <a:cxn ang="0">
                      <a:pos x="0" y="0"/>
                    </a:cxn>
                  </a:cxnLst>
                  <a:rect l="0" t="0" r="r" b="b"/>
                  <a:pathLst>
                    <a:path w="48" h="32">
                      <a:moveTo>
                        <a:pt x="0" y="0"/>
                      </a:moveTo>
                      <a:lnTo>
                        <a:pt x="47" y="12"/>
                      </a:lnTo>
                      <a:lnTo>
                        <a:pt x="47" y="31"/>
                      </a:lnTo>
                      <a:lnTo>
                        <a:pt x="0" y="21"/>
                      </a:lnTo>
                      <a:lnTo>
                        <a:pt x="0" y="0"/>
                      </a:lnTo>
                    </a:path>
                  </a:pathLst>
                </a:custGeom>
                <a:solidFill>
                  <a:srgbClr val="606060"/>
                </a:solidFill>
                <a:ln w="9525" cap="rnd">
                  <a:noFill/>
                  <a:round/>
                  <a:headEnd/>
                  <a:tailEnd/>
                </a:ln>
                <a:effectLst/>
              </p:spPr>
              <p:txBody>
                <a:bodyPr/>
                <a:lstStyle/>
                <a:p>
                  <a:endParaRPr lang="en-US"/>
                </a:p>
              </p:txBody>
            </p:sp>
            <p:sp>
              <p:nvSpPr>
                <p:cNvPr id="215" name="Freeform 36"/>
                <p:cNvSpPr>
                  <a:spLocks/>
                </p:cNvSpPr>
                <p:nvPr/>
              </p:nvSpPr>
              <p:spPr bwMode="gray">
                <a:xfrm>
                  <a:off x="3152" y="3698"/>
                  <a:ext cx="48" cy="26"/>
                </a:xfrm>
                <a:custGeom>
                  <a:avLst/>
                  <a:gdLst/>
                  <a:ahLst/>
                  <a:cxnLst>
                    <a:cxn ang="0">
                      <a:pos x="0" y="0"/>
                    </a:cxn>
                    <a:cxn ang="0">
                      <a:pos x="47" y="7"/>
                    </a:cxn>
                    <a:cxn ang="0">
                      <a:pos x="47" y="25"/>
                    </a:cxn>
                    <a:cxn ang="0">
                      <a:pos x="0" y="20"/>
                    </a:cxn>
                    <a:cxn ang="0">
                      <a:pos x="0" y="0"/>
                    </a:cxn>
                  </a:cxnLst>
                  <a:rect l="0" t="0" r="r" b="b"/>
                  <a:pathLst>
                    <a:path w="48" h="26">
                      <a:moveTo>
                        <a:pt x="0" y="0"/>
                      </a:moveTo>
                      <a:lnTo>
                        <a:pt x="47" y="7"/>
                      </a:lnTo>
                      <a:lnTo>
                        <a:pt x="47" y="25"/>
                      </a:lnTo>
                      <a:lnTo>
                        <a:pt x="0" y="20"/>
                      </a:lnTo>
                      <a:lnTo>
                        <a:pt x="0" y="0"/>
                      </a:lnTo>
                    </a:path>
                  </a:pathLst>
                </a:custGeom>
                <a:solidFill>
                  <a:srgbClr val="606060"/>
                </a:solidFill>
                <a:ln w="9525" cap="rnd">
                  <a:noFill/>
                  <a:round/>
                  <a:headEnd/>
                  <a:tailEnd/>
                </a:ln>
                <a:effectLst/>
              </p:spPr>
              <p:txBody>
                <a:bodyPr/>
                <a:lstStyle/>
                <a:p>
                  <a:endParaRPr lang="en-US"/>
                </a:p>
              </p:txBody>
            </p:sp>
            <p:sp>
              <p:nvSpPr>
                <p:cNvPr id="216" name="Line 37"/>
                <p:cNvSpPr>
                  <a:spLocks noChangeShapeType="1"/>
                </p:cNvSpPr>
                <p:nvPr/>
              </p:nvSpPr>
              <p:spPr bwMode="gray">
                <a:xfrm>
                  <a:off x="3170" y="3237"/>
                  <a:ext cx="0" cy="491"/>
                </a:xfrm>
                <a:prstGeom prst="line">
                  <a:avLst/>
                </a:prstGeom>
                <a:noFill/>
                <a:ln w="25400">
                  <a:solidFill>
                    <a:srgbClr val="C0C0C0"/>
                  </a:solidFill>
                  <a:round/>
                  <a:headEnd type="none" w="sm" len="sm"/>
                  <a:tailEnd type="none" w="sm" len="sm"/>
                </a:ln>
                <a:effectLst/>
              </p:spPr>
              <p:txBody>
                <a:bodyPr wrap="none" anchor="ctr"/>
                <a:lstStyle/>
                <a:p>
                  <a:endParaRPr lang="en-US"/>
                </a:p>
              </p:txBody>
            </p:sp>
            <p:sp>
              <p:nvSpPr>
                <p:cNvPr id="217" name="Line 38"/>
                <p:cNvSpPr>
                  <a:spLocks noChangeShapeType="1"/>
                </p:cNvSpPr>
                <p:nvPr/>
              </p:nvSpPr>
              <p:spPr bwMode="gray">
                <a:xfrm>
                  <a:off x="3190" y="3259"/>
                  <a:ext cx="0" cy="471"/>
                </a:xfrm>
                <a:prstGeom prst="line">
                  <a:avLst/>
                </a:prstGeom>
                <a:noFill/>
                <a:ln w="25400">
                  <a:solidFill>
                    <a:srgbClr val="C0C0C0"/>
                  </a:solidFill>
                  <a:round/>
                  <a:headEnd type="none" w="sm" len="sm"/>
                  <a:tailEnd type="none" w="sm" len="sm"/>
                </a:ln>
                <a:effectLst/>
              </p:spPr>
              <p:txBody>
                <a:bodyPr wrap="none" anchor="ctr"/>
                <a:lstStyle/>
                <a:p>
                  <a:endParaRPr lang="en-US"/>
                </a:p>
              </p:txBody>
            </p:sp>
          </p:grpSp>
          <p:grpSp>
            <p:nvGrpSpPr>
              <p:cNvPr id="7" name="Group 39"/>
              <p:cNvGrpSpPr>
                <a:grpSpLocks/>
              </p:cNvGrpSpPr>
              <p:nvPr/>
            </p:nvGrpSpPr>
            <p:grpSpPr bwMode="auto">
              <a:xfrm>
                <a:off x="3095" y="3154"/>
                <a:ext cx="26" cy="654"/>
                <a:chOff x="3095" y="3154"/>
                <a:chExt cx="26" cy="654"/>
              </a:xfrm>
            </p:grpSpPr>
            <p:sp>
              <p:nvSpPr>
                <p:cNvPr id="188" name="Line 40"/>
                <p:cNvSpPr>
                  <a:spLocks noChangeShapeType="1"/>
                </p:cNvSpPr>
                <p:nvPr/>
              </p:nvSpPr>
              <p:spPr bwMode="gray">
                <a:xfrm>
                  <a:off x="3099" y="3161"/>
                  <a:ext cx="0" cy="647"/>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189" name="Line 41"/>
                <p:cNvSpPr>
                  <a:spLocks noChangeShapeType="1"/>
                </p:cNvSpPr>
                <p:nvPr/>
              </p:nvSpPr>
              <p:spPr bwMode="gray">
                <a:xfrm>
                  <a:off x="3105" y="3160"/>
                  <a:ext cx="0" cy="64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190" name="Line 42"/>
                <p:cNvSpPr>
                  <a:spLocks noChangeShapeType="1"/>
                </p:cNvSpPr>
                <p:nvPr/>
              </p:nvSpPr>
              <p:spPr bwMode="gray">
                <a:xfrm>
                  <a:off x="3106" y="3158"/>
                  <a:ext cx="0" cy="650"/>
                </a:xfrm>
                <a:prstGeom prst="line">
                  <a:avLst/>
                </a:prstGeom>
                <a:noFill/>
                <a:ln w="12700">
                  <a:solidFill>
                    <a:srgbClr val="E0E0E0"/>
                  </a:solidFill>
                  <a:round/>
                  <a:headEnd type="none" w="sm" len="sm"/>
                  <a:tailEnd type="none" w="sm" len="sm"/>
                </a:ln>
                <a:effectLst/>
              </p:spPr>
              <p:txBody>
                <a:bodyPr wrap="none" anchor="ctr"/>
                <a:lstStyle/>
                <a:p>
                  <a:endParaRPr lang="en-US"/>
                </a:p>
              </p:txBody>
            </p:sp>
            <p:sp>
              <p:nvSpPr>
                <p:cNvPr id="191" name="Line 43"/>
                <p:cNvSpPr>
                  <a:spLocks noChangeShapeType="1"/>
                </p:cNvSpPr>
                <p:nvPr/>
              </p:nvSpPr>
              <p:spPr bwMode="gray">
                <a:xfrm>
                  <a:off x="3110" y="3158"/>
                  <a:ext cx="0" cy="6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192" name="Line 44"/>
                <p:cNvSpPr>
                  <a:spLocks noChangeShapeType="1"/>
                </p:cNvSpPr>
                <p:nvPr/>
              </p:nvSpPr>
              <p:spPr bwMode="gray">
                <a:xfrm>
                  <a:off x="3121" y="3161"/>
                  <a:ext cx="0" cy="646"/>
                </a:xfrm>
                <a:prstGeom prst="line">
                  <a:avLst/>
                </a:prstGeom>
                <a:noFill/>
                <a:ln w="12700">
                  <a:solidFill>
                    <a:srgbClr val="E0E0E0"/>
                  </a:solidFill>
                  <a:round/>
                  <a:headEnd type="none" w="sm" len="sm"/>
                  <a:tailEnd type="none" w="sm" len="sm"/>
                </a:ln>
                <a:effectLst/>
              </p:spPr>
              <p:txBody>
                <a:bodyPr wrap="none" anchor="ctr"/>
                <a:lstStyle/>
                <a:p>
                  <a:endParaRPr lang="en-US"/>
                </a:p>
              </p:txBody>
            </p:sp>
            <p:sp>
              <p:nvSpPr>
                <p:cNvPr id="193" name="Freeform 45"/>
                <p:cNvSpPr>
                  <a:spLocks/>
                </p:cNvSpPr>
                <p:nvPr/>
              </p:nvSpPr>
              <p:spPr bwMode="gray">
                <a:xfrm>
                  <a:off x="3095" y="3193"/>
                  <a:ext cx="25" cy="24"/>
                </a:xfrm>
                <a:custGeom>
                  <a:avLst/>
                  <a:gdLst/>
                  <a:ahLst/>
                  <a:cxnLst>
                    <a:cxn ang="0">
                      <a:pos x="3" y="3"/>
                    </a:cxn>
                    <a:cxn ang="0">
                      <a:pos x="5" y="2"/>
                    </a:cxn>
                    <a:cxn ang="0">
                      <a:pos x="7" y="1"/>
                    </a:cxn>
                    <a:cxn ang="0">
                      <a:pos x="10" y="1"/>
                    </a:cxn>
                    <a:cxn ang="0">
                      <a:pos x="11" y="0"/>
                    </a:cxn>
                    <a:cxn ang="0">
                      <a:pos x="13" y="0"/>
                    </a:cxn>
                    <a:cxn ang="0">
                      <a:pos x="16" y="1"/>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2"/>
                    </a:cxn>
                    <a:cxn ang="0">
                      <a:pos x="0" y="22"/>
                    </a:cxn>
                    <a:cxn ang="0">
                      <a:pos x="0" y="5"/>
                    </a:cxn>
                    <a:cxn ang="0">
                      <a:pos x="3" y="3"/>
                    </a:cxn>
                  </a:cxnLst>
                  <a:rect l="0" t="0" r="r" b="b"/>
                  <a:pathLst>
                    <a:path w="25" h="24">
                      <a:moveTo>
                        <a:pt x="3" y="3"/>
                      </a:moveTo>
                      <a:lnTo>
                        <a:pt x="5" y="2"/>
                      </a:lnTo>
                      <a:lnTo>
                        <a:pt x="7" y="1"/>
                      </a:lnTo>
                      <a:lnTo>
                        <a:pt x="10" y="1"/>
                      </a:lnTo>
                      <a:lnTo>
                        <a:pt x="11" y="0"/>
                      </a:lnTo>
                      <a:lnTo>
                        <a:pt x="13" y="0"/>
                      </a:lnTo>
                      <a:lnTo>
                        <a:pt x="16" y="1"/>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2"/>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194" name="Freeform 46"/>
                <p:cNvSpPr>
                  <a:spLocks/>
                </p:cNvSpPr>
                <p:nvPr/>
              </p:nvSpPr>
              <p:spPr bwMode="gray">
                <a:xfrm>
                  <a:off x="3095" y="3241"/>
                  <a:ext cx="25" cy="25"/>
                </a:xfrm>
                <a:custGeom>
                  <a:avLst/>
                  <a:gdLst/>
                  <a:ahLst/>
                  <a:cxnLst>
                    <a:cxn ang="0">
                      <a:pos x="3" y="4"/>
                    </a:cxn>
                    <a:cxn ang="0">
                      <a:pos x="5" y="2"/>
                    </a:cxn>
                    <a:cxn ang="0">
                      <a:pos x="7" y="2"/>
                    </a:cxn>
                    <a:cxn ang="0">
                      <a:pos x="10" y="1"/>
                    </a:cxn>
                    <a:cxn ang="0">
                      <a:pos x="11" y="1"/>
                    </a:cxn>
                    <a:cxn ang="0">
                      <a:pos x="13" y="0"/>
                    </a:cxn>
                    <a:cxn ang="0">
                      <a:pos x="16" y="1"/>
                    </a:cxn>
                    <a:cxn ang="0">
                      <a:pos x="19" y="2"/>
                    </a:cxn>
                    <a:cxn ang="0">
                      <a:pos x="21" y="4"/>
                    </a:cxn>
                    <a:cxn ang="0">
                      <a:pos x="24" y="5"/>
                    </a:cxn>
                    <a:cxn ang="0">
                      <a:pos x="24" y="24"/>
                    </a:cxn>
                    <a:cxn ang="0">
                      <a:pos x="21" y="22"/>
                    </a:cxn>
                    <a:cxn ang="0">
                      <a:pos x="19" y="20"/>
                    </a:cxn>
                    <a:cxn ang="0">
                      <a:pos x="16" y="20"/>
                    </a:cxn>
                    <a:cxn ang="0">
                      <a:pos x="13" y="19"/>
                    </a:cxn>
                    <a:cxn ang="0">
                      <a:pos x="11" y="19"/>
                    </a:cxn>
                    <a:cxn ang="0">
                      <a:pos x="10" y="20"/>
                    </a:cxn>
                    <a:cxn ang="0">
                      <a:pos x="7" y="20"/>
                    </a:cxn>
                    <a:cxn ang="0">
                      <a:pos x="3" y="23"/>
                    </a:cxn>
                    <a:cxn ang="0">
                      <a:pos x="0" y="24"/>
                    </a:cxn>
                    <a:cxn ang="0">
                      <a:pos x="0" y="5"/>
                    </a:cxn>
                    <a:cxn ang="0">
                      <a:pos x="3" y="4"/>
                    </a:cxn>
                  </a:cxnLst>
                  <a:rect l="0" t="0" r="r" b="b"/>
                  <a:pathLst>
                    <a:path w="25" h="25">
                      <a:moveTo>
                        <a:pt x="3" y="4"/>
                      </a:moveTo>
                      <a:lnTo>
                        <a:pt x="5" y="2"/>
                      </a:lnTo>
                      <a:lnTo>
                        <a:pt x="7" y="2"/>
                      </a:lnTo>
                      <a:lnTo>
                        <a:pt x="10" y="1"/>
                      </a:lnTo>
                      <a:lnTo>
                        <a:pt x="11" y="1"/>
                      </a:lnTo>
                      <a:lnTo>
                        <a:pt x="13" y="0"/>
                      </a:lnTo>
                      <a:lnTo>
                        <a:pt x="16" y="1"/>
                      </a:lnTo>
                      <a:lnTo>
                        <a:pt x="19" y="2"/>
                      </a:lnTo>
                      <a:lnTo>
                        <a:pt x="21" y="4"/>
                      </a:lnTo>
                      <a:lnTo>
                        <a:pt x="24" y="5"/>
                      </a:lnTo>
                      <a:lnTo>
                        <a:pt x="24" y="24"/>
                      </a:lnTo>
                      <a:lnTo>
                        <a:pt x="21" y="22"/>
                      </a:lnTo>
                      <a:lnTo>
                        <a:pt x="19" y="20"/>
                      </a:lnTo>
                      <a:lnTo>
                        <a:pt x="16" y="20"/>
                      </a:lnTo>
                      <a:lnTo>
                        <a:pt x="13" y="19"/>
                      </a:lnTo>
                      <a:lnTo>
                        <a:pt x="11" y="19"/>
                      </a:lnTo>
                      <a:lnTo>
                        <a:pt x="10" y="20"/>
                      </a:lnTo>
                      <a:lnTo>
                        <a:pt x="7" y="20"/>
                      </a:lnTo>
                      <a:lnTo>
                        <a:pt x="3" y="23"/>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195" name="Freeform 47"/>
                <p:cNvSpPr>
                  <a:spLocks/>
                </p:cNvSpPr>
                <p:nvPr/>
              </p:nvSpPr>
              <p:spPr bwMode="gray">
                <a:xfrm>
                  <a:off x="3095" y="3289"/>
                  <a:ext cx="25" cy="26"/>
                </a:xfrm>
                <a:custGeom>
                  <a:avLst/>
                  <a:gdLst/>
                  <a:ahLst/>
                  <a:cxnLst>
                    <a:cxn ang="0">
                      <a:pos x="3" y="4"/>
                    </a:cxn>
                    <a:cxn ang="0">
                      <a:pos x="5" y="2"/>
                    </a:cxn>
                    <a:cxn ang="0">
                      <a:pos x="7" y="1"/>
                    </a:cxn>
                    <a:cxn ang="0">
                      <a:pos x="10" y="1"/>
                    </a:cxn>
                    <a:cxn ang="0">
                      <a:pos x="11" y="0"/>
                    </a:cxn>
                    <a:cxn ang="0">
                      <a:pos x="13" y="0"/>
                    </a:cxn>
                    <a:cxn ang="0">
                      <a:pos x="16" y="1"/>
                    </a:cxn>
                    <a:cxn ang="0">
                      <a:pos x="19" y="2"/>
                    </a:cxn>
                    <a:cxn ang="0">
                      <a:pos x="21" y="4"/>
                    </a:cxn>
                    <a:cxn ang="0">
                      <a:pos x="24" y="5"/>
                    </a:cxn>
                    <a:cxn ang="0">
                      <a:pos x="24" y="25"/>
                    </a:cxn>
                    <a:cxn ang="0">
                      <a:pos x="21" y="23"/>
                    </a:cxn>
                    <a:cxn ang="0">
                      <a:pos x="19" y="21"/>
                    </a:cxn>
                    <a:cxn ang="0">
                      <a:pos x="16" y="20"/>
                    </a:cxn>
                    <a:cxn ang="0">
                      <a:pos x="13" y="20"/>
                    </a:cxn>
                    <a:cxn ang="0">
                      <a:pos x="11" y="20"/>
                    </a:cxn>
                    <a:cxn ang="0">
                      <a:pos x="10" y="20"/>
                    </a:cxn>
                    <a:cxn ang="0">
                      <a:pos x="7" y="21"/>
                    </a:cxn>
                    <a:cxn ang="0">
                      <a:pos x="3" y="23"/>
                    </a:cxn>
                    <a:cxn ang="0">
                      <a:pos x="0" y="24"/>
                    </a:cxn>
                    <a:cxn ang="0">
                      <a:pos x="0" y="5"/>
                    </a:cxn>
                    <a:cxn ang="0">
                      <a:pos x="3" y="4"/>
                    </a:cxn>
                  </a:cxnLst>
                  <a:rect l="0" t="0" r="r" b="b"/>
                  <a:pathLst>
                    <a:path w="25" h="26">
                      <a:moveTo>
                        <a:pt x="3" y="4"/>
                      </a:moveTo>
                      <a:lnTo>
                        <a:pt x="5" y="2"/>
                      </a:lnTo>
                      <a:lnTo>
                        <a:pt x="7" y="1"/>
                      </a:lnTo>
                      <a:lnTo>
                        <a:pt x="10" y="1"/>
                      </a:lnTo>
                      <a:lnTo>
                        <a:pt x="11" y="0"/>
                      </a:lnTo>
                      <a:lnTo>
                        <a:pt x="13" y="0"/>
                      </a:lnTo>
                      <a:lnTo>
                        <a:pt x="16" y="1"/>
                      </a:lnTo>
                      <a:lnTo>
                        <a:pt x="19" y="2"/>
                      </a:lnTo>
                      <a:lnTo>
                        <a:pt x="21" y="4"/>
                      </a:lnTo>
                      <a:lnTo>
                        <a:pt x="24" y="5"/>
                      </a:lnTo>
                      <a:lnTo>
                        <a:pt x="24" y="25"/>
                      </a:lnTo>
                      <a:lnTo>
                        <a:pt x="21" y="23"/>
                      </a:lnTo>
                      <a:lnTo>
                        <a:pt x="19" y="21"/>
                      </a:lnTo>
                      <a:lnTo>
                        <a:pt x="16" y="20"/>
                      </a:lnTo>
                      <a:lnTo>
                        <a:pt x="13" y="20"/>
                      </a:lnTo>
                      <a:lnTo>
                        <a:pt x="11" y="20"/>
                      </a:lnTo>
                      <a:lnTo>
                        <a:pt x="10" y="20"/>
                      </a:lnTo>
                      <a:lnTo>
                        <a:pt x="7" y="21"/>
                      </a:lnTo>
                      <a:lnTo>
                        <a:pt x="3" y="23"/>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196" name="Freeform 48"/>
                <p:cNvSpPr>
                  <a:spLocks/>
                </p:cNvSpPr>
                <p:nvPr/>
              </p:nvSpPr>
              <p:spPr bwMode="gray">
                <a:xfrm>
                  <a:off x="3095" y="3338"/>
                  <a:ext cx="25" cy="26"/>
                </a:xfrm>
                <a:custGeom>
                  <a:avLst/>
                  <a:gdLst/>
                  <a:ahLst/>
                  <a:cxnLst>
                    <a:cxn ang="0">
                      <a:pos x="3" y="3"/>
                    </a:cxn>
                    <a:cxn ang="0">
                      <a:pos x="5" y="2"/>
                    </a:cxn>
                    <a:cxn ang="0">
                      <a:pos x="7" y="1"/>
                    </a:cxn>
                    <a:cxn ang="0">
                      <a:pos x="10" y="1"/>
                    </a:cxn>
                    <a:cxn ang="0">
                      <a:pos x="11" y="0"/>
                    </a:cxn>
                    <a:cxn ang="0">
                      <a:pos x="13" y="0"/>
                    </a:cxn>
                    <a:cxn ang="0">
                      <a:pos x="16" y="0"/>
                    </a:cxn>
                    <a:cxn ang="0">
                      <a:pos x="19" y="1"/>
                    </a:cxn>
                    <a:cxn ang="0">
                      <a:pos x="21" y="3"/>
                    </a:cxn>
                    <a:cxn ang="0">
                      <a:pos x="24" y="5"/>
                    </a:cxn>
                    <a:cxn ang="0">
                      <a:pos x="24" y="25"/>
                    </a:cxn>
                    <a:cxn ang="0">
                      <a:pos x="21" y="23"/>
                    </a:cxn>
                    <a:cxn ang="0">
                      <a:pos x="19" y="21"/>
                    </a:cxn>
                    <a:cxn ang="0">
                      <a:pos x="16" y="20"/>
                    </a:cxn>
                    <a:cxn ang="0">
                      <a:pos x="13" y="20"/>
                    </a:cxn>
                    <a:cxn ang="0">
                      <a:pos x="11" y="20"/>
                    </a:cxn>
                    <a:cxn ang="0">
                      <a:pos x="10" y="20"/>
                    </a:cxn>
                    <a:cxn ang="0">
                      <a:pos x="7" y="21"/>
                    </a:cxn>
                    <a:cxn ang="0">
                      <a:pos x="3" y="23"/>
                    </a:cxn>
                    <a:cxn ang="0">
                      <a:pos x="0" y="24"/>
                    </a:cxn>
                    <a:cxn ang="0">
                      <a:pos x="0" y="5"/>
                    </a:cxn>
                    <a:cxn ang="0">
                      <a:pos x="3" y="3"/>
                    </a:cxn>
                  </a:cxnLst>
                  <a:rect l="0" t="0" r="r" b="b"/>
                  <a:pathLst>
                    <a:path w="25" h="26">
                      <a:moveTo>
                        <a:pt x="3" y="3"/>
                      </a:moveTo>
                      <a:lnTo>
                        <a:pt x="5" y="2"/>
                      </a:lnTo>
                      <a:lnTo>
                        <a:pt x="7" y="1"/>
                      </a:lnTo>
                      <a:lnTo>
                        <a:pt x="10" y="1"/>
                      </a:lnTo>
                      <a:lnTo>
                        <a:pt x="11" y="0"/>
                      </a:lnTo>
                      <a:lnTo>
                        <a:pt x="13" y="0"/>
                      </a:lnTo>
                      <a:lnTo>
                        <a:pt x="16" y="0"/>
                      </a:lnTo>
                      <a:lnTo>
                        <a:pt x="19" y="1"/>
                      </a:lnTo>
                      <a:lnTo>
                        <a:pt x="21" y="3"/>
                      </a:lnTo>
                      <a:lnTo>
                        <a:pt x="24" y="5"/>
                      </a:lnTo>
                      <a:lnTo>
                        <a:pt x="24" y="25"/>
                      </a:lnTo>
                      <a:lnTo>
                        <a:pt x="21" y="23"/>
                      </a:lnTo>
                      <a:lnTo>
                        <a:pt x="19" y="21"/>
                      </a:lnTo>
                      <a:lnTo>
                        <a:pt x="16" y="20"/>
                      </a:lnTo>
                      <a:lnTo>
                        <a:pt x="13" y="20"/>
                      </a:lnTo>
                      <a:lnTo>
                        <a:pt x="11" y="20"/>
                      </a:lnTo>
                      <a:lnTo>
                        <a:pt x="10" y="20"/>
                      </a:lnTo>
                      <a:lnTo>
                        <a:pt x="7" y="21"/>
                      </a:lnTo>
                      <a:lnTo>
                        <a:pt x="3" y="23"/>
                      </a:lnTo>
                      <a:lnTo>
                        <a:pt x="0" y="24"/>
                      </a:lnTo>
                      <a:lnTo>
                        <a:pt x="0" y="5"/>
                      </a:lnTo>
                      <a:lnTo>
                        <a:pt x="3" y="3"/>
                      </a:lnTo>
                    </a:path>
                  </a:pathLst>
                </a:custGeom>
                <a:solidFill>
                  <a:srgbClr val="A0A0A0"/>
                </a:solidFill>
                <a:ln w="9525" cap="rnd">
                  <a:noFill/>
                  <a:round/>
                  <a:headEnd/>
                  <a:tailEnd/>
                </a:ln>
                <a:effectLst/>
              </p:spPr>
              <p:txBody>
                <a:bodyPr/>
                <a:lstStyle/>
                <a:p>
                  <a:endParaRPr lang="en-US"/>
                </a:p>
              </p:txBody>
            </p:sp>
            <p:sp>
              <p:nvSpPr>
                <p:cNvPr id="197" name="Freeform 49"/>
                <p:cNvSpPr>
                  <a:spLocks/>
                </p:cNvSpPr>
                <p:nvPr/>
              </p:nvSpPr>
              <p:spPr bwMode="gray">
                <a:xfrm>
                  <a:off x="3095" y="3386"/>
                  <a:ext cx="25" cy="26"/>
                </a:xfrm>
                <a:custGeom>
                  <a:avLst/>
                  <a:gdLst/>
                  <a:ahLst/>
                  <a:cxnLst>
                    <a:cxn ang="0">
                      <a:pos x="3" y="3"/>
                    </a:cxn>
                    <a:cxn ang="0">
                      <a:pos x="5" y="3"/>
                    </a:cxn>
                    <a:cxn ang="0">
                      <a:pos x="7" y="1"/>
                    </a:cxn>
                    <a:cxn ang="0">
                      <a:pos x="10" y="1"/>
                    </a:cxn>
                    <a:cxn ang="0">
                      <a:pos x="11" y="1"/>
                    </a:cxn>
                    <a:cxn ang="0">
                      <a:pos x="13" y="0"/>
                    </a:cxn>
                    <a:cxn ang="0">
                      <a:pos x="16" y="1"/>
                    </a:cxn>
                    <a:cxn ang="0">
                      <a:pos x="19" y="1"/>
                    </a:cxn>
                    <a:cxn ang="0">
                      <a:pos x="21" y="3"/>
                    </a:cxn>
                    <a:cxn ang="0">
                      <a:pos x="24" y="6"/>
                    </a:cxn>
                    <a:cxn ang="0">
                      <a:pos x="24" y="25"/>
                    </a:cxn>
                    <a:cxn ang="0">
                      <a:pos x="21" y="23"/>
                    </a:cxn>
                    <a:cxn ang="0">
                      <a:pos x="19" y="22"/>
                    </a:cxn>
                    <a:cxn ang="0">
                      <a:pos x="16" y="21"/>
                    </a:cxn>
                    <a:cxn ang="0">
                      <a:pos x="13" y="20"/>
                    </a:cxn>
                    <a:cxn ang="0">
                      <a:pos x="11" y="21"/>
                    </a:cxn>
                    <a:cxn ang="0">
                      <a:pos x="10" y="21"/>
                    </a:cxn>
                    <a:cxn ang="0">
                      <a:pos x="7" y="22"/>
                    </a:cxn>
                    <a:cxn ang="0">
                      <a:pos x="3" y="23"/>
                    </a:cxn>
                    <a:cxn ang="0">
                      <a:pos x="0" y="25"/>
                    </a:cxn>
                    <a:cxn ang="0">
                      <a:pos x="0" y="6"/>
                    </a:cxn>
                    <a:cxn ang="0">
                      <a:pos x="3" y="3"/>
                    </a:cxn>
                  </a:cxnLst>
                  <a:rect l="0" t="0" r="r" b="b"/>
                  <a:pathLst>
                    <a:path w="25" h="26">
                      <a:moveTo>
                        <a:pt x="3" y="3"/>
                      </a:moveTo>
                      <a:lnTo>
                        <a:pt x="5" y="3"/>
                      </a:lnTo>
                      <a:lnTo>
                        <a:pt x="7" y="1"/>
                      </a:lnTo>
                      <a:lnTo>
                        <a:pt x="10" y="1"/>
                      </a:lnTo>
                      <a:lnTo>
                        <a:pt x="11" y="1"/>
                      </a:lnTo>
                      <a:lnTo>
                        <a:pt x="13" y="0"/>
                      </a:lnTo>
                      <a:lnTo>
                        <a:pt x="16" y="1"/>
                      </a:lnTo>
                      <a:lnTo>
                        <a:pt x="19" y="1"/>
                      </a:lnTo>
                      <a:lnTo>
                        <a:pt x="21" y="3"/>
                      </a:lnTo>
                      <a:lnTo>
                        <a:pt x="24" y="6"/>
                      </a:lnTo>
                      <a:lnTo>
                        <a:pt x="24" y="25"/>
                      </a:lnTo>
                      <a:lnTo>
                        <a:pt x="21" y="23"/>
                      </a:lnTo>
                      <a:lnTo>
                        <a:pt x="19" y="22"/>
                      </a:lnTo>
                      <a:lnTo>
                        <a:pt x="16" y="21"/>
                      </a:lnTo>
                      <a:lnTo>
                        <a:pt x="13" y="20"/>
                      </a:lnTo>
                      <a:lnTo>
                        <a:pt x="11" y="21"/>
                      </a:lnTo>
                      <a:lnTo>
                        <a:pt x="10" y="21"/>
                      </a:lnTo>
                      <a:lnTo>
                        <a:pt x="7" y="22"/>
                      </a:lnTo>
                      <a:lnTo>
                        <a:pt x="3" y="23"/>
                      </a:lnTo>
                      <a:lnTo>
                        <a:pt x="0" y="25"/>
                      </a:lnTo>
                      <a:lnTo>
                        <a:pt x="0" y="6"/>
                      </a:lnTo>
                      <a:lnTo>
                        <a:pt x="3" y="3"/>
                      </a:lnTo>
                    </a:path>
                  </a:pathLst>
                </a:custGeom>
                <a:solidFill>
                  <a:srgbClr val="A0A0A0"/>
                </a:solidFill>
                <a:ln w="9525" cap="rnd">
                  <a:noFill/>
                  <a:round/>
                  <a:headEnd/>
                  <a:tailEnd/>
                </a:ln>
                <a:effectLst/>
              </p:spPr>
              <p:txBody>
                <a:bodyPr/>
                <a:lstStyle/>
                <a:p>
                  <a:endParaRPr lang="en-US"/>
                </a:p>
              </p:txBody>
            </p:sp>
            <p:sp>
              <p:nvSpPr>
                <p:cNvPr id="198" name="Freeform 50"/>
                <p:cNvSpPr>
                  <a:spLocks/>
                </p:cNvSpPr>
                <p:nvPr/>
              </p:nvSpPr>
              <p:spPr bwMode="gray">
                <a:xfrm>
                  <a:off x="3095" y="3435"/>
                  <a:ext cx="25" cy="26"/>
                </a:xfrm>
                <a:custGeom>
                  <a:avLst/>
                  <a:gdLst/>
                  <a:ahLst/>
                  <a:cxnLst>
                    <a:cxn ang="0">
                      <a:pos x="3" y="3"/>
                    </a:cxn>
                    <a:cxn ang="0">
                      <a:pos x="5" y="2"/>
                    </a:cxn>
                    <a:cxn ang="0">
                      <a:pos x="7" y="1"/>
                    </a:cxn>
                    <a:cxn ang="0">
                      <a:pos x="10" y="0"/>
                    </a:cxn>
                    <a:cxn ang="0">
                      <a:pos x="11" y="0"/>
                    </a:cxn>
                    <a:cxn ang="0">
                      <a:pos x="13" y="0"/>
                    </a:cxn>
                    <a:cxn ang="0">
                      <a:pos x="16" y="0"/>
                    </a:cxn>
                    <a:cxn ang="0">
                      <a:pos x="19" y="1"/>
                    </a:cxn>
                    <a:cxn ang="0">
                      <a:pos x="21" y="3"/>
                    </a:cxn>
                    <a:cxn ang="0">
                      <a:pos x="24" y="5"/>
                    </a:cxn>
                    <a:cxn ang="0">
                      <a:pos x="24" y="25"/>
                    </a:cxn>
                    <a:cxn ang="0">
                      <a:pos x="21" y="23"/>
                    </a:cxn>
                    <a:cxn ang="0">
                      <a:pos x="19" y="21"/>
                    </a:cxn>
                    <a:cxn ang="0">
                      <a:pos x="16" y="21"/>
                    </a:cxn>
                    <a:cxn ang="0">
                      <a:pos x="13" y="19"/>
                    </a:cxn>
                    <a:cxn ang="0">
                      <a:pos x="11" y="20"/>
                    </a:cxn>
                    <a:cxn ang="0">
                      <a:pos x="10" y="21"/>
                    </a:cxn>
                    <a:cxn ang="0">
                      <a:pos x="7" y="21"/>
                    </a:cxn>
                    <a:cxn ang="0">
                      <a:pos x="3" y="23"/>
                    </a:cxn>
                    <a:cxn ang="0">
                      <a:pos x="0" y="24"/>
                    </a:cxn>
                    <a:cxn ang="0">
                      <a:pos x="0" y="5"/>
                    </a:cxn>
                    <a:cxn ang="0">
                      <a:pos x="3" y="3"/>
                    </a:cxn>
                  </a:cxnLst>
                  <a:rect l="0" t="0" r="r" b="b"/>
                  <a:pathLst>
                    <a:path w="25" h="26">
                      <a:moveTo>
                        <a:pt x="3" y="3"/>
                      </a:moveTo>
                      <a:lnTo>
                        <a:pt x="5" y="2"/>
                      </a:lnTo>
                      <a:lnTo>
                        <a:pt x="7" y="1"/>
                      </a:lnTo>
                      <a:lnTo>
                        <a:pt x="10" y="0"/>
                      </a:lnTo>
                      <a:lnTo>
                        <a:pt x="11" y="0"/>
                      </a:lnTo>
                      <a:lnTo>
                        <a:pt x="13" y="0"/>
                      </a:lnTo>
                      <a:lnTo>
                        <a:pt x="16" y="0"/>
                      </a:lnTo>
                      <a:lnTo>
                        <a:pt x="19" y="1"/>
                      </a:lnTo>
                      <a:lnTo>
                        <a:pt x="21" y="3"/>
                      </a:lnTo>
                      <a:lnTo>
                        <a:pt x="24" y="5"/>
                      </a:lnTo>
                      <a:lnTo>
                        <a:pt x="24" y="25"/>
                      </a:lnTo>
                      <a:lnTo>
                        <a:pt x="21" y="23"/>
                      </a:lnTo>
                      <a:lnTo>
                        <a:pt x="19" y="21"/>
                      </a:lnTo>
                      <a:lnTo>
                        <a:pt x="16" y="21"/>
                      </a:lnTo>
                      <a:lnTo>
                        <a:pt x="13" y="19"/>
                      </a:lnTo>
                      <a:lnTo>
                        <a:pt x="11" y="20"/>
                      </a:lnTo>
                      <a:lnTo>
                        <a:pt x="10" y="21"/>
                      </a:lnTo>
                      <a:lnTo>
                        <a:pt x="7" y="21"/>
                      </a:lnTo>
                      <a:lnTo>
                        <a:pt x="3" y="23"/>
                      </a:lnTo>
                      <a:lnTo>
                        <a:pt x="0" y="24"/>
                      </a:lnTo>
                      <a:lnTo>
                        <a:pt x="0" y="5"/>
                      </a:lnTo>
                      <a:lnTo>
                        <a:pt x="3" y="3"/>
                      </a:lnTo>
                    </a:path>
                  </a:pathLst>
                </a:custGeom>
                <a:solidFill>
                  <a:srgbClr val="A0A0A0"/>
                </a:solidFill>
                <a:ln w="9525" cap="rnd">
                  <a:noFill/>
                  <a:round/>
                  <a:headEnd/>
                  <a:tailEnd/>
                </a:ln>
                <a:effectLst/>
              </p:spPr>
              <p:txBody>
                <a:bodyPr/>
                <a:lstStyle/>
                <a:p>
                  <a:endParaRPr lang="en-US"/>
                </a:p>
              </p:txBody>
            </p:sp>
            <p:sp>
              <p:nvSpPr>
                <p:cNvPr id="199" name="Freeform 51"/>
                <p:cNvSpPr>
                  <a:spLocks/>
                </p:cNvSpPr>
                <p:nvPr/>
              </p:nvSpPr>
              <p:spPr bwMode="gray">
                <a:xfrm>
                  <a:off x="3095" y="3484"/>
                  <a:ext cx="25" cy="24"/>
                </a:xfrm>
                <a:custGeom>
                  <a:avLst/>
                  <a:gdLst/>
                  <a:ahLst/>
                  <a:cxnLst>
                    <a:cxn ang="0">
                      <a:pos x="3" y="3"/>
                    </a:cxn>
                    <a:cxn ang="0">
                      <a:pos x="5" y="2"/>
                    </a:cxn>
                    <a:cxn ang="0">
                      <a:pos x="7" y="2"/>
                    </a:cxn>
                    <a:cxn ang="0">
                      <a:pos x="10" y="1"/>
                    </a:cxn>
                    <a:cxn ang="0">
                      <a:pos x="11" y="1"/>
                    </a:cxn>
                    <a:cxn ang="0">
                      <a:pos x="13" y="0"/>
                    </a:cxn>
                    <a:cxn ang="0">
                      <a:pos x="16" y="1"/>
                    </a:cxn>
                    <a:cxn ang="0">
                      <a:pos x="19" y="2"/>
                    </a:cxn>
                    <a:cxn ang="0">
                      <a:pos x="21" y="3"/>
                    </a:cxn>
                    <a:cxn ang="0">
                      <a:pos x="24" y="4"/>
                    </a:cxn>
                    <a:cxn ang="0">
                      <a:pos x="24" y="23"/>
                    </a:cxn>
                    <a:cxn ang="0">
                      <a:pos x="21" y="21"/>
                    </a:cxn>
                    <a:cxn ang="0">
                      <a:pos x="19" y="20"/>
                    </a:cxn>
                    <a:cxn ang="0">
                      <a:pos x="16" y="19"/>
                    </a:cxn>
                    <a:cxn ang="0">
                      <a:pos x="13" y="19"/>
                    </a:cxn>
                    <a:cxn ang="0">
                      <a:pos x="11" y="19"/>
                    </a:cxn>
                    <a:cxn ang="0">
                      <a:pos x="10" y="19"/>
                    </a:cxn>
                    <a:cxn ang="0">
                      <a:pos x="7" y="20"/>
                    </a:cxn>
                    <a:cxn ang="0">
                      <a:pos x="3" y="22"/>
                    </a:cxn>
                    <a:cxn ang="0">
                      <a:pos x="0" y="22"/>
                    </a:cxn>
                    <a:cxn ang="0">
                      <a:pos x="0" y="5"/>
                    </a:cxn>
                    <a:cxn ang="0">
                      <a:pos x="3" y="3"/>
                    </a:cxn>
                  </a:cxnLst>
                  <a:rect l="0" t="0" r="r" b="b"/>
                  <a:pathLst>
                    <a:path w="25" h="24">
                      <a:moveTo>
                        <a:pt x="3" y="3"/>
                      </a:moveTo>
                      <a:lnTo>
                        <a:pt x="5" y="2"/>
                      </a:lnTo>
                      <a:lnTo>
                        <a:pt x="7" y="2"/>
                      </a:lnTo>
                      <a:lnTo>
                        <a:pt x="10" y="1"/>
                      </a:lnTo>
                      <a:lnTo>
                        <a:pt x="11" y="1"/>
                      </a:lnTo>
                      <a:lnTo>
                        <a:pt x="13" y="0"/>
                      </a:lnTo>
                      <a:lnTo>
                        <a:pt x="16" y="1"/>
                      </a:lnTo>
                      <a:lnTo>
                        <a:pt x="19" y="2"/>
                      </a:lnTo>
                      <a:lnTo>
                        <a:pt x="21" y="3"/>
                      </a:lnTo>
                      <a:lnTo>
                        <a:pt x="24" y="4"/>
                      </a:lnTo>
                      <a:lnTo>
                        <a:pt x="24" y="23"/>
                      </a:lnTo>
                      <a:lnTo>
                        <a:pt x="21" y="21"/>
                      </a:lnTo>
                      <a:lnTo>
                        <a:pt x="19" y="20"/>
                      </a:lnTo>
                      <a:lnTo>
                        <a:pt x="16" y="19"/>
                      </a:lnTo>
                      <a:lnTo>
                        <a:pt x="13" y="19"/>
                      </a:lnTo>
                      <a:lnTo>
                        <a:pt x="11" y="19"/>
                      </a:lnTo>
                      <a:lnTo>
                        <a:pt x="10" y="19"/>
                      </a:lnTo>
                      <a:lnTo>
                        <a:pt x="7" y="20"/>
                      </a:lnTo>
                      <a:lnTo>
                        <a:pt x="3" y="22"/>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200" name="Freeform 52"/>
                <p:cNvSpPr>
                  <a:spLocks/>
                </p:cNvSpPr>
                <p:nvPr/>
              </p:nvSpPr>
              <p:spPr bwMode="gray">
                <a:xfrm>
                  <a:off x="3095" y="3533"/>
                  <a:ext cx="25" cy="24"/>
                </a:xfrm>
                <a:custGeom>
                  <a:avLst/>
                  <a:gdLst/>
                  <a:ahLst/>
                  <a:cxnLst>
                    <a:cxn ang="0">
                      <a:pos x="3" y="3"/>
                    </a:cxn>
                    <a:cxn ang="0">
                      <a:pos x="5" y="2"/>
                    </a:cxn>
                    <a:cxn ang="0">
                      <a:pos x="7" y="1"/>
                    </a:cxn>
                    <a:cxn ang="0">
                      <a:pos x="10" y="1"/>
                    </a:cxn>
                    <a:cxn ang="0">
                      <a:pos x="11" y="0"/>
                    </a:cxn>
                    <a:cxn ang="0">
                      <a:pos x="13" y="0"/>
                    </a:cxn>
                    <a:cxn ang="0">
                      <a:pos x="16" y="1"/>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1"/>
                    </a:cxn>
                    <a:cxn ang="0">
                      <a:pos x="0" y="22"/>
                    </a:cxn>
                    <a:cxn ang="0">
                      <a:pos x="0" y="5"/>
                    </a:cxn>
                    <a:cxn ang="0">
                      <a:pos x="3" y="3"/>
                    </a:cxn>
                  </a:cxnLst>
                  <a:rect l="0" t="0" r="r" b="b"/>
                  <a:pathLst>
                    <a:path w="25" h="24">
                      <a:moveTo>
                        <a:pt x="3" y="3"/>
                      </a:moveTo>
                      <a:lnTo>
                        <a:pt x="5" y="2"/>
                      </a:lnTo>
                      <a:lnTo>
                        <a:pt x="7" y="1"/>
                      </a:lnTo>
                      <a:lnTo>
                        <a:pt x="10" y="1"/>
                      </a:lnTo>
                      <a:lnTo>
                        <a:pt x="11" y="0"/>
                      </a:lnTo>
                      <a:lnTo>
                        <a:pt x="13" y="0"/>
                      </a:lnTo>
                      <a:lnTo>
                        <a:pt x="16" y="1"/>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1"/>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201" name="Freeform 53"/>
                <p:cNvSpPr>
                  <a:spLocks/>
                </p:cNvSpPr>
                <p:nvPr/>
              </p:nvSpPr>
              <p:spPr bwMode="gray">
                <a:xfrm>
                  <a:off x="3095" y="3581"/>
                  <a:ext cx="25" cy="25"/>
                </a:xfrm>
                <a:custGeom>
                  <a:avLst/>
                  <a:gdLst/>
                  <a:ahLst/>
                  <a:cxnLst>
                    <a:cxn ang="0">
                      <a:pos x="3" y="3"/>
                    </a:cxn>
                    <a:cxn ang="0">
                      <a:pos x="5" y="2"/>
                    </a:cxn>
                    <a:cxn ang="0">
                      <a:pos x="7" y="1"/>
                    </a:cxn>
                    <a:cxn ang="0">
                      <a:pos x="10" y="0"/>
                    </a:cxn>
                    <a:cxn ang="0">
                      <a:pos x="11" y="0"/>
                    </a:cxn>
                    <a:cxn ang="0">
                      <a:pos x="13" y="0"/>
                    </a:cxn>
                    <a:cxn ang="0">
                      <a:pos x="16" y="0"/>
                    </a:cxn>
                    <a:cxn ang="0">
                      <a:pos x="19" y="1"/>
                    </a:cxn>
                    <a:cxn ang="0">
                      <a:pos x="21" y="3"/>
                    </a:cxn>
                    <a:cxn ang="0">
                      <a:pos x="24" y="5"/>
                    </a:cxn>
                    <a:cxn ang="0">
                      <a:pos x="24" y="24"/>
                    </a:cxn>
                    <a:cxn ang="0">
                      <a:pos x="21" y="22"/>
                    </a:cxn>
                    <a:cxn ang="0">
                      <a:pos x="19" y="20"/>
                    </a:cxn>
                    <a:cxn ang="0">
                      <a:pos x="16" y="19"/>
                    </a:cxn>
                    <a:cxn ang="0">
                      <a:pos x="13" y="19"/>
                    </a:cxn>
                    <a:cxn ang="0">
                      <a:pos x="11" y="19"/>
                    </a:cxn>
                    <a:cxn ang="0">
                      <a:pos x="10" y="20"/>
                    </a:cxn>
                    <a:cxn ang="0">
                      <a:pos x="7" y="20"/>
                    </a:cxn>
                    <a:cxn ang="0">
                      <a:pos x="3" y="22"/>
                    </a:cxn>
                    <a:cxn ang="0">
                      <a:pos x="0" y="23"/>
                    </a:cxn>
                    <a:cxn ang="0">
                      <a:pos x="0" y="5"/>
                    </a:cxn>
                    <a:cxn ang="0">
                      <a:pos x="3" y="3"/>
                    </a:cxn>
                  </a:cxnLst>
                  <a:rect l="0" t="0" r="r" b="b"/>
                  <a:pathLst>
                    <a:path w="25" h="25">
                      <a:moveTo>
                        <a:pt x="3" y="3"/>
                      </a:moveTo>
                      <a:lnTo>
                        <a:pt x="5" y="2"/>
                      </a:lnTo>
                      <a:lnTo>
                        <a:pt x="7" y="1"/>
                      </a:lnTo>
                      <a:lnTo>
                        <a:pt x="10" y="0"/>
                      </a:lnTo>
                      <a:lnTo>
                        <a:pt x="11" y="0"/>
                      </a:lnTo>
                      <a:lnTo>
                        <a:pt x="13" y="0"/>
                      </a:lnTo>
                      <a:lnTo>
                        <a:pt x="16" y="0"/>
                      </a:lnTo>
                      <a:lnTo>
                        <a:pt x="19" y="1"/>
                      </a:lnTo>
                      <a:lnTo>
                        <a:pt x="21" y="3"/>
                      </a:lnTo>
                      <a:lnTo>
                        <a:pt x="24" y="5"/>
                      </a:lnTo>
                      <a:lnTo>
                        <a:pt x="24" y="24"/>
                      </a:lnTo>
                      <a:lnTo>
                        <a:pt x="21" y="22"/>
                      </a:lnTo>
                      <a:lnTo>
                        <a:pt x="19" y="20"/>
                      </a:lnTo>
                      <a:lnTo>
                        <a:pt x="16" y="19"/>
                      </a:lnTo>
                      <a:lnTo>
                        <a:pt x="13" y="19"/>
                      </a:lnTo>
                      <a:lnTo>
                        <a:pt x="11" y="19"/>
                      </a:lnTo>
                      <a:lnTo>
                        <a:pt x="10" y="20"/>
                      </a:lnTo>
                      <a:lnTo>
                        <a:pt x="7" y="20"/>
                      </a:lnTo>
                      <a:lnTo>
                        <a:pt x="3" y="22"/>
                      </a:lnTo>
                      <a:lnTo>
                        <a:pt x="0" y="23"/>
                      </a:lnTo>
                      <a:lnTo>
                        <a:pt x="0" y="5"/>
                      </a:lnTo>
                      <a:lnTo>
                        <a:pt x="3" y="3"/>
                      </a:lnTo>
                    </a:path>
                  </a:pathLst>
                </a:custGeom>
                <a:solidFill>
                  <a:srgbClr val="A0A0A0"/>
                </a:solidFill>
                <a:ln w="9525" cap="rnd">
                  <a:noFill/>
                  <a:round/>
                  <a:headEnd/>
                  <a:tailEnd/>
                </a:ln>
                <a:effectLst/>
              </p:spPr>
              <p:txBody>
                <a:bodyPr/>
                <a:lstStyle/>
                <a:p>
                  <a:endParaRPr lang="en-US"/>
                </a:p>
              </p:txBody>
            </p:sp>
            <p:sp>
              <p:nvSpPr>
                <p:cNvPr id="202" name="Freeform 54"/>
                <p:cNvSpPr>
                  <a:spLocks/>
                </p:cNvSpPr>
                <p:nvPr/>
              </p:nvSpPr>
              <p:spPr bwMode="gray">
                <a:xfrm>
                  <a:off x="3095" y="3631"/>
                  <a:ext cx="25" cy="24"/>
                </a:xfrm>
                <a:custGeom>
                  <a:avLst/>
                  <a:gdLst/>
                  <a:ahLst/>
                  <a:cxnLst>
                    <a:cxn ang="0">
                      <a:pos x="3" y="3"/>
                    </a:cxn>
                    <a:cxn ang="0">
                      <a:pos x="5" y="2"/>
                    </a:cxn>
                    <a:cxn ang="0">
                      <a:pos x="7" y="1"/>
                    </a:cxn>
                    <a:cxn ang="0">
                      <a:pos x="10" y="1"/>
                    </a:cxn>
                    <a:cxn ang="0">
                      <a:pos x="11" y="0"/>
                    </a:cxn>
                    <a:cxn ang="0">
                      <a:pos x="13" y="0"/>
                    </a:cxn>
                    <a:cxn ang="0">
                      <a:pos x="16" y="0"/>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2"/>
                    </a:cxn>
                    <a:cxn ang="0">
                      <a:pos x="0" y="23"/>
                    </a:cxn>
                    <a:cxn ang="0">
                      <a:pos x="0" y="5"/>
                    </a:cxn>
                    <a:cxn ang="0">
                      <a:pos x="3" y="3"/>
                    </a:cxn>
                  </a:cxnLst>
                  <a:rect l="0" t="0" r="r" b="b"/>
                  <a:pathLst>
                    <a:path w="25" h="24">
                      <a:moveTo>
                        <a:pt x="3" y="3"/>
                      </a:moveTo>
                      <a:lnTo>
                        <a:pt x="5" y="2"/>
                      </a:lnTo>
                      <a:lnTo>
                        <a:pt x="7" y="1"/>
                      </a:lnTo>
                      <a:lnTo>
                        <a:pt x="10" y="1"/>
                      </a:lnTo>
                      <a:lnTo>
                        <a:pt x="11" y="0"/>
                      </a:lnTo>
                      <a:lnTo>
                        <a:pt x="13" y="0"/>
                      </a:lnTo>
                      <a:lnTo>
                        <a:pt x="16" y="0"/>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2"/>
                      </a:lnTo>
                      <a:lnTo>
                        <a:pt x="0" y="23"/>
                      </a:lnTo>
                      <a:lnTo>
                        <a:pt x="0" y="5"/>
                      </a:lnTo>
                      <a:lnTo>
                        <a:pt x="3" y="3"/>
                      </a:lnTo>
                    </a:path>
                  </a:pathLst>
                </a:custGeom>
                <a:solidFill>
                  <a:srgbClr val="A0A0A0"/>
                </a:solidFill>
                <a:ln w="9525" cap="rnd">
                  <a:noFill/>
                  <a:round/>
                  <a:headEnd/>
                  <a:tailEnd/>
                </a:ln>
                <a:effectLst/>
              </p:spPr>
              <p:txBody>
                <a:bodyPr/>
                <a:lstStyle/>
                <a:p>
                  <a:endParaRPr lang="en-US"/>
                </a:p>
              </p:txBody>
            </p:sp>
            <p:sp>
              <p:nvSpPr>
                <p:cNvPr id="203" name="Freeform 55"/>
                <p:cNvSpPr>
                  <a:spLocks/>
                </p:cNvSpPr>
                <p:nvPr/>
              </p:nvSpPr>
              <p:spPr bwMode="gray">
                <a:xfrm>
                  <a:off x="3095" y="3680"/>
                  <a:ext cx="25" cy="25"/>
                </a:xfrm>
                <a:custGeom>
                  <a:avLst/>
                  <a:gdLst/>
                  <a:ahLst/>
                  <a:cxnLst>
                    <a:cxn ang="0">
                      <a:pos x="3" y="4"/>
                    </a:cxn>
                    <a:cxn ang="0">
                      <a:pos x="5" y="2"/>
                    </a:cxn>
                    <a:cxn ang="0">
                      <a:pos x="7" y="1"/>
                    </a:cxn>
                    <a:cxn ang="0">
                      <a:pos x="10" y="1"/>
                    </a:cxn>
                    <a:cxn ang="0">
                      <a:pos x="11" y="0"/>
                    </a:cxn>
                    <a:cxn ang="0">
                      <a:pos x="13" y="0"/>
                    </a:cxn>
                    <a:cxn ang="0">
                      <a:pos x="16" y="1"/>
                    </a:cxn>
                    <a:cxn ang="0">
                      <a:pos x="19" y="1"/>
                    </a:cxn>
                    <a:cxn ang="0">
                      <a:pos x="21" y="3"/>
                    </a:cxn>
                    <a:cxn ang="0">
                      <a:pos x="24" y="5"/>
                    </a:cxn>
                    <a:cxn ang="0">
                      <a:pos x="24" y="24"/>
                    </a:cxn>
                    <a:cxn ang="0">
                      <a:pos x="21" y="22"/>
                    </a:cxn>
                    <a:cxn ang="0">
                      <a:pos x="19" y="20"/>
                    </a:cxn>
                    <a:cxn ang="0">
                      <a:pos x="16" y="20"/>
                    </a:cxn>
                    <a:cxn ang="0">
                      <a:pos x="13" y="19"/>
                    </a:cxn>
                    <a:cxn ang="0">
                      <a:pos x="11" y="19"/>
                    </a:cxn>
                    <a:cxn ang="0">
                      <a:pos x="10" y="20"/>
                    </a:cxn>
                    <a:cxn ang="0">
                      <a:pos x="7" y="20"/>
                    </a:cxn>
                    <a:cxn ang="0">
                      <a:pos x="3" y="22"/>
                    </a:cxn>
                    <a:cxn ang="0">
                      <a:pos x="0" y="24"/>
                    </a:cxn>
                    <a:cxn ang="0">
                      <a:pos x="0" y="5"/>
                    </a:cxn>
                    <a:cxn ang="0">
                      <a:pos x="3" y="4"/>
                    </a:cxn>
                  </a:cxnLst>
                  <a:rect l="0" t="0" r="r" b="b"/>
                  <a:pathLst>
                    <a:path w="25" h="25">
                      <a:moveTo>
                        <a:pt x="3" y="4"/>
                      </a:moveTo>
                      <a:lnTo>
                        <a:pt x="5" y="2"/>
                      </a:lnTo>
                      <a:lnTo>
                        <a:pt x="7" y="1"/>
                      </a:lnTo>
                      <a:lnTo>
                        <a:pt x="10" y="1"/>
                      </a:lnTo>
                      <a:lnTo>
                        <a:pt x="11" y="0"/>
                      </a:lnTo>
                      <a:lnTo>
                        <a:pt x="13" y="0"/>
                      </a:lnTo>
                      <a:lnTo>
                        <a:pt x="16" y="1"/>
                      </a:lnTo>
                      <a:lnTo>
                        <a:pt x="19" y="1"/>
                      </a:lnTo>
                      <a:lnTo>
                        <a:pt x="21" y="3"/>
                      </a:lnTo>
                      <a:lnTo>
                        <a:pt x="24" y="5"/>
                      </a:lnTo>
                      <a:lnTo>
                        <a:pt x="24" y="24"/>
                      </a:lnTo>
                      <a:lnTo>
                        <a:pt x="21" y="22"/>
                      </a:lnTo>
                      <a:lnTo>
                        <a:pt x="19" y="20"/>
                      </a:lnTo>
                      <a:lnTo>
                        <a:pt x="16" y="20"/>
                      </a:lnTo>
                      <a:lnTo>
                        <a:pt x="13" y="19"/>
                      </a:lnTo>
                      <a:lnTo>
                        <a:pt x="11" y="19"/>
                      </a:lnTo>
                      <a:lnTo>
                        <a:pt x="10" y="20"/>
                      </a:lnTo>
                      <a:lnTo>
                        <a:pt x="7" y="20"/>
                      </a:lnTo>
                      <a:lnTo>
                        <a:pt x="3" y="22"/>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204" name="Freeform 56"/>
                <p:cNvSpPr>
                  <a:spLocks/>
                </p:cNvSpPr>
                <p:nvPr/>
              </p:nvSpPr>
              <p:spPr bwMode="gray">
                <a:xfrm>
                  <a:off x="3095" y="3154"/>
                  <a:ext cx="25" cy="17"/>
                </a:xfrm>
                <a:custGeom>
                  <a:avLst/>
                  <a:gdLst/>
                  <a:ahLst/>
                  <a:cxnLst>
                    <a:cxn ang="0">
                      <a:pos x="3" y="3"/>
                    </a:cxn>
                    <a:cxn ang="0">
                      <a:pos x="5" y="2"/>
                    </a:cxn>
                    <a:cxn ang="0">
                      <a:pos x="7" y="2"/>
                    </a:cxn>
                    <a:cxn ang="0">
                      <a:pos x="10" y="1"/>
                    </a:cxn>
                    <a:cxn ang="0">
                      <a:pos x="11" y="1"/>
                    </a:cxn>
                    <a:cxn ang="0">
                      <a:pos x="13" y="0"/>
                    </a:cxn>
                    <a:cxn ang="0">
                      <a:pos x="16" y="1"/>
                    </a:cxn>
                    <a:cxn ang="0">
                      <a:pos x="19" y="2"/>
                    </a:cxn>
                    <a:cxn ang="0">
                      <a:pos x="21" y="3"/>
                    </a:cxn>
                    <a:cxn ang="0">
                      <a:pos x="24" y="5"/>
                    </a:cxn>
                    <a:cxn ang="0">
                      <a:pos x="24" y="16"/>
                    </a:cxn>
                    <a:cxn ang="0">
                      <a:pos x="21" y="13"/>
                    </a:cxn>
                    <a:cxn ang="0">
                      <a:pos x="19" y="12"/>
                    </a:cxn>
                    <a:cxn ang="0">
                      <a:pos x="16" y="11"/>
                    </a:cxn>
                    <a:cxn ang="0">
                      <a:pos x="13" y="11"/>
                    </a:cxn>
                    <a:cxn ang="0">
                      <a:pos x="11" y="11"/>
                    </a:cxn>
                    <a:cxn ang="0">
                      <a:pos x="10" y="12"/>
                    </a:cxn>
                    <a:cxn ang="0">
                      <a:pos x="7" y="12"/>
                    </a:cxn>
                    <a:cxn ang="0">
                      <a:pos x="3" y="14"/>
                    </a:cxn>
                    <a:cxn ang="0">
                      <a:pos x="0" y="14"/>
                    </a:cxn>
                    <a:cxn ang="0">
                      <a:pos x="0" y="5"/>
                    </a:cxn>
                    <a:cxn ang="0">
                      <a:pos x="3" y="3"/>
                    </a:cxn>
                  </a:cxnLst>
                  <a:rect l="0" t="0" r="r" b="b"/>
                  <a:pathLst>
                    <a:path w="25" h="17">
                      <a:moveTo>
                        <a:pt x="3" y="3"/>
                      </a:moveTo>
                      <a:lnTo>
                        <a:pt x="5" y="2"/>
                      </a:lnTo>
                      <a:lnTo>
                        <a:pt x="7" y="2"/>
                      </a:lnTo>
                      <a:lnTo>
                        <a:pt x="10" y="1"/>
                      </a:lnTo>
                      <a:lnTo>
                        <a:pt x="11" y="1"/>
                      </a:lnTo>
                      <a:lnTo>
                        <a:pt x="13" y="0"/>
                      </a:lnTo>
                      <a:lnTo>
                        <a:pt x="16" y="1"/>
                      </a:lnTo>
                      <a:lnTo>
                        <a:pt x="19" y="2"/>
                      </a:lnTo>
                      <a:lnTo>
                        <a:pt x="21" y="3"/>
                      </a:lnTo>
                      <a:lnTo>
                        <a:pt x="24" y="5"/>
                      </a:lnTo>
                      <a:lnTo>
                        <a:pt x="24" y="16"/>
                      </a:lnTo>
                      <a:lnTo>
                        <a:pt x="21" y="13"/>
                      </a:lnTo>
                      <a:lnTo>
                        <a:pt x="19" y="12"/>
                      </a:lnTo>
                      <a:lnTo>
                        <a:pt x="16" y="11"/>
                      </a:lnTo>
                      <a:lnTo>
                        <a:pt x="13" y="11"/>
                      </a:lnTo>
                      <a:lnTo>
                        <a:pt x="11" y="11"/>
                      </a:lnTo>
                      <a:lnTo>
                        <a:pt x="10" y="12"/>
                      </a:lnTo>
                      <a:lnTo>
                        <a:pt x="7" y="12"/>
                      </a:lnTo>
                      <a:lnTo>
                        <a:pt x="3" y="14"/>
                      </a:lnTo>
                      <a:lnTo>
                        <a:pt x="0" y="14"/>
                      </a:lnTo>
                      <a:lnTo>
                        <a:pt x="0" y="5"/>
                      </a:lnTo>
                      <a:lnTo>
                        <a:pt x="3" y="3"/>
                      </a:lnTo>
                    </a:path>
                  </a:pathLst>
                </a:custGeom>
                <a:solidFill>
                  <a:srgbClr val="A0A0A0"/>
                </a:solidFill>
                <a:ln w="9525" cap="rnd">
                  <a:noFill/>
                  <a:round/>
                  <a:headEnd/>
                  <a:tailEnd/>
                </a:ln>
                <a:effectLst/>
              </p:spPr>
              <p:txBody>
                <a:bodyPr/>
                <a:lstStyle/>
                <a:p>
                  <a:endParaRPr lang="en-US"/>
                </a:p>
              </p:txBody>
            </p:sp>
          </p:grpSp>
        </p:grpSp>
        <p:grpSp>
          <p:nvGrpSpPr>
            <p:cNvPr id="8" name="Group 57"/>
            <p:cNvGrpSpPr>
              <a:grpSpLocks/>
            </p:cNvGrpSpPr>
            <p:nvPr/>
          </p:nvGrpSpPr>
          <p:grpSpPr bwMode="auto">
            <a:xfrm>
              <a:off x="2812" y="3159"/>
              <a:ext cx="283" cy="657"/>
              <a:chOff x="2812" y="3159"/>
              <a:chExt cx="283" cy="657"/>
            </a:xfrm>
          </p:grpSpPr>
          <p:grpSp>
            <p:nvGrpSpPr>
              <p:cNvPr id="9" name="Group 58"/>
              <p:cNvGrpSpPr>
                <a:grpSpLocks/>
              </p:cNvGrpSpPr>
              <p:nvPr/>
            </p:nvGrpSpPr>
            <p:grpSpPr bwMode="auto">
              <a:xfrm>
                <a:off x="2836" y="3159"/>
                <a:ext cx="259" cy="645"/>
                <a:chOff x="2836" y="3159"/>
                <a:chExt cx="259" cy="645"/>
              </a:xfrm>
            </p:grpSpPr>
            <p:sp>
              <p:nvSpPr>
                <p:cNvPr id="182" name="Freeform 59"/>
                <p:cNvSpPr>
                  <a:spLocks/>
                </p:cNvSpPr>
                <p:nvPr/>
              </p:nvSpPr>
              <p:spPr bwMode="gray">
                <a:xfrm>
                  <a:off x="2836" y="3225"/>
                  <a:ext cx="201" cy="579"/>
                </a:xfrm>
                <a:custGeom>
                  <a:avLst/>
                  <a:gdLst/>
                  <a:ahLst/>
                  <a:cxnLst>
                    <a:cxn ang="0">
                      <a:pos x="200" y="0"/>
                    </a:cxn>
                    <a:cxn ang="0">
                      <a:pos x="0" y="115"/>
                    </a:cxn>
                    <a:cxn ang="0">
                      <a:pos x="0" y="565"/>
                    </a:cxn>
                    <a:cxn ang="0">
                      <a:pos x="200" y="578"/>
                    </a:cxn>
                    <a:cxn ang="0">
                      <a:pos x="200" y="0"/>
                    </a:cxn>
                  </a:cxnLst>
                  <a:rect l="0" t="0" r="r" b="b"/>
                  <a:pathLst>
                    <a:path w="201" h="579">
                      <a:moveTo>
                        <a:pt x="200" y="0"/>
                      </a:moveTo>
                      <a:lnTo>
                        <a:pt x="0" y="115"/>
                      </a:lnTo>
                      <a:lnTo>
                        <a:pt x="0" y="565"/>
                      </a:lnTo>
                      <a:lnTo>
                        <a:pt x="200" y="578"/>
                      </a:lnTo>
                      <a:lnTo>
                        <a:pt x="200" y="0"/>
                      </a:lnTo>
                    </a:path>
                  </a:pathLst>
                </a:custGeom>
                <a:solidFill>
                  <a:srgbClr val="E0E0E0"/>
                </a:solidFill>
                <a:ln w="9525" cap="rnd">
                  <a:noFill/>
                  <a:round/>
                  <a:headEnd/>
                  <a:tailEnd/>
                </a:ln>
                <a:effectLst/>
              </p:spPr>
              <p:txBody>
                <a:bodyPr/>
                <a:lstStyle/>
                <a:p>
                  <a:endParaRPr lang="en-US"/>
                </a:p>
              </p:txBody>
            </p:sp>
            <p:sp>
              <p:nvSpPr>
                <p:cNvPr id="183" name="Line 60"/>
                <p:cNvSpPr>
                  <a:spLocks noChangeShapeType="1"/>
                </p:cNvSpPr>
                <p:nvPr/>
              </p:nvSpPr>
              <p:spPr bwMode="gray">
                <a:xfrm flipV="1">
                  <a:off x="2890" y="3305"/>
                  <a:ext cx="29" cy="17"/>
                </a:xfrm>
                <a:prstGeom prst="line">
                  <a:avLst/>
                </a:prstGeom>
                <a:noFill/>
                <a:ln w="12700">
                  <a:solidFill>
                    <a:srgbClr val="606060"/>
                  </a:solidFill>
                  <a:round/>
                  <a:headEnd type="none" w="sm" len="sm"/>
                  <a:tailEnd type="none" w="sm" len="sm"/>
                </a:ln>
                <a:effectLst/>
              </p:spPr>
              <p:txBody>
                <a:bodyPr wrap="none" anchor="ctr"/>
                <a:lstStyle/>
                <a:p>
                  <a:endParaRPr lang="en-US"/>
                </a:p>
              </p:txBody>
            </p:sp>
            <p:sp>
              <p:nvSpPr>
                <p:cNvPr id="184" name="Freeform 61"/>
                <p:cNvSpPr>
                  <a:spLocks/>
                </p:cNvSpPr>
                <p:nvPr/>
              </p:nvSpPr>
              <p:spPr bwMode="gray">
                <a:xfrm>
                  <a:off x="2973" y="3159"/>
                  <a:ext cx="122" cy="645"/>
                </a:xfrm>
                <a:custGeom>
                  <a:avLst/>
                  <a:gdLst/>
                  <a:ahLst/>
                  <a:cxnLst>
                    <a:cxn ang="0">
                      <a:pos x="0" y="78"/>
                    </a:cxn>
                    <a:cxn ang="0">
                      <a:pos x="121" y="0"/>
                    </a:cxn>
                    <a:cxn ang="0">
                      <a:pos x="121" y="644"/>
                    </a:cxn>
                    <a:cxn ang="0">
                      <a:pos x="0" y="640"/>
                    </a:cxn>
                    <a:cxn ang="0">
                      <a:pos x="2" y="76"/>
                    </a:cxn>
                    <a:cxn ang="0">
                      <a:pos x="0" y="78"/>
                    </a:cxn>
                  </a:cxnLst>
                  <a:rect l="0" t="0" r="r" b="b"/>
                  <a:pathLst>
                    <a:path w="122" h="645">
                      <a:moveTo>
                        <a:pt x="0" y="78"/>
                      </a:moveTo>
                      <a:lnTo>
                        <a:pt x="121" y="0"/>
                      </a:lnTo>
                      <a:lnTo>
                        <a:pt x="121" y="644"/>
                      </a:lnTo>
                      <a:lnTo>
                        <a:pt x="0" y="640"/>
                      </a:lnTo>
                      <a:lnTo>
                        <a:pt x="2" y="76"/>
                      </a:lnTo>
                      <a:lnTo>
                        <a:pt x="0" y="78"/>
                      </a:lnTo>
                    </a:path>
                  </a:pathLst>
                </a:custGeom>
                <a:solidFill>
                  <a:srgbClr val="E0E0E0"/>
                </a:solidFill>
                <a:ln w="9525" cap="rnd">
                  <a:noFill/>
                  <a:round/>
                  <a:headEnd/>
                  <a:tailEnd/>
                </a:ln>
                <a:effectLst/>
              </p:spPr>
              <p:txBody>
                <a:bodyPr/>
                <a:lstStyle/>
                <a:p>
                  <a:endParaRPr lang="en-US"/>
                </a:p>
              </p:txBody>
            </p:sp>
          </p:grpSp>
          <p:grpSp>
            <p:nvGrpSpPr>
              <p:cNvPr id="10" name="Group 62"/>
              <p:cNvGrpSpPr>
                <a:grpSpLocks/>
              </p:cNvGrpSpPr>
              <p:nvPr/>
            </p:nvGrpSpPr>
            <p:grpSpPr bwMode="auto">
              <a:xfrm>
                <a:off x="2862" y="3317"/>
                <a:ext cx="132" cy="349"/>
                <a:chOff x="2862" y="3317"/>
                <a:chExt cx="132" cy="349"/>
              </a:xfrm>
            </p:grpSpPr>
            <p:sp>
              <p:nvSpPr>
                <p:cNvPr id="168" name="Freeform 63"/>
                <p:cNvSpPr>
                  <a:spLocks/>
                </p:cNvSpPr>
                <p:nvPr/>
              </p:nvSpPr>
              <p:spPr bwMode="gray">
                <a:xfrm>
                  <a:off x="2862" y="3317"/>
                  <a:ext cx="132" cy="349"/>
                </a:xfrm>
                <a:custGeom>
                  <a:avLst/>
                  <a:gdLst/>
                  <a:ahLst/>
                  <a:cxnLst>
                    <a:cxn ang="0">
                      <a:pos x="131" y="338"/>
                    </a:cxn>
                    <a:cxn ang="0">
                      <a:pos x="131" y="0"/>
                    </a:cxn>
                    <a:cxn ang="0">
                      <a:pos x="0" y="61"/>
                    </a:cxn>
                    <a:cxn ang="0">
                      <a:pos x="0" y="348"/>
                    </a:cxn>
                    <a:cxn ang="0">
                      <a:pos x="131" y="338"/>
                    </a:cxn>
                  </a:cxnLst>
                  <a:rect l="0" t="0" r="r" b="b"/>
                  <a:pathLst>
                    <a:path w="132" h="349">
                      <a:moveTo>
                        <a:pt x="131" y="338"/>
                      </a:moveTo>
                      <a:lnTo>
                        <a:pt x="131" y="0"/>
                      </a:lnTo>
                      <a:lnTo>
                        <a:pt x="0" y="61"/>
                      </a:lnTo>
                      <a:lnTo>
                        <a:pt x="0" y="348"/>
                      </a:lnTo>
                      <a:lnTo>
                        <a:pt x="131" y="338"/>
                      </a:lnTo>
                    </a:path>
                  </a:pathLst>
                </a:custGeom>
                <a:solidFill>
                  <a:srgbClr val="606060"/>
                </a:solidFill>
                <a:ln w="9525" cap="rnd">
                  <a:noFill/>
                  <a:round/>
                  <a:headEnd/>
                  <a:tailEnd/>
                </a:ln>
                <a:effectLst/>
              </p:spPr>
              <p:txBody>
                <a:bodyPr/>
                <a:lstStyle/>
                <a:p>
                  <a:endParaRPr lang="en-US"/>
                </a:p>
              </p:txBody>
            </p:sp>
            <p:sp>
              <p:nvSpPr>
                <p:cNvPr id="169" name="Freeform 64"/>
                <p:cNvSpPr>
                  <a:spLocks/>
                </p:cNvSpPr>
                <p:nvPr/>
              </p:nvSpPr>
              <p:spPr bwMode="gray">
                <a:xfrm>
                  <a:off x="2871" y="3329"/>
                  <a:ext cx="116" cy="336"/>
                </a:xfrm>
                <a:custGeom>
                  <a:avLst/>
                  <a:gdLst/>
                  <a:ahLst/>
                  <a:cxnLst>
                    <a:cxn ang="0">
                      <a:pos x="115" y="326"/>
                    </a:cxn>
                    <a:cxn ang="0">
                      <a:pos x="115" y="0"/>
                    </a:cxn>
                    <a:cxn ang="0">
                      <a:pos x="0" y="57"/>
                    </a:cxn>
                    <a:cxn ang="0">
                      <a:pos x="0" y="335"/>
                    </a:cxn>
                    <a:cxn ang="0">
                      <a:pos x="115" y="326"/>
                    </a:cxn>
                  </a:cxnLst>
                  <a:rect l="0" t="0" r="r" b="b"/>
                  <a:pathLst>
                    <a:path w="116" h="336">
                      <a:moveTo>
                        <a:pt x="115" y="326"/>
                      </a:moveTo>
                      <a:lnTo>
                        <a:pt x="115" y="0"/>
                      </a:lnTo>
                      <a:lnTo>
                        <a:pt x="0" y="57"/>
                      </a:lnTo>
                      <a:lnTo>
                        <a:pt x="0" y="335"/>
                      </a:lnTo>
                      <a:lnTo>
                        <a:pt x="115" y="326"/>
                      </a:lnTo>
                    </a:path>
                  </a:pathLst>
                </a:custGeom>
                <a:solidFill>
                  <a:srgbClr val="E0E0E0"/>
                </a:solidFill>
                <a:ln w="9525" cap="rnd">
                  <a:noFill/>
                  <a:round/>
                  <a:headEnd/>
                  <a:tailEnd/>
                </a:ln>
                <a:effectLst/>
              </p:spPr>
              <p:txBody>
                <a:bodyPr/>
                <a:lstStyle/>
                <a:p>
                  <a:endParaRPr lang="en-US"/>
                </a:p>
              </p:txBody>
            </p:sp>
            <p:sp>
              <p:nvSpPr>
                <p:cNvPr id="170" name="Freeform 65"/>
                <p:cNvSpPr>
                  <a:spLocks/>
                </p:cNvSpPr>
                <p:nvPr/>
              </p:nvSpPr>
              <p:spPr bwMode="gray">
                <a:xfrm>
                  <a:off x="2871" y="3355"/>
                  <a:ext cx="116" cy="68"/>
                </a:xfrm>
                <a:custGeom>
                  <a:avLst/>
                  <a:gdLst/>
                  <a:ahLst/>
                  <a:cxnLst>
                    <a:cxn ang="0">
                      <a:pos x="115" y="22"/>
                    </a:cxn>
                    <a:cxn ang="0">
                      <a:pos x="115" y="0"/>
                    </a:cxn>
                    <a:cxn ang="0">
                      <a:pos x="0" y="50"/>
                    </a:cxn>
                    <a:cxn ang="0">
                      <a:pos x="0" y="67"/>
                    </a:cxn>
                    <a:cxn ang="0">
                      <a:pos x="115" y="22"/>
                    </a:cxn>
                  </a:cxnLst>
                  <a:rect l="0" t="0" r="r" b="b"/>
                  <a:pathLst>
                    <a:path w="116" h="68">
                      <a:moveTo>
                        <a:pt x="115" y="22"/>
                      </a:moveTo>
                      <a:lnTo>
                        <a:pt x="115" y="0"/>
                      </a:lnTo>
                      <a:lnTo>
                        <a:pt x="0" y="50"/>
                      </a:lnTo>
                      <a:lnTo>
                        <a:pt x="0" y="67"/>
                      </a:lnTo>
                      <a:lnTo>
                        <a:pt x="115" y="22"/>
                      </a:lnTo>
                    </a:path>
                  </a:pathLst>
                </a:custGeom>
                <a:solidFill>
                  <a:srgbClr val="A0A0A0"/>
                </a:solidFill>
                <a:ln w="9525" cap="rnd">
                  <a:noFill/>
                  <a:round/>
                  <a:headEnd/>
                  <a:tailEnd/>
                </a:ln>
                <a:effectLst/>
              </p:spPr>
              <p:txBody>
                <a:bodyPr/>
                <a:lstStyle/>
                <a:p>
                  <a:endParaRPr lang="en-US"/>
                </a:p>
              </p:txBody>
            </p:sp>
            <p:sp>
              <p:nvSpPr>
                <p:cNvPr id="171" name="Freeform 66"/>
                <p:cNvSpPr>
                  <a:spLocks/>
                </p:cNvSpPr>
                <p:nvPr/>
              </p:nvSpPr>
              <p:spPr bwMode="gray">
                <a:xfrm>
                  <a:off x="2871" y="3407"/>
                  <a:ext cx="116" cy="59"/>
                </a:xfrm>
                <a:custGeom>
                  <a:avLst/>
                  <a:gdLst/>
                  <a:ahLst/>
                  <a:cxnLst>
                    <a:cxn ang="0">
                      <a:pos x="115" y="21"/>
                    </a:cxn>
                    <a:cxn ang="0">
                      <a:pos x="115" y="0"/>
                    </a:cxn>
                    <a:cxn ang="0">
                      <a:pos x="0" y="41"/>
                    </a:cxn>
                    <a:cxn ang="0">
                      <a:pos x="0" y="58"/>
                    </a:cxn>
                    <a:cxn ang="0">
                      <a:pos x="115" y="21"/>
                    </a:cxn>
                  </a:cxnLst>
                  <a:rect l="0" t="0" r="r" b="b"/>
                  <a:pathLst>
                    <a:path w="116" h="59">
                      <a:moveTo>
                        <a:pt x="115" y="21"/>
                      </a:moveTo>
                      <a:lnTo>
                        <a:pt x="115" y="0"/>
                      </a:lnTo>
                      <a:lnTo>
                        <a:pt x="0" y="41"/>
                      </a:lnTo>
                      <a:lnTo>
                        <a:pt x="0" y="58"/>
                      </a:lnTo>
                      <a:lnTo>
                        <a:pt x="115" y="21"/>
                      </a:lnTo>
                    </a:path>
                  </a:pathLst>
                </a:custGeom>
                <a:solidFill>
                  <a:srgbClr val="A0A0A0"/>
                </a:solidFill>
                <a:ln w="9525" cap="rnd">
                  <a:noFill/>
                  <a:round/>
                  <a:headEnd/>
                  <a:tailEnd/>
                </a:ln>
                <a:effectLst/>
              </p:spPr>
              <p:txBody>
                <a:bodyPr/>
                <a:lstStyle/>
                <a:p>
                  <a:endParaRPr lang="en-US"/>
                </a:p>
              </p:txBody>
            </p:sp>
            <p:sp>
              <p:nvSpPr>
                <p:cNvPr id="172" name="Freeform 67"/>
                <p:cNvSpPr>
                  <a:spLocks/>
                </p:cNvSpPr>
                <p:nvPr/>
              </p:nvSpPr>
              <p:spPr bwMode="gray">
                <a:xfrm>
                  <a:off x="2871" y="3458"/>
                  <a:ext cx="116" cy="54"/>
                </a:xfrm>
                <a:custGeom>
                  <a:avLst/>
                  <a:gdLst/>
                  <a:ahLst/>
                  <a:cxnLst>
                    <a:cxn ang="0">
                      <a:pos x="115" y="22"/>
                    </a:cxn>
                    <a:cxn ang="0">
                      <a:pos x="115" y="0"/>
                    </a:cxn>
                    <a:cxn ang="0">
                      <a:pos x="0" y="37"/>
                    </a:cxn>
                    <a:cxn ang="0">
                      <a:pos x="0" y="53"/>
                    </a:cxn>
                    <a:cxn ang="0">
                      <a:pos x="115" y="22"/>
                    </a:cxn>
                  </a:cxnLst>
                  <a:rect l="0" t="0" r="r" b="b"/>
                  <a:pathLst>
                    <a:path w="116" h="54">
                      <a:moveTo>
                        <a:pt x="115" y="22"/>
                      </a:moveTo>
                      <a:lnTo>
                        <a:pt x="115" y="0"/>
                      </a:lnTo>
                      <a:lnTo>
                        <a:pt x="0" y="37"/>
                      </a:lnTo>
                      <a:lnTo>
                        <a:pt x="0" y="53"/>
                      </a:lnTo>
                      <a:lnTo>
                        <a:pt x="115" y="22"/>
                      </a:lnTo>
                    </a:path>
                  </a:pathLst>
                </a:custGeom>
                <a:solidFill>
                  <a:srgbClr val="A0A0A0"/>
                </a:solidFill>
                <a:ln w="9525" cap="rnd">
                  <a:noFill/>
                  <a:round/>
                  <a:headEnd/>
                  <a:tailEnd/>
                </a:ln>
                <a:effectLst/>
              </p:spPr>
              <p:txBody>
                <a:bodyPr/>
                <a:lstStyle/>
                <a:p>
                  <a:endParaRPr lang="en-US"/>
                </a:p>
              </p:txBody>
            </p:sp>
            <p:sp>
              <p:nvSpPr>
                <p:cNvPr id="173" name="Freeform 68"/>
                <p:cNvSpPr>
                  <a:spLocks/>
                </p:cNvSpPr>
                <p:nvPr/>
              </p:nvSpPr>
              <p:spPr bwMode="gray">
                <a:xfrm>
                  <a:off x="2870" y="3507"/>
                  <a:ext cx="117" cy="50"/>
                </a:xfrm>
                <a:custGeom>
                  <a:avLst/>
                  <a:gdLst/>
                  <a:ahLst/>
                  <a:cxnLst>
                    <a:cxn ang="0">
                      <a:pos x="116" y="24"/>
                    </a:cxn>
                    <a:cxn ang="0">
                      <a:pos x="116" y="0"/>
                    </a:cxn>
                    <a:cxn ang="0">
                      <a:pos x="0" y="29"/>
                    </a:cxn>
                    <a:cxn ang="0">
                      <a:pos x="0" y="49"/>
                    </a:cxn>
                    <a:cxn ang="0">
                      <a:pos x="116" y="24"/>
                    </a:cxn>
                  </a:cxnLst>
                  <a:rect l="0" t="0" r="r" b="b"/>
                  <a:pathLst>
                    <a:path w="117" h="50">
                      <a:moveTo>
                        <a:pt x="116" y="24"/>
                      </a:moveTo>
                      <a:lnTo>
                        <a:pt x="116" y="0"/>
                      </a:lnTo>
                      <a:lnTo>
                        <a:pt x="0" y="29"/>
                      </a:lnTo>
                      <a:lnTo>
                        <a:pt x="0" y="49"/>
                      </a:lnTo>
                      <a:lnTo>
                        <a:pt x="116" y="24"/>
                      </a:lnTo>
                    </a:path>
                  </a:pathLst>
                </a:custGeom>
                <a:solidFill>
                  <a:srgbClr val="A0A0A0"/>
                </a:solidFill>
                <a:ln w="9525" cap="rnd">
                  <a:noFill/>
                  <a:round/>
                  <a:headEnd/>
                  <a:tailEnd/>
                </a:ln>
                <a:effectLst/>
              </p:spPr>
              <p:txBody>
                <a:bodyPr/>
                <a:lstStyle/>
                <a:p>
                  <a:endParaRPr lang="en-US"/>
                </a:p>
              </p:txBody>
            </p:sp>
            <p:sp>
              <p:nvSpPr>
                <p:cNvPr id="174" name="Freeform 69"/>
                <p:cNvSpPr>
                  <a:spLocks/>
                </p:cNvSpPr>
                <p:nvPr/>
              </p:nvSpPr>
              <p:spPr bwMode="gray">
                <a:xfrm>
                  <a:off x="2871" y="3557"/>
                  <a:ext cx="116" cy="44"/>
                </a:xfrm>
                <a:custGeom>
                  <a:avLst/>
                  <a:gdLst/>
                  <a:ahLst/>
                  <a:cxnLst>
                    <a:cxn ang="0">
                      <a:pos x="115" y="0"/>
                    </a:cxn>
                    <a:cxn ang="0">
                      <a:pos x="0" y="25"/>
                    </a:cxn>
                    <a:cxn ang="0">
                      <a:pos x="0" y="43"/>
                    </a:cxn>
                    <a:cxn ang="0">
                      <a:pos x="115" y="23"/>
                    </a:cxn>
                    <a:cxn ang="0">
                      <a:pos x="115" y="0"/>
                    </a:cxn>
                  </a:cxnLst>
                  <a:rect l="0" t="0" r="r" b="b"/>
                  <a:pathLst>
                    <a:path w="116" h="44">
                      <a:moveTo>
                        <a:pt x="115" y="0"/>
                      </a:moveTo>
                      <a:lnTo>
                        <a:pt x="0" y="25"/>
                      </a:lnTo>
                      <a:lnTo>
                        <a:pt x="0" y="43"/>
                      </a:lnTo>
                      <a:lnTo>
                        <a:pt x="115" y="23"/>
                      </a:lnTo>
                      <a:lnTo>
                        <a:pt x="115" y="0"/>
                      </a:lnTo>
                    </a:path>
                  </a:pathLst>
                </a:custGeom>
                <a:solidFill>
                  <a:srgbClr val="A0A0A0"/>
                </a:solidFill>
                <a:ln w="9525" cap="rnd">
                  <a:noFill/>
                  <a:round/>
                  <a:headEnd/>
                  <a:tailEnd/>
                </a:ln>
                <a:effectLst/>
              </p:spPr>
              <p:txBody>
                <a:bodyPr/>
                <a:lstStyle/>
                <a:p>
                  <a:endParaRPr lang="en-US"/>
                </a:p>
              </p:txBody>
            </p:sp>
            <p:sp>
              <p:nvSpPr>
                <p:cNvPr id="175" name="Freeform 70"/>
                <p:cNvSpPr>
                  <a:spLocks/>
                </p:cNvSpPr>
                <p:nvPr/>
              </p:nvSpPr>
              <p:spPr bwMode="gray">
                <a:xfrm>
                  <a:off x="2871" y="3610"/>
                  <a:ext cx="116" cy="38"/>
                </a:xfrm>
                <a:custGeom>
                  <a:avLst/>
                  <a:gdLst/>
                  <a:ahLst/>
                  <a:cxnLst>
                    <a:cxn ang="0">
                      <a:pos x="0" y="37"/>
                    </a:cxn>
                    <a:cxn ang="0">
                      <a:pos x="115" y="23"/>
                    </a:cxn>
                    <a:cxn ang="0">
                      <a:pos x="115" y="0"/>
                    </a:cxn>
                    <a:cxn ang="0">
                      <a:pos x="0" y="16"/>
                    </a:cxn>
                    <a:cxn ang="0">
                      <a:pos x="0" y="37"/>
                    </a:cxn>
                  </a:cxnLst>
                  <a:rect l="0" t="0" r="r" b="b"/>
                  <a:pathLst>
                    <a:path w="116" h="38">
                      <a:moveTo>
                        <a:pt x="0" y="37"/>
                      </a:moveTo>
                      <a:lnTo>
                        <a:pt x="115" y="23"/>
                      </a:lnTo>
                      <a:lnTo>
                        <a:pt x="115" y="0"/>
                      </a:lnTo>
                      <a:lnTo>
                        <a:pt x="0" y="16"/>
                      </a:lnTo>
                      <a:lnTo>
                        <a:pt x="0" y="37"/>
                      </a:lnTo>
                    </a:path>
                  </a:pathLst>
                </a:custGeom>
                <a:solidFill>
                  <a:srgbClr val="A0A0A0"/>
                </a:solidFill>
                <a:ln w="9525" cap="rnd">
                  <a:noFill/>
                  <a:round/>
                  <a:headEnd/>
                  <a:tailEnd/>
                </a:ln>
                <a:effectLst/>
              </p:spPr>
              <p:txBody>
                <a:bodyPr/>
                <a:lstStyle/>
                <a:p>
                  <a:endParaRPr lang="en-US"/>
                </a:p>
              </p:txBody>
            </p:sp>
            <p:sp>
              <p:nvSpPr>
                <p:cNvPr id="176" name="Freeform 71"/>
                <p:cNvSpPr>
                  <a:spLocks/>
                </p:cNvSpPr>
                <p:nvPr/>
              </p:nvSpPr>
              <p:spPr bwMode="gray">
                <a:xfrm>
                  <a:off x="2955" y="3334"/>
                  <a:ext cx="17" cy="323"/>
                </a:xfrm>
                <a:custGeom>
                  <a:avLst/>
                  <a:gdLst/>
                  <a:ahLst/>
                  <a:cxnLst>
                    <a:cxn ang="0">
                      <a:pos x="16" y="0"/>
                    </a:cxn>
                    <a:cxn ang="0">
                      <a:pos x="16" y="321"/>
                    </a:cxn>
                    <a:cxn ang="0">
                      <a:pos x="0" y="322"/>
                    </a:cxn>
                    <a:cxn ang="0">
                      <a:pos x="0" y="9"/>
                    </a:cxn>
                    <a:cxn ang="0">
                      <a:pos x="16" y="0"/>
                    </a:cxn>
                  </a:cxnLst>
                  <a:rect l="0" t="0" r="r" b="b"/>
                  <a:pathLst>
                    <a:path w="17" h="323">
                      <a:moveTo>
                        <a:pt x="16" y="0"/>
                      </a:moveTo>
                      <a:lnTo>
                        <a:pt x="16" y="321"/>
                      </a:lnTo>
                      <a:lnTo>
                        <a:pt x="0" y="322"/>
                      </a:lnTo>
                      <a:lnTo>
                        <a:pt x="0" y="9"/>
                      </a:lnTo>
                      <a:lnTo>
                        <a:pt x="16" y="0"/>
                      </a:lnTo>
                    </a:path>
                  </a:pathLst>
                </a:custGeom>
                <a:solidFill>
                  <a:srgbClr val="606060"/>
                </a:solidFill>
                <a:ln w="9525" cap="rnd">
                  <a:noFill/>
                  <a:round/>
                  <a:headEnd/>
                  <a:tailEnd/>
                </a:ln>
                <a:effectLst/>
              </p:spPr>
              <p:txBody>
                <a:bodyPr/>
                <a:lstStyle/>
                <a:p>
                  <a:endParaRPr lang="en-US"/>
                </a:p>
              </p:txBody>
            </p:sp>
            <p:sp>
              <p:nvSpPr>
                <p:cNvPr id="177" name="Freeform 72"/>
                <p:cNvSpPr>
                  <a:spLocks/>
                </p:cNvSpPr>
                <p:nvPr/>
              </p:nvSpPr>
              <p:spPr bwMode="gray">
                <a:xfrm>
                  <a:off x="2951" y="3339"/>
                  <a:ext cx="17" cy="319"/>
                </a:xfrm>
                <a:custGeom>
                  <a:avLst/>
                  <a:gdLst/>
                  <a:ahLst/>
                  <a:cxnLst>
                    <a:cxn ang="0">
                      <a:pos x="16" y="0"/>
                    </a:cxn>
                    <a:cxn ang="0">
                      <a:pos x="16" y="317"/>
                    </a:cxn>
                    <a:cxn ang="0">
                      <a:pos x="0" y="318"/>
                    </a:cxn>
                    <a:cxn ang="0">
                      <a:pos x="0" y="8"/>
                    </a:cxn>
                    <a:cxn ang="0">
                      <a:pos x="16" y="0"/>
                    </a:cxn>
                  </a:cxnLst>
                  <a:rect l="0" t="0" r="r" b="b"/>
                  <a:pathLst>
                    <a:path w="17" h="319">
                      <a:moveTo>
                        <a:pt x="16" y="0"/>
                      </a:moveTo>
                      <a:lnTo>
                        <a:pt x="16" y="317"/>
                      </a:lnTo>
                      <a:lnTo>
                        <a:pt x="0" y="318"/>
                      </a:lnTo>
                      <a:lnTo>
                        <a:pt x="0" y="8"/>
                      </a:lnTo>
                      <a:lnTo>
                        <a:pt x="16" y="0"/>
                      </a:lnTo>
                    </a:path>
                  </a:pathLst>
                </a:custGeom>
                <a:solidFill>
                  <a:srgbClr val="E0E0E0"/>
                </a:solidFill>
                <a:ln w="9525" cap="rnd">
                  <a:noFill/>
                  <a:round/>
                  <a:headEnd/>
                  <a:tailEnd/>
                </a:ln>
                <a:effectLst/>
              </p:spPr>
              <p:txBody>
                <a:bodyPr/>
                <a:lstStyle/>
                <a:p>
                  <a:endParaRPr lang="en-US"/>
                </a:p>
              </p:txBody>
            </p:sp>
            <p:sp>
              <p:nvSpPr>
                <p:cNvPr id="178" name="Freeform 73"/>
                <p:cNvSpPr>
                  <a:spLocks/>
                </p:cNvSpPr>
                <p:nvPr/>
              </p:nvSpPr>
              <p:spPr bwMode="gray">
                <a:xfrm>
                  <a:off x="2921" y="3353"/>
                  <a:ext cx="17" cy="308"/>
                </a:xfrm>
                <a:custGeom>
                  <a:avLst/>
                  <a:gdLst/>
                  <a:ahLst/>
                  <a:cxnLst>
                    <a:cxn ang="0">
                      <a:pos x="16" y="0"/>
                    </a:cxn>
                    <a:cxn ang="0">
                      <a:pos x="16" y="306"/>
                    </a:cxn>
                    <a:cxn ang="0">
                      <a:pos x="0" y="307"/>
                    </a:cxn>
                    <a:cxn ang="0">
                      <a:pos x="0" y="9"/>
                    </a:cxn>
                    <a:cxn ang="0">
                      <a:pos x="16" y="0"/>
                    </a:cxn>
                  </a:cxnLst>
                  <a:rect l="0" t="0" r="r" b="b"/>
                  <a:pathLst>
                    <a:path w="17" h="308">
                      <a:moveTo>
                        <a:pt x="16" y="0"/>
                      </a:moveTo>
                      <a:lnTo>
                        <a:pt x="16" y="306"/>
                      </a:lnTo>
                      <a:lnTo>
                        <a:pt x="0" y="307"/>
                      </a:lnTo>
                      <a:lnTo>
                        <a:pt x="0" y="9"/>
                      </a:lnTo>
                      <a:lnTo>
                        <a:pt x="16" y="0"/>
                      </a:lnTo>
                    </a:path>
                  </a:pathLst>
                </a:custGeom>
                <a:solidFill>
                  <a:srgbClr val="606060"/>
                </a:solidFill>
                <a:ln w="9525" cap="rnd">
                  <a:noFill/>
                  <a:round/>
                  <a:headEnd/>
                  <a:tailEnd/>
                </a:ln>
                <a:effectLst/>
              </p:spPr>
              <p:txBody>
                <a:bodyPr/>
                <a:lstStyle/>
                <a:p>
                  <a:endParaRPr lang="en-US"/>
                </a:p>
              </p:txBody>
            </p:sp>
            <p:sp>
              <p:nvSpPr>
                <p:cNvPr id="179" name="Freeform 74"/>
                <p:cNvSpPr>
                  <a:spLocks/>
                </p:cNvSpPr>
                <p:nvPr/>
              </p:nvSpPr>
              <p:spPr bwMode="gray">
                <a:xfrm>
                  <a:off x="2918" y="3357"/>
                  <a:ext cx="17" cy="304"/>
                </a:xfrm>
                <a:custGeom>
                  <a:avLst/>
                  <a:gdLst/>
                  <a:ahLst/>
                  <a:cxnLst>
                    <a:cxn ang="0">
                      <a:pos x="16" y="0"/>
                    </a:cxn>
                    <a:cxn ang="0">
                      <a:pos x="16" y="302"/>
                    </a:cxn>
                    <a:cxn ang="0">
                      <a:pos x="0" y="303"/>
                    </a:cxn>
                    <a:cxn ang="0">
                      <a:pos x="0" y="7"/>
                    </a:cxn>
                    <a:cxn ang="0">
                      <a:pos x="16" y="0"/>
                    </a:cxn>
                  </a:cxnLst>
                  <a:rect l="0" t="0" r="r" b="b"/>
                  <a:pathLst>
                    <a:path w="17" h="304">
                      <a:moveTo>
                        <a:pt x="16" y="0"/>
                      </a:moveTo>
                      <a:lnTo>
                        <a:pt x="16" y="302"/>
                      </a:lnTo>
                      <a:lnTo>
                        <a:pt x="0" y="303"/>
                      </a:lnTo>
                      <a:lnTo>
                        <a:pt x="0" y="7"/>
                      </a:lnTo>
                      <a:lnTo>
                        <a:pt x="16" y="0"/>
                      </a:lnTo>
                    </a:path>
                  </a:pathLst>
                </a:custGeom>
                <a:solidFill>
                  <a:srgbClr val="E0E0E0"/>
                </a:solidFill>
                <a:ln w="9525" cap="rnd">
                  <a:noFill/>
                  <a:round/>
                  <a:headEnd/>
                  <a:tailEnd/>
                </a:ln>
                <a:effectLst/>
              </p:spPr>
              <p:txBody>
                <a:bodyPr/>
                <a:lstStyle/>
                <a:p>
                  <a:endParaRPr lang="en-US"/>
                </a:p>
              </p:txBody>
            </p:sp>
            <p:sp>
              <p:nvSpPr>
                <p:cNvPr id="180" name="Freeform 75"/>
                <p:cNvSpPr>
                  <a:spLocks/>
                </p:cNvSpPr>
                <p:nvPr/>
              </p:nvSpPr>
              <p:spPr bwMode="gray">
                <a:xfrm>
                  <a:off x="2890" y="3368"/>
                  <a:ext cx="17" cy="295"/>
                </a:xfrm>
                <a:custGeom>
                  <a:avLst/>
                  <a:gdLst/>
                  <a:ahLst/>
                  <a:cxnLst>
                    <a:cxn ang="0">
                      <a:pos x="16" y="0"/>
                    </a:cxn>
                    <a:cxn ang="0">
                      <a:pos x="16" y="293"/>
                    </a:cxn>
                    <a:cxn ang="0">
                      <a:pos x="0" y="294"/>
                    </a:cxn>
                    <a:cxn ang="0">
                      <a:pos x="0" y="8"/>
                    </a:cxn>
                    <a:cxn ang="0">
                      <a:pos x="16" y="0"/>
                    </a:cxn>
                  </a:cxnLst>
                  <a:rect l="0" t="0" r="r" b="b"/>
                  <a:pathLst>
                    <a:path w="17" h="295">
                      <a:moveTo>
                        <a:pt x="16" y="0"/>
                      </a:moveTo>
                      <a:lnTo>
                        <a:pt x="16" y="293"/>
                      </a:lnTo>
                      <a:lnTo>
                        <a:pt x="0" y="294"/>
                      </a:lnTo>
                      <a:lnTo>
                        <a:pt x="0" y="8"/>
                      </a:lnTo>
                      <a:lnTo>
                        <a:pt x="16" y="0"/>
                      </a:lnTo>
                    </a:path>
                  </a:pathLst>
                </a:custGeom>
                <a:solidFill>
                  <a:srgbClr val="606060"/>
                </a:solidFill>
                <a:ln w="9525" cap="rnd">
                  <a:noFill/>
                  <a:round/>
                  <a:headEnd/>
                  <a:tailEnd/>
                </a:ln>
                <a:effectLst/>
              </p:spPr>
              <p:txBody>
                <a:bodyPr/>
                <a:lstStyle/>
                <a:p>
                  <a:endParaRPr lang="en-US"/>
                </a:p>
              </p:txBody>
            </p:sp>
            <p:sp>
              <p:nvSpPr>
                <p:cNvPr id="181" name="Freeform 76"/>
                <p:cNvSpPr>
                  <a:spLocks/>
                </p:cNvSpPr>
                <p:nvPr/>
              </p:nvSpPr>
              <p:spPr bwMode="gray">
                <a:xfrm>
                  <a:off x="2886" y="3373"/>
                  <a:ext cx="17" cy="290"/>
                </a:xfrm>
                <a:custGeom>
                  <a:avLst/>
                  <a:gdLst/>
                  <a:ahLst/>
                  <a:cxnLst>
                    <a:cxn ang="0">
                      <a:pos x="16" y="0"/>
                    </a:cxn>
                    <a:cxn ang="0">
                      <a:pos x="16" y="289"/>
                    </a:cxn>
                    <a:cxn ang="0">
                      <a:pos x="0" y="289"/>
                    </a:cxn>
                    <a:cxn ang="0">
                      <a:pos x="0" y="7"/>
                    </a:cxn>
                    <a:cxn ang="0">
                      <a:pos x="16" y="0"/>
                    </a:cxn>
                  </a:cxnLst>
                  <a:rect l="0" t="0" r="r" b="b"/>
                  <a:pathLst>
                    <a:path w="17" h="290">
                      <a:moveTo>
                        <a:pt x="16" y="0"/>
                      </a:moveTo>
                      <a:lnTo>
                        <a:pt x="16" y="289"/>
                      </a:lnTo>
                      <a:lnTo>
                        <a:pt x="0" y="289"/>
                      </a:lnTo>
                      <a:lnTo>
                        <a:pt x="0" y="7"/>
                      </a:lnTo>
                      <a:lnTo>
                        <a:pt x="16" y="0"/>
                      </a:lnTo>
                    </a:path>
                  </a:pathLst>
                </a:custGeom>
                <a:solidFill>
                  <a:srgbClr val="E0E0E0"/>
                </a:solidFill>
                <a:ln w="9525" cap="rnd">
                  <a:noFill/>
                  <a:round/>
                  <a:headEnd/>
                  <a:tailEnd/>
                </a:ln>
                <a:effectLst/>
              </p:spPr>
              <p:txBody>
                <a:bodyPr/>
                <a:lstStyle/>
                <a:p>
                  <a:endParaRPr lang="en-US"/>
                </a:p>
              </p:txBody>
            </p:sp>
          </p:grpSp>
          <p:grpSp>
            <p:nvGrpSpPr>
              <p:cNvPr id="11" name="Group 77"/>
              <p:cNvGrpSpPr>
                <a:grpSpLocks/>
              </p:cNvGrpSpPr>
              <p:nvPr/>
            </p:nvGrpSpPr>
            <p:grpSpPr bwMode="auto">
              <a:xfrm>
                <a:off x="2812" y="3655"/>
                <a:ext cx="237" cy="161"/>
                <a:chOff x="2812" y="3655"/>
                <a:chExt cx="237" cy="161"/>
              </a:xfrm>
            </p:grpSpPr>
            <p:sp>
              <p:nvSpPr>
                <p:cNvPr id="150" name="Freeform 78"/>
                <p:cNvSpPr>
                  <a:spLocks/>
                </p:cNvSpPr>
                <p:nvPr/>
              </p:nvSpPr>
              <p:spPr bwMode="gray">
                <a:xfrm>
                  <a:off x="2994" y="3655"/>
                  <a:ext cx="53" cy="86"/>
                </a:xfrm>
                <a:custGeom>
                  <a:avLst/>
                  <a:gdLst/>
                  <a:ahLst/>
                  <a:cxnLst>
                    <a:cxn ang="0">
                      <a:pos x="52" y="81"/>
                    </a:cxn>
                    <a:cxn ang="0">
                      <a:pos x="0" y="85"/>
                    </a:cxn>
                    <a:cxn ang="0">
                      <a:pos x="0" y="3"/>
                    </a:cxn>
                    <a:cxn ang="0">
                      <a:pos x="52" y="0"/>
                    </a:cxn>
                    <a:cxn ang="0">
                      <a:pos x="52" y="81"/>
                    </a:cxn>
                  </a:cxnLst>
                  <a:rect l="0" t="0" r="r" b="b"/>
                  <a:pathLst>
                    <a:path w="53" h="86">
                      <a:moveTo>
                        <a:pt x="52" y="81"/>
                      </a:moveTo>
                      <a:lnTo>
                        <a:pt x="0" y="85"/>
                      </a:lnTo>
                      <a:lnTo>
                        <a:pt x="0" y="3"/>
                      </a:lnTo>
                      <a:lnTo>
                        <a:pt x="52" y="0"/>
                      </a:lnTo>
                      <a:lnTo>
                        <a:pt x="52" y="81"/>
                      </a:lnTo>
                    </a:path>
                  </a:pathLst>
                </a:custGeom>
                <a:solidFill>
                  <a:srgbClr val="919191"/>
                </a:solidFill>
                <a:ln w="9525" cap="rnd">
                  <a:noFill/>
                  <a:round/>
                  <a:headEnd/>
                  <a:tailEnd/>
                </a:ln>
                <a:effectLst/>
              </p:spPr>
              <p:txBody>
                <a:bodyPr/>
                <a:lstStyle/>
                <a:p>
                  <a:endParaRPr lang="en-US"/>
                </a:p>
              </p:txBody>
            </p:sp>
            <p:grpSp>
              <p:nvGrpSpPr>
                <p:cNvPr id="12" name="Group 79"/>
                <p:cNvGrpSpPr>
                  <a:grpSpLocks/>
                </p:cNvGrpSpPr>
                <p:nvPr/>
              </p:nvGrpSpPr>
              <p:grpSpPr bwMode="auto">
                <a:xfrm>
                  <a:off x="2813" y="3731"/>
                  <a:ext cx="193" cy="85"/>
                  <a:chOff x="2813" y="3731"/>
                  <a:chExt cx="193" cy="85"/>
                </a:xfrm>
              </p:grpSpPr>
              <p:sp>
                <p:nvSpPr>
                  <p:cNvPr id="160" name="Freeform 80"/>
                  <p:cNvSpPr>
                    <a:spLocks/>
                  </p:cNvSpPr>
                  <p:nvPr/>
                </p:nvSpPr>
                <p:spPr bwMode="gray">
                  <a:xfrm>
                    <a:off x="2813" y="3738"/>
                    <a:ext cx="17" cy="62"/>
                  </a:xfrm>
                  <a:custGeom>
                    <a:avLst/>
                    <a:gdLst/>
                    <a:ahLst/>
                    <a:cxnLst>
                      <a:cxn ang="0">
                        <a:pos x="0" y="1"/>
                      </a:cxn>
                      <a:cxn ang="0">
                        <a:pos x="0" y="60"/>
                      </a:cxn>
                      <a:cxn ang="0">
                        <a:pos x="16" y="61"/>
                      </a:cxn>
                      <a:cxn ang="0">
                        <a:pos x="16" y="0"/>
                      </a:cxn>
                      <a:cxn ang="0">
                        <a:pos x="0" y="1"/>
                      </a:cxn>
                    </a:cxnLst>
                    <a:rect l="0" t="0" r="r" b="b"/>
                    <a:pathLst>
                      <a:path w="17" h="62">
                        <a:moveTo>
                          <a:pt x="0" y="1"/>
                        </a:moveTo>
                        <a:lnTo>
                          <a:pt x="0" y="60"/>
                        </a:lnTo>
                        <a:lnTo>
                          <a:pt x="16" y="61"/>
                        </a:lnTo>
                        <a:lnTo>
                          <a:pt x="16" y="0"/>
                        </a:lnTo>
                        <a:lnTo>
                          <a:pt x="0" y="1"/>
                        </a:lnTo>
                      </a:path>
                    </a:pathLst>
                  </a:custGeom>
                  <a:solidFill>
                    <a:srgbClr val="A0A0A0"/>
                  </a:solidFill>
                  <a:ln w="9525" cap="rnd">
                    <a:noFill/>
                    <a:round/>
                    <a:headEnd/>
                    <a:tailEnd/>
                  </a:ln>
                  <a:effectLst/>
                </p:spPr>
                <p:txBody>
                  <a:bodyPr/>
                  <a:lstStyle/>
                  <a:p>
                    <a:endParaRPr lang="en-US"/>
                  </a:p>
                </p:txBody>
              </p:sp>
              <p:sp>
                <p:nvSpPr>
                  <p:cNvPr id="161" name="Freeform 81"/>
                  <p:cNvSpPr>
                    <a:spLocks/>
                  </p:cNvSpPr>
                  <p:nvPr/>
                </p:nvSpPr>
                <p:spPr bwMode="gray">
                  <a:xfrm>
                    <a:off x="2989" y="3739"/>
                    <a:ext cx="17" cy="77"/>
                  </a:xfrm>
                  <a:custGeom>
                    <a:avLst/>
                    <a:gdLst/>
                    <a:ahLst/>
                    <a:cxnLst>
                      <a:cxn ang="0">
                        <a:pos x="16" y="0"/>
                      </a:cxn>
                      <a:cxn ang="0">
                        <a:pos x="16" y="76"/>
                      </a:cxn>
                      <a:cxn ang="0">
                        <a:pos x="8" y="76"/>
                      </a:cxn>
                      <a:cxn ang="0">
                        <a:pos x="2" y="76"/>
                      </a:cxn>
                      <a:cxn ang="0">
                        <a:pos x="0" y="76"/>
                      </a:cxn>
                      <a:cxn ang="0">
                        <a:pos x="0" y="0"/>
                      </a:cxn>
                      <a:cxn ang="0">
                        <a:pos x="16" y="0"/>
                      </a:cxn>
                    </a:cxnLst>
                    <a:rect l="0" t="0" r="r" b="b"/>
                    <a:pathLst>
                      <a:path w="17" h="77">
                        <a:moveTo>
                          <a:pt x="16" y="0"/>
                        </a:moveTo>
                        <a:lnTo>
                          <a:pt x="16" y="76"/>
                        </a:lnTo>
                        <a:lnTo>
                          <a:pt x="8" y="76"/>
                        </a:lnTo>
                        <a:lnTo>
                          <a:pt x="2" y="76"/>
                        </a:lnTo>
                        <a:lnTo>
                          <a:pt x="0" y="76"/>
                        </a:lnTo>
                        <a:lnTo>
                          <a:pt x="0" y="0"/>
                        </a:lnTo>
                        <a:lnTo>
                          <a:pt x="16" y="0"/>
                        </a:lnTo>
                      </a:path>
                    </a:pathLst>
                  </a:custGeom>
                  <a:solidFill>
                    <a:srgbClr val="A0A0A0"/>
                  </a:solidFill>
                  <a:ln w="9525" cap="rnd">
                    <a:noFill/>
                    <a:round/>
                    <a:headEnd/>
                    <a:tailEnd/>
                  </a:ln>
                  <a:effectLst/>
                </p:spPr>
                <p:txBody>
                  <a:bodyPr/>
                  <a:lstStyle/>
                  <a:p>
                    <a:endParaRPr lang="en-US"/>
                  </a:p>
                </p:txBody>
              </p:sp>
              <p:sp>
                <p:nvSpPr>
                  <p:cNvPr id="162" name="Freeform 82"/>
                  <p:cNvSpPr>
                    <a:spLocks/>
                  </p:cNvSpPr>
                  <p:nvPr/>
                </p:nvSpPr>
                <p:spPr bwMode="gray">
                  <a:xfrm>
                    <a:off x="2918" y="3733"/>
                    <a:ext cx="17" cy="80"/>
                  </a:xfrm>
                  <a:custGeom>
                    <a:avLst/>
                    <a:gdLst/>
                    <a:ahLst/>
                    <a:cxnLst>
                      <a:cxn ang="0">
                        <a:pos x="16" y="6"/>
                      </a:cxn>
                      <a:cxn ang="0">
                        <a:pos x="16" y="79"/>
                      </a:cxn>
                      <a:cxn ang="0">
                        <a:pos x="0" y="78"/>
                      </a:cxn>
                      <a:cxn ang="0">
                        <a:pos x="0" y="0"/>
                      </a:cxn>
                      <a:cxn ang="0">
                        <a:pos x="16" y="6"/>
                      </a:cxn>
                    </a:cxnLst>
                    <a:rect l="0" t="0" r="r" b="b"/>
                    <a:pathLst>
                      <a:path w="17" h="80">
                        <a:moveTo>
                          <a:pt x="16" y="6"/>
                        </a:moveTo>
                        <a:lnTo>
                          <a:pt x="16" y="79"/>
                        </a:lnTo>
                        <a:lnTo>
                          <a:pt x="0" y="78"/>
                        </a:lnTo>
                        <a:lnTo>
                          <a:pt x="0" y="0"/>
                        </a:lnTo>
                        <a:lnTo>
                          <a:pt x="16" y="6"/>
                        </a:lnTo>
                      </a:path>
                    </a:pathLst>
                  </a:custGeom>
                  <a:solidFill>
                    <a:srgbClr val="A0A0A0"/>
                  </a:solidFill>
                  <a:ln w="9525" cap="rnd">
                    <a:noFill/>
                    <a:round/>
                    <a:headEnd/>
                    <a:tailEnd/>
                  </a:ln>
                  <a:effectLst/>
                </p:spPr>
                <p:txBody>
                  <a:bodyPr/>
                  <a:lstStyle/>
                  <a:p>
                    <a:endParaRPr lang="en-US"/>
                  </a:p>
                </p:txBody>
              </p:sp>
              <p:sp>
                <p:nvSpPr>
                  <p:cNvPr id="163" name="Freeform 83"/>
                  <p:cNvSpPr>
                    <a:spLocks/>
                  </p:cNvSpPr>
                  <p:nvPr/>
                </p:nvSpPr>
                <p:spPr bwMode="gray">
                  <a:xfrm>
                    <a:off x="2865" y="3734"/>
                    <a:ext cx="17" cy="72"/>
                  </a:xfrm>
                  <a:custGeom>
                    <a:avLst/>
                    <a:gdLst/>
                    <a:ahLst/>
                    <a:cxnLst>
                      <a:cxn ang="0">
                        <a:pos x="16" y="7"/>
                      </a:cxn>
                      <a:cxn ang="0">
                        <a:pos x="16" y="71"/>
                      </a:cxn>
                      <a:cxn ang="0">
                        <a:pos x="0" y="70"/>
                      </a:cxn>
                      <a:cxn ang="0">
                        <a:pos x="0" y="0"/>
                      </a:cxn>
                      <a:cxn ang="0">
                        <a:pos x="16" y="7"/>
                      </a:cxn>
                    </a:cxnLst>
                    <a:rect l="0" t="0" r="r" b="b"/>
                    <a:pathLst>
                      <a:path w="17" h="72">
                        <a:moveTo>
                          <a:pt x="16" y="7"/>
                        </a:moveTo>
                        <a:lnTo>
                          <a:pt x="16" y="71"/>
                        </a:lnTo>
                        <a:lnTo>
                          <a:pt x="0" y="70"/>
                        </a:lnTo>
                        <a:lnTo>
                          <a:pt x="0" y="0"/>
                        </a:lnTo>
                        <a:lnTo>
                          <a:pt x="16" y="7"/>
                        </a:lnTo>
                      </a:path>
                    </a:pathLst>
                  </a:custGeom>
                  <a:solidFill>
                    <a:srgbClr val="A0A0A0"/>
                  </a:solidFill>
                  <a:ln w="9525" cap="rnd">
                    <a:noFill/>
                    <a:round/>
                    <a:headEnd/>
                    <a:tailEnd/>
                  </a:ln>
                  <a:effectLst/>
                </p:spPr>
                <p:txBody>
                  <a:bodyPr/>
                  <a:lstStyle/>
                  <a:p>
                    <a:endParaRPr lang="en-US"/>
                  </a:p>
                </p:txBody>
              </p:sp>
              <p:sp>
                <p:nvSpPr>
                  <p:cNvPr id="164" name="Freeform 84"/>
                  <p:cNvSpPr>
                    <a:spLocks/>
                  </p:cNvSpPr>
                  <p:nvPr/>
                </p:nvSpPr>
                <p:spPr bwMode="gray">
                  <a:xfrm>
                    <a:off x="2813" y="3740"/>
                    <a:ext cx="17" cy="17"/>
                  </a:xfrm>
                  <a:custGeom>
                    <a:avLst/>
                    <a:gdLst/>
                    <a:ahLst/>
                    <a:cxnLst>
                      <a:cxn ang="0">
                        <a:pos x="0" y="2"/>
                      </a:cxn>
                      <a:cxn ang="0">
                        <a:pos x="0" y="10"/>
                      </a:cxn>
                      <a:cxn ang="0">
                        <a:pos x="16" y="16"/>
                      </a:cxn>
                      <a:cxn ang="0">
                        <a:pos x="16" y="0"/>
                      </a:cxn>
                      <a:cxn ang="0">
                        <a:pos x="0" y="2"/>
                      </a:cxn>
                    </a:cxnLst>
                    <a:rect l="0" t="0" r="r" b="b"/>
                    <a:pathLst>
                      <a:path w="17" h="17">
                        <a:moveTo>
                          <a:pt x="0" y="2"/>
                        </a:moveTo>
                        <a:lnTo>
                          <a:pt x="0" y="10"/>
                        </a:lnTo>
                        <a:lnTo>
                          <a:pt x="16" y="16"/>
                        </a:lnTo>
                        <a:lnTo>
                          <a:pt x="16" y="0"/>
                        </a:lnTo>
                        <a:lnTo>
                          <a:pt x="0" y="2"/>
                        </a:lnTo>
                      </a:path>
                    </a:pathLst>
                  </a:custGeom>
                  <a:solidFill>
                    <a:srgbClr val="919191"/>
                  </a:solidFill>
                  <a:ln w="9525" cap="rnd">
                    <a:noFill/>
                    <a:round/>
                    <a:headEnd/>
                    <a:tailEnd/>
                  </a:ln>
                  <a:effectLst/>
                </p:spPr>
                <p:txBody>
                  <a:bodyPr/>
                  <a:lstStyle/>
                  <a:p>
                    <a:endParaRPr lang="en-US"/>
                  </a:p>
                </p:txBody>
              </p:sp>
              <p:sp>
                <p:nvSpPr>
                  <p:cNvPr id="165" name="Freeform 85"/>
                  <p:cNvSpPr>
                    <a:spLocks/>
                  </p:cNvSpPr>
                  <p:nvPr/>
                </p:nvSpPr>
                <p:spPr bwMode="gray">
                  <a:xfrm>
                    <a:off x="2865" y="3731"/>
                    <a:ext cx="17" cy="27"/>
                  </a:xfrm>
                  <a:custGeom>
                    <a:avLst/>
                    <a:gdLst/>
                    <a:ahLst/>
                    <a:cxnLst>
                      <a:cxn ang="0">
                        <a:pos x="0" y="10"/>
                      </a:cxn>
                      <a:cxn ang="0">
                        <a:pos x="0" y="20"/>
                      </a:cxn>
                      <a:cxn ang="0">
                        <a:pos x="16" y="26"/>
                      </a:cxn>
                      <a:cxn ang="0">
                        <a:pos x="16" y="0"/>
                      </a:cxn>
                      <a:cxn ang="0">
                        <a:pos x="0" y="10"/>
                      </a:cxn>
                    </a:cxnLst>
                    <a:rect l="0" t="0" r="r" b="b"/>
                    <a:pathLst>
                      <a:path w="17" h="27">
                        <a:moveTo>
                          <a:pt x="0" y="10"/>
                        </a:moveTo>
                        <a:lnTo>
                          <a:pt x="0" y="20"/>
                        </a:lnTo>
                        <a:lnTo>
                          <a:pt x="16" y="26"/>
                        </a:lnTo>
                        <a:lnTo>
                          <a:pt x="16" y="0"/>
                        </a:lnTo>
                        <a:lnTo>
                          <a:pt x="0" y="10"/>
                        </a:lnTo>
                      </a:path>
                    </a:pathLst>
                  </a:custGeom>
                  <a:solidFill>
                    <a:srgbClr val="919191"/>
                  </a:solidFill>
                  <a:ln w="9525" cap="rnd">
                    <a:noFill/>
                    <a:round/>
                    <a:headEnd/>
                    <a:tailEnd/>
                  </a:ln>
                  <a:effectLst/>
                </p:spPr>
                <p:txBody>
                  <a:bodyPr/>
                  <a:lstStyle/>
                  <a:p>
                    <a:endParaRPr lang="en-US"/>
                  </a:p>
                </p:txBody>
              </p:sp>
              <p:sp>
                <p:nvSpPr>
                  <p:cNvPr id="166" name="Freeform 86"/>
                  <p:cNvSpPr>
                    <a:spLocks/>
                  </p:cNvSpPr>
                  <p:nvPr/>
                </p:nvSpPr>
                <p:spPr bwMode="gray">
                  <a:xfrm>
                    <a:off x="2918" y="3733"/>
                    <a:ext cx="17" cy="30"/>
                  </a:xfrm>
                  <a:custGeom>
                    <a:avLst/>
                    <a:gdLst/>
                    <a:ahLst/>
                    <a:cxnLst>
                      <a:cxn ang="0">
                        <a:pos x="0" y="8"/>
                      </a:cxn>
                      <a:cxn ang="0">
                        <a:pos x="0" y="22"/>
                      </a:cxn>
                      <a:cxn ang="0">
                        <a:pos x="16" y="29"/>
                      </a:cxn>
                      <a:cxn ang="0">
                        <a:pos x="16" y="0"/>
                      </a:cxn>
                      <a:cxn ang="0">
                        <a:pos x="0" y="8"/>
                      </a:cxn>
                    </a:cxnLst>
                    <a:rect l="0" t="0" r="r" b="b"/>
                    <a:pathLst>
                      <a:path w="17" h="30">
                        <a:moveTo>
                          <a:pt x="0" y="8"/>
                        </a:moveTo>
                        <a:lnTo>
                          <a:pt x="0" y="22"/>
                        </a:lnTo>
                        <a:lnTo>
                          <a:pt x="16" y="29"/>
                        </a:lnTo>
                        <a:lnTo>
                          <a:pt x="16" y="0"/>
                        </a:lnTo>
                        <a:lnTo>
                          <a:pt x="0" y="8"/>
                        </a:lnTo>
                      </a:path>
                    </a:pathLst>
                  </a:custGeom>
                  <a:solidFill>
                    <a:srgbClr val="919191"/>
                  </a:solidFill>
                  <a:ln w="9525" cap="rnd">
                    <a:noFill/>
                    <a:round/>
                    <a:headEnd/>
                    <a:tailEnd/>
                  </a:ln>
                  <a:effectLst/>
                </p:spPr>
                <p:txBody>
                  <a:bodyPr/>
                  <a:lstStyle/>
                  <a:p>
                    <a:endParaRPr lang="en-US"/>
                  </a:p>
                </p:txBody>
              </p:sp>
              <p:sp>
                <p:nvSpPr>
                  <p:cNvPr id="167" name="Freeform 87"/>
                  <p:cNvSpPr>
                    <a:spLocks/>
                  </p:cNvSpPr>
                  <p:nvPr/>
                </p:nvSpPr>
                <p:spPr bwMode="gray">
                  <a:xfrm>
                    <a:off x="2989" y="3734"/>
                    <a:ext cx="17" cy="31"/>
                  </a:xfrm>
                  <a:custGeom>
                    <a:avLst/>
                    <a:gdLst/>
                    <a:ahLst/>
                    <a:cxnLst>
                      <a:cxn ang="0">
                        <a:pos x="0" y="7"/>
                      </a:cxn>
                      <a:cxn ang="0">
                        <a:pos x="0" y="23"/>
                      </a:cxn>
                      <a:cxn ang="0">
                        <a:pos x="16" y="30"/>
                      </a:cxn>
                      <a:cxn ang="0">
                        <a:pos x="16" y="0"/>
                      </a:cxn>
                      <a:cxn ang="0">
                        <a:pos x="0" y="7"/>
                      </a:cxn>
                    </a:cxnLst>
                    <a:rect l="0" t="0" r="r" b="b"/>
                    <a:pathLst>
                      <a:path w="17" h="31">
                        <a:moveTo>
                          <a:pt x="0" y="7"/>
                        </a:moveTo>
                        <a:lnTo>
                          <a:pt x="0" y="23"/>
                        </a:lnTo>
                        <a:lnTo>
                          <a:pt x="16" y="30"/>
                        </a:lnTo>
                        <a:lnTo>
                          <a:pt x="16" y="0"/>
                        </a:lnTo>
                        <a:lnTo>
                          <a:pt x="0" y="7"/>
                        </a:lnTo>
                      </a:path>
                    </a:pathLst>
                  </a:custGeom>
                  <a:solidFill>
                    <a:srgbClr val="919191"/>
                  </a:solidFill>
                  <a:ln w="9525" cap="rnd">
                    <a:noFill/>
                    <a:round/>
                    <a:headEnd/>
                    <a:tailEnd/>
                  </a:ln>
                  <a:effectLst/>
                </p:spPr>
                <p:txBody>
                  <a:bodyPr/>
                  <a:lstStyle/>
                  <a:p>
                    <a:endParaRPr lang="en-US"/>
                  </a:p>
                </p:txBody>
              </p:sp>
            </p:grpSp>
            <p:sp>
              <p:nvSpPr>
                <p:cNvPr id="152" name="Freeform 88"/>
                <p:cNvSpPr>
                  <a:spLocks/>
                </p:cNvSpPr>
                <p:nvPr/>
              </p:nvSpPr>
              <p:spPr bwMode="gray">
                <a:xfrm>
                  <a:off x="2812" y="3657"/>
                  <a:ext cx="180" cy="84"/>
                </a:xfrm>
                <a:custGeom>
                  <a:avLst/>
                  <a:gdLst/>
                  <a:ahLst/>
                  <a:cxnLst>
                    <a:cxn ang="0">
                      <a:pos x="179" y="83"/>
                    </a:cxn>
                    <a:cxn ang="0">
                      <a:pos x="0" y="83"/>
                    </a:cxn>
                    <a:cxn ang="0">
                      <a:pos x="0" y="13"/>
                    </a:cxn>
                    <a:cxn ang="0">
                      <a:pos x="179" y="0"/>
                    </a:cxn>
                    <a:cxn ang="0">
                      <a:pos x="179" y="83"/>
                    </a:cxn>
                  </a:cxnLst>
                  <a:rect l="0" t="0" r="r" b="b"/>
                  <a:pathLst>
                    <a:path w="180" h="84">
                      <a:moveTo>
                        <a:pt x="179" y="83"/>
                      </a:moveTo>
                      <a:lnTo>
                        <a:pt x="0" y="83"/>
                      </a:lnTo>
                      <a:lnTo>
                        <a:pt x="0" y="13"/>
                      </a:lnTo>
                      <a:lnTo>
                        <a:pt x="179" y="0"/>
                      </a:lnTo>
                      <a:lnTo>
                        <a:pt x="179" y="83"/>
                      </a:lnTo>
                    </a:path>
                  </a:pathLst>
                </a:custGeom>
                <a:solidFill>
                  <a:srgbClr val="CECECE"/>
                </a:solidFill>
                <a:ln w="9525" cap="rnd">
                  <a:noFill/>
                  <a:round/>
                  <a:headEnd/>
                  <a:tailEnd/>
                </a:ln>
                <a:effectLst/>
              </p:spPr>
              <p:txBody>
                <a:bodyPr/>
                <a:lstStyle/>
                <a:p>
                  <a:endParaRPr lang="en-US"/>
                </a:p>
              </p:txBody>
            </p:sp>
            <p:grpSp>
              <p:nvGrpSpPr>
                <p:cNvPr id="13" name="Group 89"/>
                <p:cNvGrpSpPr>
                  <a:grpSpLocks/>
                </p:cNvGrpSpPr>
                <p:nvPr/>
              </p:nvGrpSpPr>
              <p:grpSpPr bwMode="auto">
                <a:xfrm>
                  <a:off x="3005" y="3740"/>
                  <a:ext cx="44" cy="68"/>
                  <a:chOff x="3005" y="3740"/>
                  <a:chExt cx="44" cy="68"/>
                </a:xfrm>
              </p:grpSpPr>
              <p:sp>
                <p:nvSpPr>
                  <p:cNvPr id="154" name="Freeform 90"/>
                  <p:cNvSpPr>
                    <a:spLocks/>
                  </p:cNvSpPr>
                  <p:nvPr/>
                </p:nvSpPr>
                <p:spPr bwMode="gray">
                  <a:xfrm>
                    <a:off x="3005" y="3740"/>
                    <a:ext cx="41" cy="64"/>
                  </a:xfrm>
                  <a:custGeom>
                    <a:avLst/>
                    <a:gdLst/>
                    <a:ahLst/>
                    <a:cxnLst>
                      <a:cxn ang="0">
                        <a:pos x="40" y="0"/>
                      </a:cxn>
                      <a:cxn ang="0">
                        <a:pos x="0" y="3"/>
                      </a:cxn>
                      <a:cxn ang="0">
                        <a:pos x="0" y="63"/>
                      </a:cxn>
                      <a:cxn ang="0">
                        <a:pos x="40" y="63"/>
                      </a:cxn>
                      <a:cxn ang="0">
                        <a:pos x="40" y="0"/>
                      </a:cxn>
                    </a:cxnLst>
                    <a:rect l="0" t="0" r="r" b="b"/>
                    <a:pathLst>
                      <a:path w="41" h="64">
                        <a:moveTo>
                          <a:pt x="40" y="0"/>
                        </a:moveTo>
                        <a:lnTo>
                          <a:pt x="0" y="3"/>
                        </a:lnTo>
                        <a:lnTo>
                          <a:pt x="0" y="63"/>
                        </a:lnTo>
                        <a:lnTo>
                          <a:pt x="40" y="63"/>
                        </a:lnTo>
                        <a:lnTo>
                          <a:pt x="40" y="0"/>
                        </a:lnTo>
                      </a:path>
                    </a:pathLst>
                  </a:custGeom>
                  <a:solidFill>
                    <a:srgbClr val="606060"/>
                  </a:solidFill>
                  <a:ln w="9525" cap="rnd">
                    <a:noFill/>
                    <a:round/>
                    <a:headEnd/>
                    <a:tailEnd/>
                  </a:ln>
                  <a:effectLst/>
                </p:spPr>
                <p:txBody>
                  <a:bodyPr/>
                  <a:lstStyle/>
                  <a:p>
                    <a:endParaRPr lang="en-US"/>
                  </a:p>
                </p:txBody>
              </p:sp>
              <p:grpSp>
                <p:nvGrpSpPr>
                  <p:cNvPr id="14" name="Group 91"/>
                  <p:cNvGrpSpPr>
                    <a:grpSpLocks/>
                  </p:cNvGrpSpPr>
                  <p:nvPr/>
                </p:nvGrpSpPr>
                <p:grpSpPr bwMode="auto">
                  <a:xfrm>
                    <a:off x="3026" y="3741"/>
                    <a:ext cx="23" cy="67"/>
                    <a:chOff x="3026" y="3741"/>
                    <a:chExt cx="23" cy="67"/>
                  </a:xfrm>
                </p:grpSpPr>
                <p:sp>
                  <p:nvSpPr>
                    <p:cNvPr id="156" name="Line 92"/>
                    <p:cNvSpPr>
                      <a:spLocks noChangeShapeType="1"/>
                    </p:cNvSpPr>
                    <p:nvPr/>
                  </p:nvSpPr>
                  <p:spPr bwMode="gray">
                    <a:xfrm>
                      <a:off x="3026" y="3741"/>
                      <a:ext cx="0" cy="67"/>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157" name="Line 93"/>
                    <p:cNvSpPr>
                      <a:spLocks noChangeShapeType="1"/>
                    </p:cNvSpPr>
                    <p:nvPr/>
                  </p:nvSpPr>
                  <p:spPr bwMode="gray">
                    <a:xfrm>
                      <a:off x="3026" y="3771"/>
                      <a:ext cx="23" cy="0"/>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158" name="Line 94"/>
                    <p:cNvSpPr>
                      <a:spLocks noChangeShapeType="1"/>
                    </p:cNvSpPr>
                    <p:nvPr/>
                  </p:nvSpPr>
                  <p:spPr bwMode="gray">
                    <a:xfrm>
                      <a:off x="3039" y="3771"/>
                      <a:ext cx="0" cy="37"/>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159" name="Line 95"/>
                    <p:cNvSpPr>
                      <a:spLocks noChangeShapeType="1"/>
                    </p:cNvSpPr>
                    <p:nvPr/>
                  </p:nvSpPr>
                  <p:spPr bwMode="gray">
                    <a:xfrm>
                      <a:off x="3026" y="3806"/>
                      <a:ext cx="23" cy="0"/>
                    </a:xfrm>
                    <a:prstGeom prst="line">
                      <a:avLst/>
                    </a:prstGeom>
                    <a:noFill/>
                    <a:ln w="12700">
                      <a:solidFill>
                        <a:srgbClr val="CECECE"/>
                      </a:solidFill>
                      <a:round/>
                      <a:headEnd type="none" w="sm" len="sm"/>
                      <a:tailEnd type="none" w="sm" len="sm"/>
                    </a:ln>
                    <a:effectLst/>
                  </p:spPr>
                  <p:txBody>
                    <a:bodyPr wrap="none" anchor="ctr"/>
                    <a:lstStyle/>
                    <a:p>
                      <a:endParaRPr lang="en-US"/>
                    </a:p>
                  </p:txBody>
                </p:sp>
              </p:grpSp>
            </p:grpSp>
          </p:grpSp>
        </p:grpSp>
      </p:grpSp>
      <p:sp>
        <p:nvSpPr>
          <p:cNvPr id="225" name="AutoShape 100"/>
          <p:cNvSpPr>
            <a:spLocks noChangeArrowheads="1"/>
          </p:cNvSpPr>
          <p:nvPr/>
        </p:nvSpPr>
        <p:spPr bwMode="gray">
          <a:xfrm>
            <a:off x="5248296" y="2683816"/>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226" name="Rectangle 102"/>
          <p:cNvSpPr>
            <a:spLocks noChangeArrowheads="1"/>
          </p:cNvSpPr>
          <p:nvPr/>
        </p:nvSpPr>
        <p:spPr bwMode="gray">
          <a:xfrm>
            <a:off x="5236277" y="2646396"/>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a:solidFill>
                  <a:schemeClr val="bg1"/>
                </a:solidFill>
                <a:latin typeface="+mn-lt"/>
              </a:rPr>
              <a:t>Condenser</a:t>
            </a:r>
          </a:p>
        </p:txBody>
      </p:sp>
      <p:sp>
        <p:nvSpPr>
          <p:cNvPr id="227" name="Rectangle 103"/>
          <p:cNvSpPr>
            <a:spLocks noChangeArrowheads="1"/>
          </p:cNvSpPr>
          <p:nvPr/>
        </p:nvSpPr>
        <p:spPr bwMode="gray">
          <a:xfrm>
            <a:off x="7071691" y="3330449"/>
            <a:ext cx="1758564"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Expansion </a:t>
            </a:r>
            <a:r>
              <a:rPr lang="en-US" sz="1600" dirty="0" smtClean="0">
                <a:solidFill>
                  <a:schemeClr val="bg1"/>
                </a:solidFill>
                <a:latin typeface="+mn-lt"/>
              </a:rPr>
              <a:t>Valve</a:t>
            </a:r>
            <a:endParaRPr lang="en-US" sz="1600" dirty="0">
              <a:solidFill>
                <a:schemeClr val="bg1"/>
              </a:solidFill>
              <a:latin typeface="+mn-lt"/>
            </a:endParaRPr>
          </a:p>
        </p:txBody>
      </p:sp>
      <p:sp>
        <p:nvSpPr>
          <p:cNvPr id="228" name="Rectangle 105"/>
          <p:cNvSpPr>
            <a:spLocks noChangeArrowheads="1"/>
          </p:cNvSpPr>
          <p:nvPr/>
        </p:nvSpPr>
        <p:spPr bwMode="gray">
          <a:xfrm>
            <a:off x="5140706" y="1376623"/>
            <a:ext cx="1478738" cy="339196"/>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Cooling Tower</a:t>
            </a:r>
          </a:p>
        </p:txBody>
      </p:sp>
      <p:sp>
        <p:nvSpPr>
          <p:cNvPr id="125" name="AutoShape 100"/>
          <p:cNvSpPr>
            <a:spLocks noChangeArrowheads="1"/>
          </p:cNvSpPr>
          <p:nvPr/>
        </p:nvSpPr>
        <p:spPr bwMode="gray">
          <a:xfrm>
            <a:off x="5267551" y="3954803"/>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126" name="Rectangle 102"/>
          <p:cNvSpPr>
            <a:spLocks noChangeArrowheads="1"/>
          </p:cNvSpPr>
          <p:nvPr/>
        </p:nvSpPr>
        <p:spPr bwMode="gray">
          <a:xfrm>
            <a:off x="5255532" y="3917383"/>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Evaporator</a:t>
            </a:r>
            <a:endParaRPr lang="en-US" sz="1800" dirty="0">
              <a:solidFill>
                <a:schemeClr val="bg1"/>
              </a:solidFill>
              <a:latin typeface="+mn-lt"/>
            </a:endParaRPr>
          </a:p>
        </p:txBody>
      </p:sp>
      <p:sp>
        <p:nvSpPr>
          <p:cNvPr id="320" name="Text Box 39"/>
          <p:cNvSpPr txBox="1">
            <a:spLocks noChangeArrowheads="1"/>
          </p:cNvSpPr>
          <p:nvPr/>
        </p:nvSpPr>
        <p:spPr bwMode="auto">
          <a:xfrm>
            <a:off x="504658" y="1160491"/>
            <a:ext cx="2873545" cy="1323439"/>
          </a:xfrm>
          <a:prstGeom prst="rect">
            <a:avLst/>
          </a:prstGeom>
          <a:noFill/>
          <a:ln w="28575">
            <a:noFill/>
            <a:miter lim="800000"/>
            <a:headEnd/>
            <a:tailEnd type="none" w="med" len="lg"/>
          </a:ln>
        </p:spPr>
        <p:txBody>
          <a:bodyPr wrap="square">
            <a:spAutoFit/>
          </a:bodyPr>
          <a:lstStyle/>
          <a:p>
            <a:pPr algn="l" eaLnBrk="0" hangingPunct="0">
              <a:buClr>
                <a:schemeClr val="bg2"/>
              </a:buClr>
              <a:buFont typeface="Wingdings" pitchFamily="2" charset="2"/>
              <a:buChar char="§"/>
            </a:pPr>
            <a:r>
              <a:rPr lang="en-US" sz="1600" dirty="0" smtClean="0"/>
              <a:t> Cooling tower rejects </a:t>
            </a:r>
          </a:p>
          <a:p>
            <a:pPr algn="l" eaLnBrk="0" hangingPunct="0">
              <a:buClr>
                <a:schemeClr val="bg2"/>
              </a:buClr>
            </a:pPr>
            <a:r>
              <a:rPr lang="en-US" sz="1600" dirty="0" smtClean="0"/>
              <a:t>   building heat via condenser</a:t>
            </a:r>
          </a:p>
          <a:p>
            <a:pPr algn="l" eaLnBrk="0" hangingPunct="0">
              <a:buClr>
                <a:schemeClr val="bg2"/>
              </a:buClr>
              <a:buFont typeface="Wingdings" pitchFamily="2" charset="2"/>
              <a:buChar char="§"/>
            </a:pPr>
            <a:r>
              <a:rPr lang="en-US" sz="1600" dirty="0" smtClean="0"/>
              <a:t> Boiler provides heat to </a:t>
            </a:r>
          </a:p>
          <a:p>
            <a:pPr algn="l" eaLnBrk="0" hangingPunct="0">
              <a:buClr>
                <a:schemeClr val="bg2"/>
              </a:buClr>
            </a:pPr>
            <a:r>
              <a:rPr lang="en-US" sz="1600" dirty="0" smtClean="0"/>
              <a:t>   meet building heating </a:t>
            </a:r>
          </a:p>
          <a:p>
            <a:pPr algn="l" eaLnBrk="0" hangingPunct="0">
              <a:buClr>
                <a:schemeClr val="bg2"/>
              </a:buClr>
            </a:pPr>
            <a:r>
              <a:rPr lang="en-US" sz="1600" dirty="0" smtClean="0"/>
              <a:t>   requirements</a:t>
            </a:r>
          </a:p>
        </p:txBody>
      </p:sp>
      <p:sp>
        <p:nvSpPr>
          <p:cNvPr id="323" name="Title 1"/>
          <p:cNvSpPr>
            <a:spLocks noGrp="1"/>
          </p:cNvSpPr>
          <p:nvPr>
            <p:ph type="title"/>
          </p:nvPr>
        </p:nvSpPr>
        <p:spPr>
          <a:xfrm>
            <a:off x="322263" y="0"/>
            <a:ext cx="8640762" cy="628650"/>
          </a:xfrm>
        </p:spPr>
        <p:txBody>
          <a:bodyPr/>
          <a:lstStyle/>
          <a:p>
            <a:r>
              <a:rPr lang="en-US" b="1" dirty="0" smtClean="0">
                <a:effectLst/>
              </a:rPr>
              <a:t>Traditional Building </a:t>
            </a:r>
            <a:r>
              <a:rPr lang="en-US" dirty="0" smtClean="0"/>
              <a:t>C</a:t>
            </a:r>
            <a:r>
              <a:rPr lang="en-US" b="1" dirty="0" smtClean="0">
                <a:effectLst/>
              </a:rPr>
              <a:t>onfiguration</a:t>
            </a:r>
            <a:endParaRPr lang="en-US" sz="2000" b="1" dirty="0">
              <a:solidFill>
                <a:schemeClr val="accent2"/>
              </a:solidFill>
              <a:effectLst/>
            </a:endParaRPr>
          </a:p>
        </p:txBody>
      </p:sp>
      <p:grpSp>
        <p:nvGrpSpPr>
          <p:cNvPr id="238" name="Group 237"/>
          <p:cNvGrpSpPr/>
          <p:nvPr/>
        </p:nvGrpSpPr>
        <p:grpSpPr>
          <a:xfrm>
            <a:off x="272141" y="3859315"/>
            <a:ext cx="3823627" cy="1120346"/>
            <a:chOff x="272141" y="4033491"/>
            <a:chExt cx="3823627" cy="1120346"/>
          </a:xfrm>
        </p:grpSpPr>
        <p:sp>
          <p:nvSpPr>
            <p:cNvPr id="237" name="Rectangle 236"/>
            <p:cNvSpPr/>
            <p:nvPr/>
          </p:nvSpPr>
          <p:spPr bwMode="auto">
            <a:xfrm>
              <a:off x="272141" y="4071257"/>
              <a:ext cx="3200400" cy="1045029"/>
            </a:xfrm>
            <a:prstGeom prst="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35" name="Group 234"/>
            <p:cNvGrpSpPr/>
            <p:nvPr/>
          </p:nvGrpSpPr>
          <p:grpSpPr>
            <a:xfrm>
              <a:off x="385005" y="4033491"/>
              <a:ext cx="3710763" cy="1120346"/>
              <a:chOff x="417663" y="4033491"/>
              <a:chExt cx="3710763" cy="1120346"/>
            </a:xfrm>
          </p:grpSpPr>
          <p:sp>
            <p:nvSpPr>
              <p:cNvPr id="324" name="TextBox 323"/>
              <p:cNvSpPr txBox="1"/>
              <p:nvPr/>
            </p:nvSpPr>
            <p:spPr>
              <a:xfrm>
                <a:off x="417663" y="4033491"/>
                <a:ext cx="2091865" cy="400110"/>
              </a:xfrm>
              <a:prstGeom prst="rect">
                <a:avLst/>
              </a:prstGeom>
              <a:noFill/>
              <a:scene3d>
                <a:camera prst="orthographicFront"/>
                <a:lightRig rig="threePt" dir="t"/>
              </a:scene3d>
              <a:sp3d>
                <a:bevelT/>
              </a:sp3d>
            </p:spPr>
            <p:txBody>
              <a:bodyPr wrap="square" rtlCol="0">
                <a:spAutoFit/>
              </a:bodyPr>
              <a:lstStyle/>
              <a:p>
                <a:pPr algn="l"/>
                <a:r>
                  <a:rPr lang="en-US" sz="2000" dirty="0" smtClean="0"/>
                  <a:t>Advantages:</a:t>
                </a:r>
                <a:endParaRPr lang="en-US" sz="2000" dirty="0"/>
              </a:p>
            </p:txBody>
          </p:sp>
          <p:sp>
            <p:nvSpPr>
              <p:cNvPr id="326" name="TextBox 325"/>
              <p:cNvSpPr txBox="1"/>
              <p:nvPr/>
            </p:nvSpPr>
            <p:spPr>
              <a:xfrm>
                <a:off x="768538" y="4322840"/>
                <a:ext cx="3359888" cy="830997"/>
              </a:xfrm>
              <a:prstGeom prst="rect">
                <a:avLst/>
              </a:prstGeom>
              <a:noFill/>
              <a:scene3d>
                <a:camera prst="orthographicFront"/>
                <a:lightRig rig="threePt" dir="t"/>
              </a:scene3d>
              <a:sp3d>
                <a:bevelT/>
              </a:sp3d>
            </p:spPr>
            <p:txBody>
              <a:bodyPr wrap="square" rtlCol="0">
                <a:spAutoFit/>
              </a:bodyPr>
              <a:lstStyle/>
              <a:p>
                <a:pPr algn="l">
                  <a:buClr>
                    <a:schemeClr val="bg2"/>
                  </a:buClr>
                  <a:buFont typeface="Wingdings" pitchFamily="2" charset="2"/>
                  <a:buChar char="§"/>
                </a:pPr>
                <a:r>
                  <a:rPr lang="en-US" sz="1600" dirty="0" smtClean="0"/>
                  <a:t> Independent circuits</a:t>
                </a:r>
              </a:p>
              <a:p>
                <a:pPr lvl="1" algn="l">
                  <a:buClr>
                    <a:schemeClr val="bg2"/>
                  </a:buClr>
                  <a:buFont typeface="Wingdings" pitchFamily="2" charset="2"/>
                  <a:buChar char="§"/>
                </a:pPr>
                <a:r>
                  <a:rPr lang="en-US" sz="1400" dirty="0" smtClean="0"/>
                  <a:t> Simple control logic</a:t>
                </a:r>
              </a:p>
              <a:p>
                <a:pPr algn="l">
                  <a:buClr>
                    <a:schemeClr val="bg2"/>
                  </a:buClr>
                  <a:buFont typeface="Wingdings" pitchFamily="2" charset="2"/>
                  <a:buChar char="§"/>
                </a:pPr>
                <a:r>
                  <a:rPr lang="en-US" sz="1600" dirty="0" smtClean="0"/>
                  <a:t> Conventional </a:t>
                </a:r>
                <a:endParaRPr lang="en-US" sz="1600" dirty="0"/>
              </a:p>
            </p:txBody>
          </p:sp>
        </p:grpSp>
      </p:grpSp>
      <p:grpSp>
        <p:nvGrpSpPr>
          <p:cNvPr id="240" name="Group 239"/>
          <p:cNvGrpSpPr/>
          <p:nvPr/>
        </p:nvGrpSpPr>
        <p:grpSpPr>
          <a:xfrm>
            <a:off x="272141" y="5107890"/>
            <a:ext cx="3251994" cy="911908"/>
            <a:chOff x="272141" y="5107890"/>
            <a:chExt cx="3251994" cy="911908"/>
          </a:xfrm>
        </p:grpSpPr>
        <p:sp>
          <p:nvSpPr>
            <p:cNvPr id="239" name="Rectangle 238"/>
            <p:cNvSpPr/>
            <p:nvPr/>
          </p:nvSpPr>
          <p:spPr bwMode="auto">
            <a:xfrm>
              <a:off x="272141" y="5138057"/>
              <a:ext cx="3200400" cy="881741"/>
            </a:xfrm>
            <a:prstGeom prst="rect">
              <a:avLst/>
            </a:prstGeom>
            <a:solidFill>
              <a:srgbClr val="ECEC28"/>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36" name="Group 235"/>
            <p:cNvGrpSpPr/>
            <p:nvPr/>
          </p:nvGrpSpPr>
          <p:grpSpPr>
            <a:xfrm>
              <a:off x="388554" y="5107890"/>
              <a:ext cx="3135581" cy="897199"/>
              <a:chOff x="421212" y="5107890"/>
              <a:chExt cx="3135581" cy="897199"/>
            </a:xfrm>
          </p:grpSpPr>
          <p:sp>
            <p:nvSpPr>
              <p:cNvPr id="325" name="TextBox 324"/>
              <p:cNvSpPr txBox="1"/>
              <p:nvPr/>
            </p:nvSpPr>
            <p:spPr>
              <a:xfrm>
                <a:off x="421212" y="5107890"/>
                <a:ext cx="2185969" cy="400110"/>
              </a:xfrm>
              <a:prstGeom prst="rect">
                <a:avLst/>
              </a:prstGeom>
              <a:noFill/>
              <a:scene3d>
                <a:camera prst="orthographicFront"/>
                <a:lightRig rig="threePt" dir="t"/>
              </a:scene3d>
              <a:sp3d>
                <a:bevelT/>
              </a:sp3d>
            </p:spPr>
            <p:txBody>
              <a:bodyPr wrap="square" rtlCol="0">
                <a:spAutoFit/>
              </a:bodyPr>
              <a:lstStyle/>
              <a:p>
                <a:pPr algn="l"/>
                <a:r>
                  <a:rPr lang="en-US" sz="2000" dirty="0" smtClean="0"/>
                  <a:t>Disadvantages:</a:t>
                </a:r>
                <a:endParaRPr lang="en-US" sz="2000" dirty="0"/>
              </a:p>
            </p:txBody>
          </p:sp>
          <p:sp>
            <p:nvSpPr>
              <p:cNvPr id="327" name="TextBox 326"/>
              <p:cNvSpPr txBox="1"/>
              <p:nvPr/>
            </p:nvSpPr>
            <p:spPr>
              <a:xfrm>
                <a:off x="728533" y="5420314"/>
                <a:ext cx="2828260" cy="584775"/>
              </a:xfrm>
              <a:prstGeom prst="rect">
                <a:avLst/>
              </a:prstGeom>
              <a:noFill/>
              <a:scene3d>
                <a:camera prst="orthographicFront"/>
                <a:lightRig rig="threePt" dir="t"/>
              </a:scene3d>
              <a:sp3d>
                <a:bevelT/>
              </a:sp3d>
            </p:spPr>
            <p:txBody>
              <a:bodyPr wrap="square" rtlCol="0">
                <a:spAutoFit/>
              </a:bodyPr>
              <a:lstStyle/>
              <a:p>
                <a:pPr algn="l">
                  <a:buClr>
                    <a:schemeClr val="bg2"/>
                  </a:buClr>
                  <a:buFont typeface="Wingdings" pitchFamily="2" charset="2"/>
                  <a:buChar char="§"/>
                </a:pPr>
                <a:r>
                  <a:rPr lang="en-US" sz="1600" b="1" dirty="0" smtClean="0"/>
                  <a:t> Lower system efficiency</a:t>
                </a:r>
              </a:p>
              <a:p>
                <a:pPr algn="l">
                  <a:buClr>
                    <a:schemeClr val="bg2"/>
                  </a:buClr>
                  <a:buFont typeface="Wingdings" pitchFamily="2" charset="2"/>
                  <a:buChar char="§"/>
                </a:pPr>
                <a:r>
                  <a:rPr lang="en-US" sz="1600" b="1" dirty="0" smtClean="0"/>
                  <a:t> High operating expenses</a:t>
                </a:r>
                <a:endParaRPr lang="en-US" sz="1600" b="1" dirty="0"/>
              </a:p>
            </p:txBody>
          </p:sp>
        </p:grpSp>
      </p:gr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6131" y="846585"/>
            <a:ext cx="709612" cy="526379"/>
          </a:xfrm>
          <a:prstGeom prst="rect">
            <a:avLst/>
          </a:prstGeom>
          <a:noFill/>
          <a:ln w="9525">
            <a:noFill/>
            <a:miter lim="800000"/>
            <a:headEnd/>
            <a:tailEnd/>
          </a:ln>
          <a:effectLst/>
        </p:spPr>
      </p:pic>
      <p:sp>
        <p:nvSpPr>
          <p:cNvPr id="224" name="AutoShape 10"/>
          <p:cNvSpPr>
            <a:spLocks noChangeArrowheads="1"/>
          </p:cNvSpPr>
          <p:nvPr/>
        </p:nvSpPr>
        <p:spPr bwMode="gray">
          <a:xfrm rot="5400000">
            <a:off x="7045714" y="5546358"/>
            <a:ext cx="431800" cy="716777"/>
          </a:xfrm>
          <a:prstGeom prst="upArrow">
            <a:avLst>
              <a:gd name="adj1" fmla="val 50000"/>
              <a:gd name="adj2" fmla="val 73339"/>
            </a:avLst>
          </a:prstGeom>
          <a:solidFill>
            <a:srgbClr val="FF9900"/>
          </a:solidFill>
          <a:ln w="9525">
            <a:noFill/>
            <a:miter lim="800000"/>
            <a:headEnd/>
            <a:tailEnd/>
          </a:ln>
          <a:effectLst/>
        </p:spPr>
        <p:txBody>
          <a:bodyPr wrap="none" anchor="ctr"/>
          <a:lstStyle/>
          <a:p>
            <a:endParaRPr lang="en-US">
              <a:latin typeface="+mn-lt"/>
            </a:endParaRPr>
          </a:p>
        </p:txBody>
      </p:sp>
      <p:sp>
        <p:nvSpPr>
          <p:cNvPr id="229" name="AutoShape 11"/>
          <p:cNvSpPr>
            <a:spLocks noChangeArrowheads="1"/>
          </p:cNvSpPr>
          <p:nvPr/>
        </p:nvSpPr>
        <p:spPr bwMode="gray">
          <a:xfrm rot="5400000">
            <a:off x="6973589" y="5038806"/>
            <a:ext cx="431800" cy="752160"/>
          </a:xfrm>
          <a:prstGeom prst="downArrow">
            <a:avLst>
              <a:gd name="adj1" fmla="val 50000"/>
              <a:gd name="adj2" fmla="val 73352"/>
            </a:avLst>
          </a:prstGeom>
          <a:solidFill>
            <a:srgbClr val="C00000"/>
          </a:solidFill>
          <a:ln w="9525">
            <a:noFill/>
            <a:miter lim="800000"/>
            <a:headEnd/>
            <a:tailEnd/>
          </a:ln>
          <a:effectLst/>
        </p:spPr>
        <p:txBody>
          <a:bodyPr wrap="none" anchor="ctr"/>
          <a:lstStyle/>
          <a:p>
            <a:endParaRPr lang="en-US">
              <a:latin typeface="+mn-lt"/>
            </a:endParaRPr>
          </a:p>
        </p:txBody>
      </p:sp>
      <p:sp>
        <p:nvSpPr>
          <p:cNvPr id="230" name="AutoShape 100"/>
          <p:cNvSpPr>
            <a:spLocks noChangeArrowheads="1"/>
          </p:cNvSpPr>
          <p:nvPr/>
        </p:nvSpPr>
        <p:spPr bwMode="gray">
          <a:xfrm>
            <a:off x="7782142" y="5489698"/>
            <a:ext cx="882877" cy="345058"/>
          </a:xfrm>
          <a:prstGeom prst="roundRect">
            <a:avLst>
              <a:gd name="adj" fmla="val 49995"/>
            </a:avLst>
          </a:prstGeom>
          <a:solidFill>
            <a:srgbClr val="FF6600"/>
          </a:solidFill>
          <a:ln w="12700">
            <a:solidFill>
              <a:schemeClr val="tx1"/>
            </a:solidFill>
            <a:round/>
            <a:headEnd/>
            <a:tailEnd/>
          </a:ln>
          <a:effectLst/>
        </p:spPr>
        <p:txBody>
          <a:bodyPr wrap="none" anchor="ctr"/>
          <a:lstStyle/>
          <a:p>
            <a:endParaRPr lang="en-US">
              <a:latin typeface="+mn-lt"/>
            </a:endParaRPr>
          </a:p>
        </p:txBody>
      </p:sp>
      <p:sp>
        <p:nvSpPr>
          <p:cNvPr id="231" name="Rectangle 102"/>
          <p:cNvSpPr>
            <a:spLocks noChangeArrowheads="1"/>
          </p:cNvSpPr>
          <p:nvPr/>
        </p:nvSpPr>
        <p:spPr bwMode="gray">
          <a:xfrm>
            <a:off x="7846323" y="5474050"/>
            <a:ext cx="775853"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Boiler</a:t>
            </a:r>
            <a:endParaRPr lang="en-US" sz="1800" dirty="0">
              <a:solidFill>
                <a:schemeClr val="bg1"/>
              </a:solidFill>
              <a:latin typeface="+mn-lt"/>
            </a:endParaRPr>
          </a:p>
        </p:txBody>
      </p:sp>
      <p:sp>
        <p:nvSpPr>
          <p:cNvPr id="234" name="TextBox 233"/>
          <p:cNvSpPr txBox="1"/>
          <p:nvPr/>
        </p:nvSpPr>
        <p:spPr>
          <a:xfrm>
            <a:off x="301551" y="800433"/>
            <a:ext cx="975708" cy="400110"/>
          </a:xfrm>
          <a:prstGeom prst="rect">
            <a:avLst/>
          </a:prstGeom>
          <a:noFill/>
        </p:spPr>
        <p:txBody>
          <a:bodyPr wrap="square" rtlCol="0">
            <a:spAutoFit/>
          </a:bodyPr>
          <a:lstStyle/>
          <a:p>
            <a:pPr algn="l"/>
            <a:r>
              <a:rPr lang="en-US" sz="2000" b="1" dirty="0" smtClean="0"/>
              <a:t>Logic:</a:t>
            </a:r>
            <a:endParaRPr lang="en-US" sz="2000" b="1" dirty="0"/>
          </a:p>
        </p:txBody>
      </p:sp>
      <p:sp>
        <p:nvSpPr>
          <p:cNvPr id="122"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additive="base">
                                        <p:cTn id="7" dur="500" fill="hold"/>
                                        <p:tgtEl>
                                          <p:spTgt spid="238"/>
                                        </p:tgtEl>
                                        <p:attrNameLst>
                                          <p:attrName>ppt_x</p:attrName>
                                        </p:attrNameLst>
                                      </p:cBhvr>
                                      <p:tavLst>
                                        <p:tav tm="0">
                                          <p:val>
                                            <p:strVal val="0-#ppt_w/2"/>
                                          </p:val>
                                        </p:tav>
                                        <p:tav tm="100000">
                                          <p:val>
                                            <p:strVal val="#ppt_x"/>
                                          </p:val>
                                        </p:tav>
                                      </p:tavLst>
                                    </p:anim>
                                    <p:anim calcmode="lin" valueType="num">
                                      <p:cBhvr additive="base">
                                        <p:cTn id="8" dur="500" fill="hold"/>
                                        <p:tgtEl>
                                          <p:spTgt spid="2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0"/>
                                        </p:tgtEl>
                                        <p:attrNameLst>
                                          <p:attrName>style.visibility</p:attrName>
                                        </p:attrNameLst>
                                      </p:cBhvr>
                                      <p:to>
                                        <p:strVal val="visible"/>
                                      </p:to>
                                    </p:set>
                                    <p:anim calcmode="lin" valueType="num">
                                      <p:cBhvr additive="base">
                                        <p:cTn id="13" dur="500" fill="hold"/>
                                        <p:tgtEl>
                                          <p:spTgt spid="240"/>
                                        </p:tgtEl>
                                        <p:attrNameLst>
                                          <p:attrName>ppt_x</p:attrName>
                                        </p:attrNameLst>
                                      </p:cBhvr>
                                      <p:tavLst>
                                        <p:tav tm="0">
                                          <p:val>
                                            <p:strVal val="0-#ppt_w/2"/>
                                          </p:val>
                                        </p:tav>
                                        <p:tav tm="100000">
                                          <p:val>
                                            <p:strVal val="#ppt_x"/>
                                          </p:val>
                                        </p:tav>
                                      </p:tavLst>
                                    </p:anim>
                                    <p:anim calcmode="lin" valueType="num">
                                      <p:cBhvr additive="base">
                                        <p:cTn id="14" dur="500" fill="hold"/>
                                        <p:tgtEl>
                                          <p:spTgt spid="2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Line 12"/>
          <p:cNvSpPr>
            <a:spLocks noChangeShapeType="1"/>
          </p:cNvSpPr>
          <p:nvPr/>
        </p:nvSpPr>
        <p:spPr bwMode="auto">
          <a:xfrm>
            <a:off x="807258" y="3970865"/>
            <a:ext cx="1436243" cy="2188"/>
          </a:xfrm>
          <a:prstGeom prst="line">
            <a:avLst/>
          </a:prstGeom>
          <a:noFill/>
          <a:ln w="12700">
            <a:solidFill>
              <a:schemeClr val="accent2"/>
            </a:solidFill>
            <a:round/>
            <a:headEnd/>
            <a:tailEnd type="stealth" w="med" len="lg"/>
          </a:ln>
        </p:spPr>
        <p:txBody>
          <a:bodyPr wrap="none" anchor="ctr"/>
          <a:lstStyle/>
          <a:p>
            <a:endParaRPr lang="en-US" sz="2000"/>
          </a:p>
        </p:txBody>
      </p:sp>
      <p:sp>
        <p:nvSpPr>
          <p:cNvPr id="3"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40</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cxnSp>
        <p:nvCxnSpPr>
          <p:cNvPr id="5" name="Straight Connector 4"/>
          <p:cNvCxnSpPr/>
          <p:nvPr/>
        </p:nvCxnSpPr>
        <p:spPr bwMode="auto">
          <a:xfrm rot="10800000">
            <a:off x="6357192" y="3622965"/>
            <a:ext cx="374073" cy="1588"/>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7850600" y="3617769"/>
            <a:ext cx="426028" cy="1588"/>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69422" y="3733832"/>
            <a:ext cx="426028" cy="1588"/>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034891" y="3730367"/>
            <a:ext cx="426028" cy="1588"/>
          </a:xfrm>
          <a:prstGeom prst="line">
            <a:avLst/>
          </a:prstGeom>
          <a:solidFill>
            <a:schemeClr val="bg2"/>
          </a:solidFill>
          <a:ln w="28575" cap="flat" cmpd="sng" algn="ctr">
            <a:solidFill>
              <a:schemeClr val="tx1"/>
            </a:solidFill>
            <a:prstDash val="solid"/>
            <a:round/>
            <a:headEnd type="none" w="med" len="med"/>
            <a:tailEnd type="none" w="med" len="med"/>
          </a:ln>
          <a:effectLst/>
        </p:spPr>
      </p:cxnSp>
      <p:sp>
        <p:nvSpPr>
          <p:cNvPr id="19" name="Line 12"/>
          <p:cNvSpPr>
            <a:spLocks noChangeShapeType="1"/>
          </p:cNvSpPr>
          <p:nvPr/>
        </p:nvSpPr>
        <p:spPr bwMode="auto">
          <a:xfrm>
            <a:off x="672111" y="4827775"/>
            <a:ext cx="1436243" cy="2188"/>
          </a:xfrm>
          <a:prstGeom prst="line">
            <a:avLst/>
          </a:prstGeom>
          <a:noFill/>
          <a:ln w="12700">
            <a:solidFill>
              <a:srgbClr val="C00000"/>
            </a:solidFill>
            <a:round/>
            <a:headEnd/>
            <a:tailEnd type="stealth" w="med" len="lg"/>
          </a:ln>
        </p:spPr>
        <p:txBody>
          <a:bodyPr wrap="none" anchor="ctr"/>
          <a:lstStyle/>
          <a:p>
            <a:endParaRPr lang="en-US" sz="2000"/>
          </a:p>
        </p:txBody>
      </p:sp>
      <p:sp>
        <p:nvSpPr>
          <p:cNvPr id="20" name="Line 12"/>
          <p:cNvSpPr>
            <a:spLocks noChangeShapeType="1"/>
          </p:cNvSpPr>
          <p:nvPr/>
        </p:nvSpPr>
        <p:spPr bwMode="auto">
          <a:xfrm>
            <a:off x="1816937" y="4834870"/>
            <a:ext cx="1436243" cy="2188"/>
          </a:xfrm>
          <a:prstGeom prst="line">
            <a:avLst/>
          </a:prstGeom>
          <a:noFill/>
          <a:ln w="12700">
            <a:solidFill>
              <a:srgbClr val="C00000"/>
            </a:solidFill>
            <a:round/>
            <a:headEnd/>
            <a:tailEnd type="stealth" w="med" len="lg"/>
          </a:ln>
        </p:spPr>
        <p:txBody>
          <a:bodyPr wrap="none" anchor="ctr"/>
          <a:lstStyle/>
          <a:p>
            <a:endParaRPr lang="en-US" sz="2000"/>
          </a:p>
        </p:txBody>
      </p:sp>
      <p:sp>
        <p:nvSpPr>
          <p:cNvPr id="21" name="Rounded Rectangle 20"/>
          <p:cNvSpPr/>
          <p:nvPr/>
        </p:nvSpPr>
        <p:spPr bwMode="auto">
          <a:xfrm>
            <a:off x="1155944" y="4623780"/>
            <a:ext cx="1086928" cy="432145"/>
          </a:xfrm>
          <a:prstGeom prst="roundRect">
            <a:avLst>
              <a:gd name="adj" fmla="val 1837"/>
            </a:avLst>
          </a:prstGeom>
          <a:gradFill>
            <a:gsLst>
              <a:gs pos="16000">
                <a:srgbClr val="FF9900"/>
              </a:gs>
              <a:gs pos="31000">
                <a:srgbClr val="FF7A00"/>
              </a:gs>
              <a:gs pos="66000">
                <a:srgbClr val="FF0300"/>
              </a:gs>
              <a:gs pos="100000">
                <a:srgbClr val="C00000"/>
              </a:gs>
            </a:gsLst>
            <a:lin ang="5400000" scaled="0"/>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Line 12"/>
          <p:cNvSpPr>
            <a:spLocks noChangeShapeType="1"/>
          </p:cNvSpPr>
          <p:nvPr/>
        </p:nvSpPr>
        <p:spPr bwMode="auto">
          <a:xfrm>
            <a:off x="1772022" y="3977426"/>
            <a:ext cx="1436243" cy="2188"/>
          </a:xfrm>
          <a:prstGeom prst="line">
            <a:avLst/>
          </a:prstGeom>
          <a:noFill/>
          <a:ln w="12700">
            <a:solidFill>
              <a:schemeClr val="accent2"/>
            </a:solidFill>
            <a:round/>
            <a:headEnd/>
            <a:tailEnd type="stealth" w="med" len="lg"/>
          </a:ln>
        </p:spPr>
        <p:txBody>
          <a:bodyPr wrap="none" anchor="ctr"/>
          <a:lstStyle/>
          <a:p>
            <a:endParaRPr lang="en-US" sz="2000"/>
          </a:p>
        </p:txBody>
      </p:sp>
      <p:sp>
        <p:nvSpPr>
          <p:cNvPr id="24" name="Line 41"/>
          <p:cNvSpPr>
            <a:spLocks noChangeShapeType="1"/>
          </p:cNvSpPr>
          <p:nvPr/>
        </p:nvSpPr>
        <p:spPr bwMode="auto">
          <a:xfrm rot="5400000" flipV="1">
            <a:off x="790260" y="3746677"/>
            <a:ext cx="2638" cy="326145"/>
          </a:xfrm>
          <a:prstGeom prst="line">
            <a:avLst/>
          </a:prstGeom>
          <a:noFill/>
          <a:ln w="12700">
            <a:solidFill>
              <a:schemeClr val="accent2"/>
            </a:solidFill>
            <a:round/>
            <a:headEnd/>
            <a:tailEnd type="none" w="med" len="lg"/>
          </a:ln>
        </p:spPr>
        <p:txBody>
          <a:bodyPr wrap="none" anchor="ctr"/>
          <a:lstStyle/>
          <a:p>
            <a:endParaRPr lang="en-US" sz="2000"/>
          </a:p>
        </p:txBody>
      </p:sp>
      <p:sp>
        <p:nvSpPr>
          <p:cNvPr id="25" name="Title 1"/>
          <p:cNvSpPr txBox="1">
            <a:spLocks/>
          </p:cNvSpPr>
          <p:nvPr/>
        </p:nvSpPr>
        <p:spPr bwMode="auto">
          <a:xfrm>
            <a:off x="440285" y="645355"/>
            <a:ext cx="5508217" cy="528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kern="0" dirty="0" smtClean="0">
                <a:latin typeface="+mj-lt"/>
                <a:ea typeface="+mj-ea"/>
                <a:cs typeface="+mj-cs"/>
              </a:rPr>
              <a:t>Recommended Arrangement:</a:t>
            </a:r>
            <a:endParaRPr kumimoji="0" lang="en-US" sz="2800" b="1" i="0" u="none" strike="noStrike" kern="0" cap="none" spc="0" normalizeH="0" baseline="0" noProof="0" dirty="0">
              <a:ln>
                <a:noFill/>
              </a:ln>
              <a:solidFill>
                <a:srgbClr val="0070C0"/>
              </a:solidFill>
              <a:uLnTx/>
              <a:uFillTx/>
              <a:latin typeface="+mj-lt"/>
              <a:ea typeface="+mj-ea"/>
              <a:cs typeface="+mj-cs"/>
            </a:endParaRPr>
          </a:p>
        </p:txBody>
      </p:sp>
      <p:sp>
        <p:nvSpPr>
          <p:cNvPr id="26" name="Text Box 60"/>
          <p:cNvSpPr txBox="1">
            <a:spLocks noChangeArrowheads="1"/>
          </p:cNvSpPr>
          <p:nvPr/>
        </p:nvSpPr>
        <p:spPr bwMode="auto">
          <a:xfrm>
            <a:off x="1073689" y="4669186"/>
            <a:ext cx="1218708" cy="307777"/>
          </a:xfrm>
          <a:prstGeom prst="rect">
            <a:avLst/>
          </a:prstGeom>
          <a:noFill/>
          <a:ln w="28575">
            <a:noFill/>
            <a:miter lim="800000"/>
            <a:headEnd/>
            <a:tailEnd type="none" w="med" len="lg"/>
          </a:ln>
          <a:effectLst>
            <a:outerShdw blurRad="50800" dist="38100" dir="2700000" algn="tl" rotWithShape="0">
              <a:prstClr val="black">
                <a:alpha val="40000"/>
              </a:prstClr>
            </a:outerShdw>
          </a:effectLst>
        </p:spPr>
        <p:txBody>
          <a:bodyPr wrap="square">
            <a:spAutoFit/>
          </a:bodyPr>
          <a:lstStyle/>
          <a:p>
            <a:pPr eaLnBrk="0" hangingPunct="0">
              <a:spcBef>
                <a:spcPct val="50000"/>
              </a:spcBef>
            </a:pPr>
            <a:r>
              <a:rPr lang="en-US" sz="1400" b="1" dirty="0" smtClean="0">
                <a:solidFill>
                  <a:schemeClr val="bg1"/>
                </a:solidFill>
              </a:rPr>
              <a:t>Boiler</a:t>
            </a:r>
            <a:endParaRPr lang="en-US" sz="1400" b="1" dirty="0">
              <a:solidFill>
                <a:schemeClr val="bg1"/>
              </a:solidFill>
            </a:endParaRPr>
          </a:p>
        </p:txBody>
      </p:sp>
      <p:sp>
        <p:nvSpPr>
          <p:cNvPr id="27" name="Rounded Rectangle 26"/>
          <p:cNvSpPr/>
          <p:nvPr/>
        </p:nvSpPr>
        <p:spPr bwMode="auto">
          <a:xfrm>
            <a:off x="1546754" y="3863464"/>
            <a:ext cx="717635" cy="226622"/>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Rounded Rectangle 27"/>
          <p:cNvSpPr/>
          <p:nvPr/>
        </p:nvSpPr>
        <p:spPr bwMode="auto">
          <a:xfrm>
            <a:off x="1546754" y="3641980"/>
            <a:ext cx="717635" cy="226622"/>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Text Box 48"/>
          <p:cNvSpPr txBox="1">
            <a:spLocks noChangeArrowheads="1"/>
          </p:cNvSpPr>
          <p:nvPr/>
        </p:nvSpPr>
        <p:spPr bwMode="auto">
          <a:xfrm>
            <a:off x="1539781" y="3691108"/>
            <a:ext cx="699230" cy="369332"/>
          </a:xfrm>
          <a:prstGeom prst="rect">
            <a:avLst/>
          </a:prstGeom>
          <a:noFill/>
          <a:ln w="28575">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eaLnBrk="0" hangingPunct="0"/>
            <a:r>
              <a:rPr lang="en-US" sz="1800" b="1" dirty="0" smtClean="0">
                <a:solidFill>
                  <a:schemeClr val="bg1"/>
                </a:solidFill>
              </a:rPr>
              <a:t>CH</a:t>
            </a:r>
            <a:r>
              <a:rPr lang="en-US" sz="1800" b="1" baseline="-25000" dirty="0" smtClean="0">
                <a:solidFill>
                  <a:schemeClr val="bg1"/>
                </a:solidFill>
              </a:rPr>
              <a:t>n</a:t>
            </a:r>
            <a:endParaRPr lang="en-US" sz="1800" b="1" baseline="-25000" dirty="0">
              <a:solidFill>
                <a:schemeClr val="bg1"/>
              </a:solidFill>
            </a:endParaRPr>
          </a:p>
        </p:txBody>
      </p:sp>
      <p:grpSp>
        <p:nvGrpSpPr>
          <p:cNvPr id="2" name="Group 32"/>
          <p:cNvGrpSpPr/>
          <p:nvPr/>
        </p:nvGrpSpPr>
        <p:grpSpPr>
          <a:xfrm rot="5400000" flipV="1">
            <a:off x="791758" y="3730861"/>
            <a:ext cx="260819" cy="316551"/>
            <a:chOff x="4003742" y="2654598"/>
            <a:chExt cx="390617" cy="474084"/>
          </a:xfrm>
          <a:effectLst>
            <a:outerShdw blurRad="50800" dist="38100" dir="2700000" algn="tl" rotWithShape="0">
              <a:prstClr val="black">
                <a:alpha val="40000"/>
              </a:prstClr>
            </a:outerShdw>
          </a:effectLst>
        </p:grpSpPr>
        <p:sp>
          <p:nvSpPr>
            <p:cNvPr id="34" name="Rectangle 33"/>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pic>
        <p:nvPicPr>
          <p:cNvPr id="3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34514" y="1"/>
            <a:ext cx="1509486" cy="1007042"/>
          </a:xfrm>
          <a:prstGeom prst="rect">
            <a:avLst/>
          </a:prstGeom>
          <a:noFill/>
          <a:ln w="9525">
            <a:noFill/>
            <a:miter lim="800000"/>
            <a:headEnd/>
            <a:tailEnd/>
          </a:ln>
          <a:effectLst/>
        </p:spPr>
      </p:pic>
      <p:sp>
        <p:nvSpPr>
          <p:cNvPr id="37" name="Rectangle 28"/>
          <p:cNvSpPr>
            <a:spLocks noGrp="1" noChangeArrowheads="1"/>
          </p:cNvSpPr>
          <p:nvPr>
            <p:ph type="title" idx="4294967295"/>
          </p:nvPr>
        </p:nvSpPr>
        <p:spPr>
          <a:xfrm>
            <a:off x="322263" y="0"/>
            <a:ext cx="8640762" cy="628650"/>
          </a:xfrm>
        </p:spPr>
        <p:txBody>
          <a:bodyPr/>
          <a:lstStyle/>
          <a:p>
            <a:pPr>
              <a:defRPr/>
            </a:pPr>
            <a:r>
              <a:rPr lang="en-US" b="1" dirty="0" smtClean="0">
                <a:effectLst/>
              </a:rPr>
              <a:t>Heat Recovery Control &amp; Sizing</a:t>
            </a:r>
            <a:endParaRPr lang="en-US" sz="3200" b="1" u="sng" dirty="0">
              <a:effectLst/>
            </a:endParaRPr>
          </a:p>
        </p:txBody>
      </p:sp>
      <p:pic>
        <p:nvPicPr>
          <p:cNvPr id="38" name="Picture 14" descr="Building_render"/>
          <p:cNvPicPr>
            <a:picLocks noChangeAspect="1" noChangeArrowheads="1"/>
          </p:cNvPicPr>
          <p:nvPr/>
        </p:nvPicPr>
        <p:blipFill>
          <a:blip r:embed="rId4" cstate="print">
            <a:clrChange>
              <a:clrFrom>
                <a:srgbClr val="FFFFFF"/>
              </a:clrFrom>
              <a:clrTo>
                <a:srgbClr val="FFFFFF">
                  <a:alpha val="0"/>
                </a:srgbClr>
              </a:clrTo>
            </a:clrChange>
            <a:lum bright="21000" contrast="9000"/>
          </a:blip>
          <a:srcRect/>
          <a:stretch>
            <a:fillRect/>
          </a:stretch>
        </p:blipFill>
        <p:spPr bwMode="auto">
          <a:xfrm>
            <a:off x="3319674" y="3398808"/>
            <a:ext cx="1451189" cy="2059100"/>
          </a:xfrm>
          <a:prstGeom prst="rect">
            <a:avLst/>
          </a:prstGeom>
          <a:noFill/>
          <a:effectLst/>
        </p:spPr>
      </p:pic>
      <p:cxnSp>
        <p:nvCxnSpPr>
          <p:cNvPr id="39" name="Straight Connector 38"/>
          <p:cNvCxnSpPr/>
          <p:nvPr/>
        </p:nvCxnSpPr>
        <p:spPr bwMode="auto">
          <a:xfrm rot="5400000">
            <a:off x="383948" y="4155554"/>
            <a:ext cx="489118" cy="1588"/>
          </a:xfrm>
          <a:prstGeom prst="line">
            <a:avLst/>
          </a:prstGeom>
          <a:solidFill>
            <a:schemeClr val="bg2"/>
          </a:solidFill>
          <a:ln w="12700" cap="flat" cmpd="sng" algn="ctr">
            <a:solidFill>
              <a:schemeClr val="accent2"/>
            </a:solidFill>
            <a:prstDash val="solid"/>
            <a:round/>
            <a:headEnd type="none" w="med" len="med"/>
            <a:tailEnd type="none" w="med" len="med"/>
          </a:ln>
          <a:effectLst/>
        </p:spPr>
      </p:cxnSp>
      <p:cxnSp>
        <p:nvCxnSpPr>
          <p:cNvPr id="41" name="Straight Arrow Connector 40"/>
          <p:cNvCxnSpPr/>
          <p:nvPr/>
        </p:nvCxnSpPr>
        <p:spPr bwMode="auto">
          <a:xfrm>
            <a:off x="618851" y="4386762"/>
            <a:ext cx="2583711" cy="1588"/>
          </a:xfrm>
          <a:prstGeom prst="straightConnector1">
            <a:avLst/>
          </a:prstGeom>
          <a:solidFill>
            <a:schemeClr val="bg2"/>
          </a:solidFill>
          <a:ln w="12700" cap="flat" cmpd="sng" algn="ctr">
            <a:solidFill>
              <a:schemeClr val="accent2"/>
            </a:solidFill>
            <a:prstDash val="solid"/>
            <a:round/>
            <a:headEnd type="stealth" w="med" len="med"/>
            <a:tailEnd type="none"/>
          </a:ln>
          <a:effectLst/>
        </p:spPr>
      </p:cxnSp>
      <p:sp>
        <p:nvSpPr>
          <p:cNvPr id="42" name="Rectangle 105"/>
          <p:cNvSpPr>
            <a:spLocks noChangeArrowheads="1"/>
          </p:cNvSpPr>
          <p:nvPr/>
        </p:nvSpPr>
        <p:spPr bwMode="gray">
          <a:xfrm>
            <a:off x="1031525" y="1682405"/>
            <a:ext cx="1742847"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Cooling Tower</a:t>
            </a:r>
          </a:p>
        </p:txBody>
      </p:sp>
      <p:pic>
        <p:nvPicPr>
          <p:cNvPr id="4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42425" y="1152367"/>
            <a:ext cx="709612" cy="526379"/>
          </a:xfrm>
          <a:prstGeom prst="rect">
            <a:avLst/>
          </a:prstGeom>
          <a:noFill/>
          <a:ln w="9525">
            <a:noFill/>
            <a:miter lim="800000"/>
            <a:headEnd/>
            <a:tailEnd/>
          </a:ln>
          <a:effectLst/>
        </p:spPr>
      </p:pic>
      <p:cxnSp>
        <p:nvCxnSpPr>
          <p:cNvPr id="45" name="Straight Arrow Connector 44"/>
          <p:cNvCxnSpPr/>
          <p:nvPr/>
        </p:nvCxnSpPr>
        <p:spPr bwMode="auto">
          <a:xfrm flipH="1">
            <a:off x="673547" y="5176866"/>
            <a:ext cx="2583711" cy="1588"/>
          </a:xfrm>
          <a:prstGeom prst="straightConnector1">
            <a:avLst/>
          </a:prstGeom>
          <a:solidFill>
            <a:schemeClr val="bg2"/>
          </a:solidFill>
          <a:ln w="12700" cap="flat" cmpd="sng" algn="ctr">
            <a:solidFill>
              <a:srgbClr val="C00000"/>
            </a:solidFill>
            <a:prstDash val="solid"/>
            <a:round/>
            <a:headEnd type="none" w="med" len="med"/>
            <a:tailEnd type="stealth"/>
          </a:ln>
          <a:effectLst/>
        </p:spPr>
      </p:cxnSp>
      <p:cxnSp>
        <p:nvCxnSpPr>
          <p:cNvPr id="46" name="Straight Connector 45"/>
          <p:cNvCxnSpPr/>
          <p:nvPr/>
        </p:nvCxnSpPr>
        <p:spPr bwMode="auto">
          <a:xfrm rot="5400000">
            <a:off x="1641004" y="2885472"/>
            <a:ext cx="1644418" cy="20615"/>
          </a:xfrm>
          <a:prstGeom prst="line">
            <a:avLst/>
          </a:prstGeom>
          <a:solidFill>
            <a:schemeClr val="bg2"/>
          </a:solidFill>
          <a:ln w="28575" cap="flat" cmpd="sng" algn="ctr">
            <a:solidFill>
              <a:schemeClr val="tx1"/>
            </a:solidFill>
            <a:prstDash val="solid"/>
            <a:round/>
            <a:headEnd type="none" w="med" len="med"/>
            <a:tailEnd type="stealth" w="med" len="med"/>
          </a:ln>
          <a:effectLst/>
        </p:spPr>
      </p:cxnSp>
      <p:cxnSp>
        <p:nvCxnSpPr>
          <p:cNvPr id="47" name="Straight Connector 46"/>
          <p:cNvCxnSpPr/>
          <p:nvPr/>
        </p:nvCxnSpPr>
        <p:spPr bwMode="auto">
          <a:xfrm rot="5400000">
            <a:off x="844582" y="2589782"/>
            <a:ext cx="1035076" cy="12976"/>
          </a:xfrm>
          <a:prstGeom prst="line">
            <a:avLst/>
          </a:prstGeom>
          <a:solidFill>
            <a:schemeClr val="bg2"/>
          </a:solidFill>
          <a:ln w="28575" cap="flat" cmpd="sng" algn="ctr">
            <a:solidFill>
              <a:schemeClr val="tx1"/>
            </a:solidFill>
            <a:prstDash val="solid"/>
            <a:round/>
            <a:headEnd type="stealth" w="med" len="med"/>
            <a:tailEnd type="stealth" w="med" len="med"/>
          </a:ln>
          <a:effectLst/>
        </p:spPr>
      </p:cxnSp>
      <p:grpSp>
        <p:nvGrpSpPr>
          <p:cNvPr id="4" name="Group 47"/>
          <p:cNvGrpSpPr/>
          <p:nvPr/>
        </p:nvGrpSpPr>
        <p:grpSpPr>
          <a:xfrm flipV="1">
            <a:off x="1162368" y="2854562"/>
            <a:ext cx="260819" cy="316551"/>
            <a:chOff x="4003742" y="2654598"/>
            <a:chExt cx="390617" cy="474084"/>
          </a:xfrm>
          <a:effectLst>
            <a:outerShdw blurRad="50800" dist="38100" dir="2700000" algn="tl" rotWithShape="0">
              <a:prstClr val="black">
                <a:alpha val="40000"/>
              </a:prstClr>
            </a:outerShdw>
          </a:effectLst>
        </p:grpSpPr>
        <p:sp>
          <p:nvSpPr>
            <p:cNvPr id="49" name="Rectangle 48"/>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0" name="Oval 49"/>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55" name="Rectangle 105"/>
          <p:cNvSpPr>
            <a:spLocks noChangeArrowheads="1"/>
          </p:cNvSpPr>
          <p:nvPr/>
        </p:nvSpPr>
        <p:spPr bwMode="gray">
          <a:xfrm>
            <a:off x="6462553" y="1678940"/>
            <a:ext cx="1742847"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Cooling Tower</a:t>
            </a:r>
          </a:p>
        </p:txBody>
      </p:sp>
      <p:pic>
        <p:nvPicPr>
          <p:cNvPr id="56"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73453" y="1148902"/>
            <a:ext cx="709612" cy="526379"/>
          </a:xfrm>
          <a:prstGeom prst="rect">
            <a:avLst/>
          </a:prstGeom>
          <a:noFill/>
          <a:ln w="9525">
            <a:noFill/>
            <a:miter lim="800000"/>
            <a:headEnd/>
            <a:tailEnd/>
          </a:ln>
          <a:effectLst/>
        </p:spPr>
      </p:pic>
      <p:sp>
        <p:nvSpPr>
          <p:cNvPr id="57" name="Rounded Rectangle 56"/>
          <p:cNvSpPr/>
          <p:nvPr/>
        </p:nvSpPr>
        <p:spPr bwMode="auto">
          <a:xfrm>
            <a:off x="6668233" y="3987648"/>
            <a:ext cx="1184956" cy="459518"/>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62" name="Straight Arrow Connector 61"/>
          <p:cNvCxnSpPr/>
          <p:nvPr/>
        </p:nvCxnSpPr>
        <p:spPr bwMode="auto">
          <a:xfrm rot="10800000">
            <a:off x="5147902" y="4157933"/>
            <a:ext cx="1518947" cy="2765"/>
          </a:xfrm>
          <a:prstGeom prst="straightConnector1">
            <a:avLst/>
          </a:prstGeom>
          <a:solidFill>
            <a:schemeClr val="bg2"/>
          </a:solidFill>
          <a:ln w="9525" cap="flat" cmpd="sng" algn="ctr">
            <a:solidFill>
              <a:schemeClr val="accent2"/>
            </a:solidFill>
            <a:prstDash val="solid"/>
            <a:round/>
            <a:headEnd type="none" w="med" len="med"/>
            <a:tailEnd type="none"/>
          </a:ln>
          <a:effectLst/>
        </p:spPr>
      </p:cxnSp>
      <p:cxnSp>
        <p:nvCxnSpPr>
          <p:cNvPr id="63" name="Straight Connector 62"/>
          <p:cNvCxnSpPr/>
          <p:nvPr/>
        </p:nvCxnSpPr>
        <p:spPr bwMode="auto">
          <a:xfrm rot="5400000">
            <a:off x="4638897" y="3642922"/>
            <a:ext cx="1029475" cy="12904"/>
          </a:xfrm>
          <a:prstGeom prst="line">
            <a:avLst/>
          </a:prstGeom>
          <a:solidFill>
            <a:schemeClr val="bg2"/>
          </a:solidFill>
          <a:ln w="12700" cap="flat" cmpd="sng" algn="ctr">
            <a:solidFill>
              <a:schemeClr val="accent2"/>
            </a:solidFill>
            <a:prstDash val="solid"/>
            <a:round/>
            <a:headEnd type="none" w="med" len="med"/>
            <a:tailEnd type="none" w="med" len="med"/>
          </a:ln>
          <a:effectLst/>
        </p:spPr>
      </p:cxnSp>
      <p:cxnSp>
        <p:nvCxnSpPr>
          <p:cNvPr id="65" name="Straight Connector 64"/>
          <p:cNvCxnSpPr/>
          <p:nvPr/>
        </p:nvCxnSpPr>
        <p:spPr bwMode="auto">
          <a:xfrm rot="5400000">
            <a:off x="6444161" y="3129987"/>
            <a:ext cx="444151" cy="5568"/>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rot="5400000">
            <a:off x="7246735" y="2705907"/>
            <a:ext cx="1251801" cy="28137"/>
          </a:xfrm>
          <a:prstGeom prst="line">
            <a:avLst/>
          </a:prstGeom>
          <a:solidFill>
            <a:schemeClr val="bg2"/>
          </a:solidFill>
          <a:ln w="28575" cap="flat" cmpd="sng" algn="ctr">
            <a:solidFill>
              <a:schemeClr val="tx1"/>
            </a:solidFill>
            <a:prstDash val="solid"/>
            <a:round/>
            <a:headEnd type="none" w="med" len="med"/>
            <a:tailEnd type="stealth" w="med" len="med"/>
          </a:ln>
          <a:effectLst/>
        </p:spPr>
      </p:cxnSp>
      <p:cxnSp>
        <p:nvCxnSpPr>
          <p:cNvPr id="67" name="Straight Connector 66"/>
          <p:cNvCxnSpPr/>
          <p:nvPr/>
        </p:nvCxnSpPr>
        <p:spPr bwMode="auto">
          <a:xfrm rot="5400000">
            <a:off x="6234046" y="2596708"/>
            <a:ext cx="1035076" cy="12976"/>
          </a:xfrm>
          <a:prstGeom prst="line">
            <a:avLst/>
          </a:prstGeom>
          <a:solidFill>
            <a:schemeClr val="bg2"/>
          </a:solidFill>
          <a:ln w="28575" cap="flat" cmpd="sng" algn="ctr">
            <a:solidFill>
              <a:schemeClr val="tx1"/>
            </a:solidFill>
            <a:prstDash val="solid"/>
            <a:round/>
            <a:headEnd type="stealth" w="med" len="med"/>
            <a:tailEnd type="stealth" w="med" len="med"/>
          </a:ln>
          <a:effectLst/>
        </p:spPr>
      </p:cxnSp>
      <p:grpSp>
        <p:nvGrpSpPr>
          <p:cNvPr id="7" name="Group 67"/>
          <p:cNvGrpSpPr/>
          <p:nvPr/>
        </p:nvGrpSpPr>
        <p:grpSpPr>
          <a:xfrm flipV="1">
            <a:off x="6551832" y="2861488"/>
            <a:ext cx="260819" cy="316551"/>
            <a:chOff x="4003742" y="2654598"/>
            <a:chExt cx="390617" cy="474084"/>
          </a:xfrm>
          <a:effectLst>
            <a:outerShdw blurRad="50800" dist="38100" dir="2700000" algn="tl" rotWithShape="0">
              <a:prstClr val="black">
                <a:alpha val="40000"/>
              </a:prstClr>
            </a:outerShdw>
          </a:effectLst>
        </p:grpSpPr>
        <p:sp>
          <p:nvSpPr>
            <p:cNvPr id="69" name="Rectangle 68"/>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0" name="Oval 69"/>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cxnSp>
        <p:nvCxnSpPr>
          <p:cNvPr id="71" name="Straight Connector 70"/>
          <p:cNvCxnSpPr/>
          <p:nvPr/>
        </p:nvCxnSpPr>
        <p:spPr bwMode="auto">
          <a:xfrm rot="10800000">
            <a:off x="6347691" y="3363627"/>
            <a:ext cx="328786" cy="2177"/>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rot="5400000">
            <a:off x="6220167" y="3491345"/>
            <a:ext cx="270163" cy="1588"/>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rot="10800000">
            <a:off x="7855528" y="3346099"/>
            <a:ext cx="408579" cy="9577"/>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rot="5400000">
            <a:off x="8125973" y="3477489"/>
            <a:ext cx="270163" cy="1588"/>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rot="5400000" flipH="1" flipV="1">
            <a:off x="999585" y="3454879"/>
            <a:ext cx="561512" cy="796"/>
          </a:xfrm>
          <a:prstGeom prst="line">
            <a:avLst/>
          </a:prstGeom>
          <a:solidFill>
            <a:schemeClr val="bg2"/>
          </a:solidFill>
          <a:ln w="2857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rot="5400000">
            <a:off x="503552" y="5001212"/>
            <a:ext cx="343946" cy="5329"/>
          </a:xfrm>
          <a:prstGeom prst="line">
            <a:avLst/>
          </a:prstGeom>
          <a:solidFill>
            <a:schemeClr val="bg2"/>
          </a:solidFill>
          <a:ln w="12700" cap="flat" cmpd="sng" algn="ctr">
            <a:solidFill>
              <a:srgbClr val="C00000"/>
            </a:solidFill>
            <a:prstDash val="solid"/>
            <a:round/>
            <a:headEnd type="none" w="med" len="med"/>
            <a:tailEnd type="none" w="med" len="med"/>
          </a:ln>
          <a:effectLst/>
        </p:spPr>
      </p:cxnSp>
      <p:sp>
        <p:nvSpPr>
          <p:cNvPr id="58" name="Rounded Rectangle 57"/>
          <p:cNvSpPr/>
          <p:nvPr/>
        </p:nvSpPr>
        <p:spPr bwMode="auto">
          <a:xfrm>
            <a:off x="6702739" y="3509131"/>
            <a:ext cx="1160840" cy="458093"/>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9" name="Text Box 48"/>
          <p:cNvSpPr txBox="1">
            <a:spLocks noChangeArrowheads="1"/>
          </p:cNvSpPr>
          <p:nvPr/>
        </p:nvSpPr>
        <p:spPr bwMode="auto">
          <a:xfrm>
            <a:off x="6616473" y="3636851"/>
            <a:ext cx="1259457" cy="646331"/>
          </a:xfrm>
          <a:prstGeom prst="rect">
            <a:avLst/>
          </a:prstGeom>
          <a:noFill/>
          <a:ln w="28575">
            <a:noFill/>
            <a:miter lim="800000"/>
            <a:headEnd/>
            <a:tailEnd type="none" w="med" len="lg"/>
          </a:ln>
          <a:effectLst>
            <a:outerShdw blurRad="50800" dist="38100" dir="2700000" algn="tl" rotWithShape="0">
              <a:prstClr val="black">
                <a:alpha val="40000"/>
              </a:prstClr>
            </a:outerShdw>
          </a:effectLst>
        </p:spPr>
        <p:txBody>
          <a:bodyPr wrap="square">
            <a:spAutoFit/>
          </a:bodyPr>
          <a:lstStyle/>
          <a:p>
            <a:pPr eaLnBrk="0" hangingPunct="0"/>
            <a:r>
              <a:rPr lang="en-US" sz="1800" b="1" dirty="0" smtClean="0">
                <a:solidFill>
                  <a:schemeClr val="bg1"/>
                </a:solidFill>
                <a:latin typeface="Arial" pitchFamily="34" charset="0"/>
                <a:cs typeface="Arial" pitchFamily="34" charset="0"/>
              </a:rPr>
              <a:t>Heat Recovery</a:t>
            </a:r>
            <a:endParaRPr lang="en-US" sz="1800" b="1" dirty="0">
              <a:solidFill>
                <a:schemeClr val="bg1"/>
              </a:solidFill>
              <a:latin typeface="Arial" pitchFamily="34" charset="0"/>
              <a:cs typeface="Arial" pitchFamily="34" charset="0"/>
            </a:endParaRPr>
          </a:p>
        </p:txBody>
      </p:sp>
      <p:cxnSp>
        <p:nvCxnSpPr>
          <p:cNvPr id="92" name="Straight Connector 91"/>
          <p:cNvCxnSpPr/>
          <p:nvPr/>
        </p:nvCxnSpPr>
        <p:spPr bwMode="auto">
          <a:xfrm rot="10800000">
            <a:off x="2639683" y="3131389"/>
            <a:ext cx="2527540" cy="1588"/>
          </a:xfrm>
          <a:prstGeom prst="line">
            <a:avLst/>
          </a:prstGeom>
          <a:solidFill>
            <a:schemeClr val="bg2"/>
          </a:solidFill>
          <a:ln w="9525" cap="flat" cmpd="sng" algn="ctr">
            <a:solidFill>
              <a:schemeClr val="accent2"/>
            </a:solidFill>
            <a:prstDash val="solid"/>
            <a:round/>
            <a:headEnd type="none" w="med" len="med"/>
            <a:tailEnd type="none" w="med" len="med"/>
          </a:ln>
          <a:effectLst/>
        </p:spPr>
      </p:cxnSp>
      <p:cxnSp>
        <p:nvCxnSpPr>
          <p:cNvPr id="94" name="Straight Connector 93"/>
          <p:cNvCxnSpPr/>
          <p:nvPr/>
        </p:nvCxnSpPr>
        <p:spPr bwMode="auto">
          <a:xfrm rot="5400000">
            <a:off x="2221302" y="3558396"/>
            <a:ext cx="836762" cy="1588"/>
          </a:xfrm>
          <a:prstGeom prst="line">
            <a:avLst/>
          </a:prstGeom>
          <a:solidFill>
            <a:schemeClr val="bg2"/>
          </a:solidFill>
          <a:ln w="9525" cap="flat" cmpd="sng" algn="ctr">
            <a:solidFill>
              <a:schemeClr val="accent2"/>
            </a:solidFill>
            <a:prstDash val="solid"/>
            <a:round/>
            <a:headEnd type="none" w="med" len="med"/>
            <a:tailEnd type="stealth" w="med" len="med"/>
          </a:ln>
          <a:effectLst/>
        </p:spPr>
      </p:cxnSp>
      <p:cxnSp>
        <p:nvCxnSpPr>
          <p:cNvPr id="96" name="Straight Connector 95"/>
          <p:cNvCxnSpPr/>
          <p:nvPr/>
        </p:nvCxnSpPr>
        <p:spPr bwMode="auto">
          <a:xfrm>
            <a:off x="7858661" y="4175185"/>
            <a:ext cx="258793" cy="1588"/>
          </a:xfrm>
          <a:prstGeom prst="line">
            <a:avLst/>
          </a:prstGeom>
          <a:solidFill>
            <a:schemeClr val="bg2"/>
          </a:solidFill>
          <a:ln w="9525" cap="flat" cmpd="sng" algn="ctr">
            <a:solidFill>
              <a:schemeClr val="accent2"/>
            </a:solidFill>
            <a:prstDash val="solid"/>
            <a:round/>
            <a:headEnd type="none" w="med" len="med"/>
            <a:tailEnd type="none" w="med" len="med"/>
          </a:ln>
          <a:effectLst/>
        </p:spPr>
      </p:cxnSp>
      <p:cxnSp>
        <p:nvCxnSpPr>
          <p:cNvPr id="97" name="Straight Connector 96"/>
          <p:cNvCxnSpPr/>
          <p:nvPr/>
        </p:nvCxnSpPr>
        <p:spPr bwMode="auto">
          <a:xfrm rot="5400000">
            <a:off x="7868801" y="4420098"/>
            <a:ext cx="489118" cy="1588"/>
          </a:xfrm>
          <a:prstGeom prst="line">
            <a:avLst/>
          </a:prstGeom>
          <a:solidFill>
            <a:schemeClr val="bg2"/>
          </a:solidFill>
          <a:ln w="12700" cap="flat" cmpd="sng" algn="ctr">
            <a:solidFill>
              <a:schemeClr val="accent2"/>
            </a:solidFill>
            <a:prstDash val="solid"/>
            <a:round/>
            <a:headEnd type="none" w="med" len="med"/>
            <a:tailEnd type="none" w="med" len="med"/>
          </a:ln>
          <a:effectLst/>
        </p:spPr>
      </p:cxnSp>
      <p:cxnSp>
        <p:nvCxnSpPr>
          <p:cNvPr id="100" name="Straight Connector 99"/>
          <p:cNvCxnSpPr/>
          <p:nvPr/>
        </p:nvCxnSpPr>
        <p:spPr bwMode="auto">
          <a:xfrm rot="10800000">
            <a:off x="4925683" y="4666891"/>
            <a:ext cx="3183148" cy="1588"/>
          </a:xfrm>
          <a:prstGeom prst="line">
            <a:avLst/>
          </a:prstGeom>
          <a:solidFill>
            <a:schemeClr val="bg2"/>
          </a:solidFill>
          <a:ln w="9525" cap="flat" cmpd="sng" algn="ctr">
            <a:solidFill>
              <a:schemeClr val="accent2"/>
            </a:solidFill>
            <a:prstDash val="solid"/>
            <a:round/>
            <a:headEnd type="none" w="med" len="med"/>
            <a:tailEnd type="none" w="med" len="med"/>
          </a:ln>
          <a:effectLst/>
        </p:spPr>
      </p:cxnSp>
      <p:cxnSp>
        <p:nvCxnSpPr>
          <p:cNvPr id="102" name="Straight Connector 101"/>
          <p:cNvCxnSpPr/>
          <p:nvPr/>
        </p:nvCxnSpPr>
        <p:spPr bwMode="auto">
          <a:xfrm rot="5400000" flipH="1" flipV="1">
            <a:off x="4257136" y="3989717"/>
            <a:ext cx="1337094" cy="1588"/>
          </a:xfrm>
          <a:prstGeom prst="line">
            <a:avLst/>
          </a:prstGeom>
          <a:solidFill>
            <a:schemeClr val="bg2"/>
          </a:solidFill>
          <a:ln w="9525" cap="flat" cmpd="sng" algn="ctr">
            <a:solidFill>
              <a:schemeClr val="accent2"/>
            </a:solidFill>
            <a:prstDash val="solid"/>
            <a:round/>
            <a:headEnd type="none" w="med" len="med"/>
            <a:tailEnd type="none" w="med" len="med"/>
          </a:ln>
          <a:effectLst/>
        </p:spPr>
      </p:cxnSp>
      <p:cxnSp>
        <p:nvCxnSpPr>
          <p:cNvPr id="104" name="Straight Connector 103"/>
          <p:cNvCxnSpPr/>
          <p:nvPr/>
        </p:nvCxnSpPr>
        <p:spPr bwMode="auto">
          <a:xfrm rot="10800000">
            <a:off x="2846719" y="3321170"/>
            <a:ext cx="2087593" cy="1588"/>
          </a:xfrm>
          <a:prstGeom prst="line">
            <a:avLst/>
          </a:prstGeom>
          <a:solidFill>
            <a:schemeClr val="bg2"/>
          </a:solidFill>
          <a:ln w="9525" cap="flat" cmpd="sng" algn="ctr">
            <a:solidFill>
              <a:schemeClr val="accent2"/>
            </a:solidFill>
            <a:prstDash val="solid"/>
            <a:round/>
            <a:headEnd type="none" w="med" len="med"/>
            <a:tailEnd type="none" w="med" len="med"/>
          </a:ln>
          <a:effectLst/>
        </p:spPr>
      </p:cxnSp>
      <p:cxnSp>
        <p:nvCxnSpPr>
          <p:cNvPr id="106" name="Straight Connector 105"/>
          <p:cNvCxnSpPr/>
          <p:nvPr/>
        </p:nvCxnSpPr>
        <p:spPr bwMode="auto">
          <a:xfrm rot="5400000">
            <a:off x="2566359" y="3610154"/>
            <a:ext cx="560717" cy="1588"/>
          </a:xfrm>
          <a:prstGeom prst="line">
            <a:avLst/>
          </a:prstGeom>
          <a:solidFill>
            <a:schemeClr val="bg2"/>
          </a:solidFill>
          <a:ln w="9525" cap="flat" cmpd="sng" algn="ctr">
            <a:solidFill>
              <a:schemeClr val="accent2"/>
            </a:solidFill>
            <a:prstDash val="solid"/>
            <a:round/>
            <a:headEnd type="none" w="med" len="med"/>
            <a:tailEnd type="none" w="med" len="med"/>
          </a:ln>
          <a:effectLst/>
        </p:spPr>
      </p:cxnSp>
      <p:cxnSp>
        <p:nvCxnSpPr>
          <p:cNvPr id="108" name="Straight Connector 107"/>
          <p:cNvCxnSpPr/>
          <p:nvPr/>
        </p:nvCxnSpPr>
        <p:spPr bwMode="auto">
          <a:xfrm rot="5400000">
            <a:off x="2682816" y="4226943"/>
            <a:ext cx="327803" cy="1588"/>
          </a:xfrm>
          <a:prstGeom prst="line">
            <a:avLst/>
          </a:prstGeom>
          <a:solidFill>
            <a:schemeClr val="bg2"/>
          </a:solidFill>
          <a:ln w="9525" cap="flat" cmpd="sng" algn="ctr">
            <a:solidFill>
              <a:schemeClr val="accent2"/>
            </a:solidFill>
            <a:prstDash val="solid"/>
            <a:round/>
            <a:headEnd type="stealth" w="med" len="med"/>
            <a:tailEnd type="none" w="med" len="med"/>
          </a:ln>
          <a:effectLst/>
        </p:spPr>
      </p:cxnSp>
      <p:cxnSp>
        <p:nvCxnSpPr>
          <p:cNvPr id="112" name="Straight Arrow Connector 111"/>
          <p:cNvCxnSpPr/>
          <p:nvPr/>
        </p:nvCxnSpPr>
        <p:spPr bwMode="auto">
          <a:xfrm rot="10800000">
            <a:off x="5943600" y="3795623"/>
            <a:ext cx="750498" cy="1588"/>
          </a:xfrm>
          <a:prstGeom prst="straightConnector1">
            <a:avLst/>
          </a:prstGeom>
          <a:solidFill>
            <a:schemeClr val="bg2"/>
          </a:solidFill>
          <a:ln w="9525" cap="flat" cmpd="sng" algn="ctr">
            <a:solidFill>
              <a:srgbClr val="C00000"/>
            </a:solidFill>
            <a:prstDash val="solid"/>
            <a:round/>
            <a:headEnd type="none" w="med" len="med"/>
            <a:tailEnd type="none"/>
          </a:ln>
          <a:effectLst/>
        </p:spPr>
      </p:cxnSp>
      <p:cxnSp>
        <p:nvCxnSpPr>
          <p:cNvPr id="116" name="Straight Connector 115"/>
          <p:cNvCxnSpPr/>
          <p:nvPr/>
        </p:nvCxnSpPr>
        <p:spPr bwMode="auto">
          <a:xfrm rot="5400000">
            <a:off x="5796951" y="3950898"/>
            <a:ext cx="293298"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18" name="Straight Connector 117"/>
          <p:cNvCxnSpPr/>
          <p:nvPr/>
        </p:nvCxnSpPr>
        <p:spPr bwMode="auto">
          <a:xfrm rot="5400000">
            <a:off x="5736566" y="4416725"/>
            <a:ext cx="414068"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20" name="Straight Connector 119"/>
          <p:cNvCxnSpPr/>
          <p:nvPr/>
        </p:nvCxnSpPr>
        <p:spPr bwMode="auto">
          <a:xfrm rot="5400000">
            <a:off x="5467137" y="5237745"/>
            <a:ext cx="952430" cy="2087"/>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24" name="Straight Connector 123"/>
          <p:cNvCxnSpPr/>
          <p:nvPr/>
        </p:nvCxnSpPr>
        <p:spPr bwMode="auto">
          <a:xfrm>
            <a:off x="7858664" y="3812200"/>
            <a:ext cx="448574" cy="1588"/>
          </a:xfrm>
          <a:prstGeom prst="line">
            <a:avLst/>
          </a:prstGeom>
          <a:solidFill>
            <a:schemeClr val="bg2"/>
          </a:solidFill>
          <a:ln w="9525" cap="flat" cmpd="sng" algn="ctr">
            <a:solidFill>
              <a:srgbClr val="C00000"/>
            </a:solidFill>
            <a:prstDash val="solid"/>
            <a:round/>
            <a:headEnd type="stealth" w="med" len="med"/>
            <a:tailEnd type="none" w="med" len="med"/>
          </a:ln>
          <a:effectLst/>
        </p:spPr>
      </p:cxnSp>
      <p:cxnSp>
        <p:nvCxnSpPr>
          <p:cNvPr id="136" name="Straight Connector 135"/>
          <p:cNvCxnSpPr/>
          <p:nvPr/>
        </p:nvCxnSpPr>
        <p:spPr bwMode="auto">
          <a:xfrm rot="10800000" flipV="1">
            <a:off x="4382222" y="6019326"/>
            <a:ext cx="3923579" cy="1911"/>
          </a:xfrm>
          <a:prstGeom prst="line">
            <a:avLst/>
          </a:prstGeom>
          <a:solidFill>
            <a:schemeClr val="bg2"/>
          </a:solidFill>
          <a:ln w="9525" cap="flat" cmpd="sng" algn="ctr">
            <a:solidFill>
              <a:srgbClr val="C00000"/>
            </a:solidFill>
            <a:prstDash val="solid"/>
            <a:round/>
            <a:headEnd type="stealth" w="med" len="med"/>
            <a:tailEnd type="none" w="med" len="med"/>
          </a:ln>
          <a:effectLst/>
        </p:spPr>
      </p:cxnSp>
      <p:cxnSp>
        <p:nvCxnSpPr>
          <p:cNvPr id="138" name="Straight Connector 137"/>
          <p:cNvCxnSpPr/>
          <p:nvPr/>
        </p:nvCxnSpPr>
        <p:spPr bwMode="auto">
          <a:xfrm rot="5400000" flipH="1" flipV="1">
            <a:off x="4101861" y="5732253"/>
            <a:ext cx="560717"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40" name="Straight Connector 139"/>
          <p:cNvCxnSpPr/>
          <p:nvPr/>
        </p:nvCxnSpPr>
        <p:spPr bwMode="auto">
          <a:xfrm rot="10800000" flipV="1">
            <a:off x="4632387" y="5714999"/>
            <a:ext cx="1320738" cy="4313"/>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42" name="Straight Connector 141"/>
          <p:cNvCxnSpPr/>
          <p:nvPr/>
        </p:nvCxnSpPr>
        <p:spPr bwMode="auto">
          <a:xfrm rot="5400000" flipH="1" flipV="1">
            <a:off x="4507302" y="5585604"/>
            <a:ext cx="250166" cy="1588"/>
          </a:xfrm>
          <a:prstGeom prst="line">
            <a:avLst/>
          </a:prstGeom>
          <a:solidFill>
            <a:schemeClr val="bg2"/>
          </a:solidFill>
          <a:ln w="9525" cap="flat" cmpd="sng" algn="ctr">
            <a:solidFill>
              <a:srgbClr val="C00000"/>
            </a:solidFill>
            <a:prstDash val="solid"/>
            <a:round/>
            <a:headEnd type="none" w="med" len="med"/>
            <a:tailEnd type="stealth" w="med" len="med"/>
          </a:ln>
          <a:effectLst/>
        </p:spPr>
      </p:cxnSp>
      <p:cxnSp>
        <p:nvCxnSpPr>
          <p:cNvPr id="144" name="Straight Connector 143"/>
          <p:cNvCxnSpPr/>
          <p:nvPr/>
        </p:nvCxnSpPr>
        <p:spPr bwMode="auto">
          <a:xfrm rot="5400000">
            <a:off x="2661249" y="4973127"/>
            <a:ext cx="267419"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46" name="Straight Connector 145"/>
          <p:cNvCxnSpPr/>
          <p:nvPr/>
        </p:nvCxnSpPr>
        <p:spPr bwMode="auto">
          <a:xfrm rot="5400000">
            <a:off x="2596551" y="5443267"/>
            <a:ext cx="396815"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48" name="Straight Connector 147"/>
          <p:cNvCxnSpPr/>
          <p:nvPr/>
        </p:nvCxnSpPr>
        <p:spPr bwMode="auto">
          <a:xfrm>
            <a:off x="2803585" y="5641675"/>
            <a:ext cx="1483743"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cxnSp>
        <p:nvCxnSpPr>
          <p:cNvPr id="150" name="Straight Connector 149"/>
          <p:cNvCxnSpPr/>
          <p:nvPr/>
        </p:nvCxnSpPr>
        <p:spPr bwMode="auto">
          <a:xfrm>
            <a:off x="4433977" y="5641676"/>
            <a:ext cx="198408" cy="1588"/>
          </a:xfrm>
          <a:prstGeom prst="line">
            <a:avLst/>
          </a:prstGeom>
          <a:solidFill>
            <a:schemeClr val="bg2"/>
          </a:solidFill>
          <a:ln w="9525" cap="flat" cmpd="sng" algn="ctr">
            <a:solidFill>
              <a:srgbClr val="C00000"/>
            </a:solidFill>
            <a:prstDash val="solid"/>
            <a:round/>
            <a:headEnd type="none" w="med" len="med"/>
            <a:tailEnd type="stealth" w="med" len="med"/>
          </a:ln>
          <a:effectLst/>
        </p:spPr>
      </p:cxnSp>
      <p:cxnSp>
        <p:nvCxnSpPr>
          <p:cNvPr id="152" name="Straight Connector 151"/>
          <p:cNvCxnSpPr/>
          <p:nvPr/>
        </p:nvCxnSpPr>
        <p:spPr bwMode="auto">
          <a:xfrm rot="5400000">
            <a:off x="1759789" y="5555411"/>
            <a:ext cx="741872" cy="1588"/>
          </a:xfrm>
          <a:prstGeom prst="line">
            <a:avLst/>
          </a:prstGeom>
          <a:solidFill>
            <a:schemeClr val="bg2"/>
          </a:solidFill>
          <a:ln w="9525" cap="flat" cmpd="sng" algn="ctr">
            <a:solidFill>
              <a:srgbClr val="C00000"/>
            </a:solidFill>
            <a:prstDash val="solid"/>
            <a:round/>
            <a:headEnd type="stealth" w="med" len="med"/>
            <a:tailEnd type="none" w="med" len="med"/>
          </a:ln>
          <a:effectLst/>
        </p:spPr>
      </p:cxnSp>
      <p:cxnSp>
        <p:nvCxnSpPr>
          <p:cNvPr id="154" name="Straight Connector 153"/>
          <p:cNvCxnSpPr/>
          <p:nvPr/>
        </p:nvCxnSpPr>
        <p:spPr bwMode="auto">
          <a:xfrm>
            <a:off x="2139351" y="5926347"/>
            <a:ext cx="2234242"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grpSp>
        <p:nvGrpSpPr>
          <p:cNvPr id="8" name="Group 154"/>
          <p:cNvGrpSpPr/>
          <p:nvPr/>
        </p:nvGrpSpPr>
        <p:grpSpPr>
          <a:xfrm>
            <a:off x="7691026" y="2202697"/>
            <a:ext cx="995362" cy="490416"/>
            <a:chOff x="4187813" y="1668308"/>
            <a:chExt cx="995362" cy="490416"/>
          </a:xfrm>
        </p:grpSpPr>
        <p:sp>
          <p:nvSpPr>
            <p:cNvPr id="156" name="Text Box 53"/>
            <p:cNvSpPr txBox="1">
              <a:spLocks noChangeArrowheads="1"/>
            </p:cNvSpPr>
            <p:nvPr/>
          </p:nvSpPr>
          <p:spPr bwMode="auto">
            <a:xfrm>
              <a:off x="4187813" y="1668308"/>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b="1" dirty="0">
                  <a:latin typeface="+mn-lt"/>
                </a:rPr>
                <a:t> </a:t>
              </a:r>
              <a:r>
                <a:rPr lang="en-US" sz="1400" b="1" dirty="0" smtClean="0">
                  <a:latin typeface="+mn-lt"/>
                </a:rPr>
                <a:t>95</a:t>
              </a:r>
              <a:r>
                <a:rPr lang="pt-BR" sz="1400" b="1" dirty="0" smtClean="0">
                  <a:latin typeface="+mn-lt"/>
                </a:rPr>
                <a:t>º</a:t>
              </a:r>
              <a:r>
                <a:rPr lang="en-US" sz="1400" b="1" dirty="0">
                  <a:latin typeface="+mn-lt"/>
                </a:rPr>
                <a:t>F</a:t>
              </a:r>
            </a:p>
          </p:txBody>
        </p:sp>
        <p:sp>
          <p:nvSpPr>
            <p:cNvPr id="157" name="Text Box 53"/>
            <p:cNvSpPr txBox="1">
              <a:spLocks noChangeArrowheads="1"/>
            </p:cNvSpPr>
            <p:nvPr/>
          </p:nvSpPr>
          <p:spPr bwMode="auto">
            <a:xfrm>
              <a:off x="4222419" y="1850947"/>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b="1" dirty="0" smtClean="0">
                  <a:latin typeface="+mn-lt"/>
                </a:rPr>
                <a:t>(35</a:t>
              </a:r>
              <a:r>
                <a:rPr lang="pt-BR" sz="1400" b="1" dirty="0" smtClean="0">
                  <a:latin typeface="+mn-lt"/>
                </a:rPr>
                <a:t>º</a:t>
              </a:r>
              <a:r>
                <a:rPr lang="en-US" sz="1400" b="1" dirty="0">
                  <a:latin typeface="+mn-lt"/>
                </a:rPr>
                <a:t>C)</a:t>
              </a:r>
            </a:p>
          </p:txBody>
        </p:sp>
      </p:grpSp>
      <p:grpSp>
        <p:nvGrpSpPr>
          <p:cNvPr id="9" name="Group 157"/>
          <p:cNvGrpSpPr/>
          <p:nvPr/>
        </p:nvGrpSpPr>
        <p:grpSpPr>
          <a:xfrm>
            <a:off x="5752179" y="2194734"/>
            <a:ext cx="1166649" cy="499388"/>
            <a:chOff x="2355841" y="1660345"/>
            <a:chExt cx="1166649" cy="499388"/>
          </a:xfrm>
        </p:grpSpPr>
        <p:sp>
          <p:nvSpPr>
            <p:cNvPr id="159" name="Text Box 53"/>
            <p:cNvSpPr txBox="1">
              <a:spLocks noChangeArrowheads="1"/>
            </p:cNvSpPr>
            <p:nvPr/>
          </p:nvSpPr>
          <p:spPr bwMode="auto">
            <a:xfrm>
              <a:off x="2355841" y="1660345"/>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b="1" dirty="0">
                  <a:latin typeface="+mn-lt"/>
                </a:rPr>
                <a:t>  </a:t>
              </a:r>
              <a:r>
                <a:rPr lang="en-US" sz="1400" b="1" dirty="0" smtClean="0">
                  <a:latin typeface="+mn-lt"/>
                </a:rPr>
                <a:t>105</a:t>
              </a:r>
              <a:r>
                <a:rPr lang="pt-BR" sz="1400" b="1" dirty="0" smtClean="0">
                  <a:latin typeface="+mn-lt"/>
                </a:rPr>
                <a:t>º</a:t>
              </a:r>
              <a:r>
                <a:rPr lang="en-US" sz="1400" b="1" dirty="0">
                  <a:latin typeface="+mn-lt"/>
                </a:rPr>
                <a:t>F</a:t>
              </a:r>
            </a:p>
          </p:txBody>
        </p:sp>
        <p:sp>
          <p:nvSpPr>
            <p:cNvPr id="160" name="Text Box 53"/>
            <p:cNvSpPr txBox="1">
              <a:spLocks noChangeArrowheads="1"/>
            </p:cNvSpPr>
            <p:nvPr/>
          </p:nvSpPr>
          <p:spPr bwMode="auto">
            <a:xfrm>
              <a:off x="2391939" y="1851956"/>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b="1" dirty="0" smtClean="0">
                  <a:latin typeface="+mn-lt"/>
                </a:rPr>
                <a:t>(40.5</a:t>
              </a:r>
              <a:r>
                <a:rPr lang="pt-BR" sz="1400" b="1" dirty="0" smtClean="0">
                  <a:latin typeface="+mn-lt"/>
                </a:rPr>
                <a:t>º</a:t>
              </a:r>
              <a:r>
                <a:rPr lang="en-US" sz="1400" b="1" dirty="0">
                  <a:latin typeface="+mn-lt"/>
                </a:rPr>
                <a:t>C)</a:t>
              </a:r>
            </a:p>
          </p:txBody>
        </p:sp>
      </p:grpSp>
      <p:grpSp>
        <p:nvGrpSpPr>
          <p:cNvPr id="10" name="Group 316"/>
          <p:cNvGrpSpPr/>
          <p:nvPr/>
        </p:nvGrpSpPr>
        <p:grpSpPr>
          <a:xfrm>
            <a:off x="389903" y="2199216"/>
            <a:ext cx="995362" cy="490416"/>
            <a:chOff x="6240729" y="2233083"/>
            <a:chExt cx="995362" cy="490416"/>
          </a:xfrm>
          <a:solidFill>
            <a:schemeClr val="bg1"/>
          </a:solidFill>
        </p:grpSpPr>
        <p:sp>
          <p:nvSpPr>
            <p:cNvPr id="162" name="Text Box 53"/>
            <p:cNvSpPr txBox="1">
              <a:spLocks noChangeArrowheads="1"/>
            </p:cNvSpPr>
            <p:nvPr/>
          </p:nvSpPr>
          <p:spPr bwMode="auto">
            <a:xfrm>
              <a:off x="6240729" y="2233083"/>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b="1" dirty="0" smtClean="0">
                  <a:latin typeface="+mn-lt"/>
                </a:rPr>
                <a:t>65</a:t>
              </a:r>
              <a:r>
                <a:rPr lang="pt-BR" sz="1400" b="1" dirty="0" smtClean="0">
                  <a:latin typeface="+mn-lt"/>
                </a:rPr>
                <a:t>º</a:t>
              </a:r>
              <a:r>
                <a:rPr lang="en-US" sz="1400" b="1" dirty="0">
                  <a:latin typeface="+mn-lt"/>
                </a:rPr>
                <a:t>F</a:t>
              </a:r>
            </a:p>
          </p:txBody>
        </p:sp>
        <p:sp>
          <p:nvSpPr>
            <p:cNvPr id="163"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b="1" dirty="0" smtClean="0">
                  <a:latin typeface="+mn-lt"/>
                </a:rPr>
                <a:t>(18.3</a:t>
              </a:r>
              <a:r>
                <a:rPr lang="pt-BR" sz="1400" b="1" dirty="0" smtClean="0">
                  <a:latin typeface="+mn-lt"/>
                </a:rPr>
                <a:t>º</a:t>
              </a:r>
              <a:r>
                <a:rPr lang="en-US" sz="1400" b="1" dirty="0">
                  <a:latin typeface="+mn-lt"/>
                </a:rPr>
                <a:t>C)</a:t>
              </a:r>
            </a:p>
          </p:txBody>
        </p:sp>
      </p:grpSp>
      <p:grpSp>
        <p:nvGrpSpPr>
          <p:cNvPr id="11" name="Group 316"/>
          <p:cNvGrpSpPr/>
          <p:nvPr/>
        </p:nvGrpSpPr>
        <p:grpSpPr>
          <a:xfrm>
            <a:off x="2352568" y="2195607"/>
            <a:ext cx="995362" cy="490416"/>
            <a:chOff x="6240729" y="2233083"/>
            <a:chExt cx="995362" cy="490416"/>
          </a:xfrm>
        </p:grpSpPr>
        <p:sp>
          <p:nvSpPr>
            <p:cNvPr id="165" name="Text Box 53"/>
            <p:cNvSpPr txBox="1">
              <a:spLocks noChangeArrowheads="1"/>
            </p:cNvSpPr>
            <p:nvPr/>
          </p:nvSpPr>
          <p:spPr bwMode="auto">
            <a:xfrm>
              <a:off x="6240729" y="2233083"/>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pt-BR" sz="1400" b="1" dirty="0" smtClean="0">
                  <a:latin typeface="+mn-lt"/>
                </a:rPr>
                <a:t>55º</a:t>
              </a:r>
              <a:r>
                <a:rPr lang="en-US" sz="1400" b="1" dirty="0">
                  <a:latin typeface="+mn-lt"/>
                </a:rPr>
                <a:t>F</a:t>
              </a:r>
            </a:p>
          </p:txBody>
        </p:sp>
        <p:sp>
          <p:nvSpPr>
            <p:cNvPr id="166" name="Text Box 53"/>
            <p:cNvSpPr txBox="1">
              <a:spLocks noChangeArrowheads="1"/>
            </p:cNvSpPr>
            <p:nvPr/>
          </p:nvSpPr>
          <p:spPr bwMode="auto">
            <a:xfrm>
              <a:off x="6275335" y="2415722"/>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b="1" dirty="0" smtClean="0">
                  <a:latin typeface="+mn-lt"/>
                </a:rPr>
                <a:t>(12.7</a:t>
              </a:r>
              <a:r>
                <a:rPr lang="pt-BR" sz="1400" b="1" dirty="0" smtClean="0">
                  <a:latin typeface="+mn-lt"/>
                </a:rPr>
                <a:t>º</a:t>
              </a:r>
              <a:r>
                <a:rPr lang="en-US" sz="1400" b="1" dirty="0">
                  <a:latin typeface="+mn-lt"/>
                </a:rPr>
                <a:t>C)</a:t>
              </a:r>
            </a:p>
          </p:txBody>
        </p:sp>
      </p:grpSp>
      <p:cxnSp>
        <p:nvCxnSpPr>
          <p:cNvPr id="111" name="Straight Connector 110"/>
          <p:cNvCxnSpPr/>
          <p:nvPr/>
        </p:nvCxnSpPr>
        <p:spPr bwMode="auto">
          <a:xfrm rot="5400000">
            <a:off x="7210425" y="4924425"/>
            <a:ext cx="2190750" cy="1588"/>
          </a:xfrm>
          <a:prstGeom prst="line">
            <a:avLst/>
          </a:prstGeom>
          <a:solidFill>
            <a:schemeClr val="bg2"/>
          </a:solidFill>
          <a:ln w="9525" cap="flat" cmpd="sng" algn="ctr">
            <a:solidFill>
              <a:srgbClr val="C00000"/>
            </a:solidFill>
            <a:prstDash val="solid"/>
            <a:round/>
            <a:headEnd type="none" w="med" len="med"/>
            <a:tailEnd type="none" w="med" len="med"/>
          </a:ln>
          <a:effectLst/>
        </p:spPr>
      </p:cxnSp>
      <p:grpSp>
        <p:nvGrpSpPr>
          <p:cNvPr id="12" name="Group 113"/>
          <p:cNvGrpSpPr/>
          <p:nvPr/>
        </p:nvGrpSpPr>
        <p:grpSpPr>
          <a:xfrm>
            <a:off x="7443376" y="5098297"/>
            <a:ext cx="995362" cy="490416"/>
            <a:chOff x="4187813" y="1668308"/>
            <a:chExt cx="995362" cy="490416"/>
          </a:xfrm>
        </p:grpSpPr>
        <p:sp>
          <p:nvSpPr>
            <p:cNvPr id="115" name="Text Box 53"/>
            <p:cNvSpPr txBox="1">
              <a:spLocks noChangeArrowheads="1"/>
            </p:cNvSpPr>
            <p:nvPr/>
          </p:nvSpPr>
          <p:spPr bwMode="auto">
            <a:xfrm>
              <a:off x="4187813" y="1668308"/>
              <a:ext cx="995362"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b="1" dirty="0">
                  <a:latin typeface="+mn-lt"/>
                </a:rPr>
                <a:t> </a:t>
              </a:r>
              <a:r>
                <a:rPr lang="en-US" sz="1400" b="1" dirty="0" smtClean="0">
                  <a:latin typeface="+mn-lt"/>
                </a:rPr>
                <a:t>95</a:t>
              </a:r>
              <a:r>
                <a:rPr lang="pt-BR" sz="1400" b="1" dirty="0" smtClean="0">
                  <a:latin typeface="+mn-lt"/>
                </a:rPr>
                <a:t>º</a:t>
              </a:r>
              <a:r>
                <a:rPr lang="en-US" sz="1400" b="1" dirty="0">
                  <a:latin typeface="+mn-lt"/>
                </a:rPr>
                <a:t>F</a:t>
              </a:r>
            </a:p>
          </p:txBody>
        </p:sp>
        <p:sp>
          <p:nvSpPr>
            <p:cNvPr id="117" name="Text Box 53"/>
            <p:cNvSpPr txBox="1">
              <a:spLocks noChangeArrowheads="1"/>
            </p:cNvSpPr>
            <p:nvPr/>
          </p:nvSpPr>
          <p:spPr bwMode="auto">
            <a:xfrm>
              <a:off x="4222419" y="1850947"/>
              <a:ext cx="954087" cy="307777"/>
            </a:xfrm>
            <a:prstGeom prst="rect">
              <a:avLst/>
            </a:prstGeom>
            <a:noFill/>
            <a:ln w="28575">
              <a:noFill/>
              <a:miter lim="800000"/>
              <a:headEnd/>
              <a:tailEnd type="none" w="med" len="lg"/>
            </a:ln>
          </p:spPr>
          <p:txBody>
            <a:bodyPr>
              <a:spAutoFit/>
            </a:bodyPr>
            <a:lstStyle/>
            <a:p>
              <a:pPr eaLnBrk="0" hangingPunct="0">
                <a:spcBef>
                  <a:spcPct val="50000"/>
                </a:spcBef>
              </a:pPr>
              <a:r>
                <a:rPr lang="en-US" sz="1400" b="1" dirty="0" smtClean="0">
                  <a:latin typeface="+mn-lt"/>
                </a:rPr>
                <a:t>(35</a:t>
              </a:r>
              <a:r>
                <a:rPr lang="pt-BR" sz="1400" b="1" dirty="0" smtClean="0">
                  <a:latin typeface="+mn-lt"/>
                </a:rPr>
                <a:t>º</a:t>
              </a:r>
              <a:r>
                <a:rPr lang="en-US" sz="1400" b="1" dirty="0">
                  <a:latin typeface="+mn-lt"/>
                </a:rPr>
                <a:t>C)</a:t>
              </a:r>
            </a:p>
          </p:txBody>
        </p:sp>
      </p:grpSp>
      <p:grpSp>
        <p:nvGrpSpPr>
          <p:cNvPr id="15" name="Group 118"/>
          <p:cNvGrpSpPr/>
          <p:nvPr/>
        </p:nvGrpSpPr>
        <p:grpSpPr>
          <a:xfrm>
            <a:off x="5761704" y="5099859"/>
            <a:ext cx="1166649" cy="499388"/>
            <a:chOff x="2355841" y="1660345"/>
            <a:chExt cx="1166649" cy="499388"/>
          </a:xfrm>
        </p:grpSpPr>
        <p:sp>
          <p:nvSpPr>
            <p:cNvPr id="121" name="Text Box 53"/>
            <p:cNvSpPr txBox="1">
              <a:spLocks noChangeArrowheads="1"/>
            </p:cNvSpPr>
            <p:nvPr/>
          </p:nvSpPr>
          <p:spPr bwMode="auto">
            <a:xfrm>
              <a:off x="2355841" y="1660345"/>
              <a:ext cx="1086269"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b="1" dirty="0">
                  <a:latin typeface="+mn-lt"/>
                </a:rPr>
                <a:t>  </a:t>
              </a:r>
              <a:r>
                <a:rPr lang="en-US" sz="1400" b="1" dirty="0" smtClean="0">
                  <a:latin typeface="+mn-lt"/>
                </a:rPr>
                <a:t>105</a:t>
              </a:r>
              <a:r>
                <a:rPr lang="pt-BR" sz="1400" b="1" dirty="0" smtClean="0">
                  <a:latin typeface="+mn-lt"/>
                </a:rPr>
                <a:t>º</a:t>
              </a:r>
              <a:r>
                <a:rPr lang="en-US" sz="1400" b="1" dirty="0">
                  <a:latin typeface="+mn-lt"/>
                </a:rPr>
                <a:t>F</a:t>
              </a:r>
            </a:p>
          </p:txBody>
        </p:sp>
        <p:sp>
          <p:nvSpPr>
            <p:cNvPr id="123" name="Text Box 53"/>
            <p:cNvSpPr txBox="1">
              <a:spLocks noChangeArrowheads="1"/>
            </p:cNvSpPr>
            <p:nvPr/>
          </p:nvSpPr>
          <p:spPr bwMode="auto">
            <a:xfrm>
              <a:off x="2391939" y="1851956"/>
              <a:ext cx="1130551"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b="1" dirty="0" smtClean="0">
                  <a:latin typeface="+mn-lt"/>
                </a:rPr>
                <a:t>(40.5</a:t>
              </a:r>
              <a:r>
                <a:rPr lang="pt-BR" sz="1400" b="1" dirty="0" smtClean="0">
                  <a:latin typeface="+mn-lt"/>
                </a:rPr>
                <a:t>º</a:t>
              </a:r>
              <a:r>
                <a:rPr lang="en-US" sz="1400" b="1" dirty="0">
                  <a:latin typeface="+mn-lt"/>
                </a:rPr>
                <a:t>C)</a:t>
              </a:r>
            </a:p>
          </p:txBody>
        </p:sp>
      </p:grpSp>
      <p:sp>
        <p:nvSpPr>
          <p:cNvPr id="125" name="Text Box 53"/>
          <p:cNvSpPr txBox="1">
            <a:spLocks noChangeArrowheads="1"/>
          </p:cNvSpPr>
          <p:nvPr/>
        </p:nvSpPr>
        <p:spPr bwMode="auto">
          <a:xfrm>
            <a:off x="5064376" y="5786770"/>
            <a:ext cx="2422273" cy="307777"/>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400" i="1" dirty="0" smtClean="0">
                <a:latin typeface="+mn-lt"/>
              </a:rPr>
              <a:t>Perimeter Reheat Loop</a:t>
            </a:r>
            <a:endParaRPr lang="en-US" sz="1400" i="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lide(fromBottom)">
                                      <p:cBhvr>
                                        <p:cTn id="15" dur="500"/>
                                        <p:tgtEl>
                                          <p:spTgt spid="15"/>
                                        </p:tgtEl>
                                      </p:cBhvr>
                                    </p:animEffect>
                                  </p:childTnLst>
                                </p:cTn>
                              </p:par>
                              <p:par>
                                <p:cTn id="16" presetID="1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lide(fromBottom)">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2"/>
          <p:cNvSpPr txBox="1">
            <a:spLocks/>
          </p:cNvSpPr>
          <p:nvPr/>
        </p:nvSpPr>
        <p:spPr bwMode="auto">
          <a:xfrm>
            <a:off x="0" y="1520455"/>
            <a:ext cx="9143999" cy="7549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4400" b="1" kern="0" dirty="0" smtClean="0">
                <a:latin typeface="+mn-lt"/>
              </a:rPr>
              <a:t>Application Considerations</a:t>
            </a:r>
            <a:endParaRPr kumimoji="0" lang="en-US" sz="4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0" y="4460498"/>
            <a:ext cx="9143999" cy="7549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2800" b="1" kern="0" noProof="0" dirty="0" smtClean="0">
                <a:solidFill>
                  <a:srgbClr val="FF0000"/>
                </a:solidFill>
                <a:latin typeface="+mn-lt"/>
              </a:rPr>
              <a:t>vs.</a:t>
            </a:r>
            <a:endParaRPr kumimoji="0" lang="en-US" sz="2800" b="1" i="0" u="none" strike="noStrike" kern="0" cap="none" spc="0" normalizeH="0" baseline="0" noProof="0" dirty="0" smtClean="0">
              <a:ln>
                <a:noFill/>
              </a:ln>
              <a:solidFill>
                <a:srgbClr val="FF0000"/>
              </a:solidFill>
              <a:effectLst/>
              <a:uLnTx/>
              <a:uFillTx/>
              <a:latin typeface="+mn-lt"/>
              <a:ea typeface="+mn-ea"/>
              <a:cs typeface="+mn-cs"/>
            </a:endParaRPr>
          </a:p>
        </p:txBody>
      </p:sp>
      <p:pic>
        <p:nvPicPr>
          <p:cNvPr id="1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980374" y="3420357"/>
            <a:ext cx="3471168" cy="2315764"/>
          </a:xfrm>
          <a:prstGeom prst="rect">
            <a:avLst/>
          </a:prstGeom>
          <a:noFill/>
          <a:ln w="9525">
            <a:noFill/>
            <a:miter lim="800000"/>
            <a:headEnd/>
            <a:tailEnd/>
          </a:ln>
          <a:effectLst/>
        </p:spPr>
      </p:pic>
      <p:sp>
        <p:nvSpPr>
          <p:cNvPr id="7"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41</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12" name="Picture 2" descr="Y:\ESG\L T C\Customer Visit Presentations\Images\Product Photos\Low Res Chillers\ESG_CYK_Chiller_whiteBkgd.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70234" y="3512866"/>
            <a:ext cx="3534060" cy="2352675"/>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42</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43" name="Rectangle 2"/>
          <p:cNvSpPr txBox="1">
            <a:spLocks noChangeArrowheads="1"/>
          </p:cNvSpPr>
          <p:nvPr/>
        </p:nvSpPr>
        <p:spPr bwMode="auto">
          <a:xfrm>
            <a:off x="166986" y="0"/>
            <a:ext cx="8640762" cy="628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kern="0" dirty="0" smtClean="0">
                <a:latin typeface="+mj-lt"/>
                <a:ea typeface="+mj-ea"/>
                <a:cs typeface="+mj-cs"/>
              </a:rPr>
              <a:t>A</a:t>
            </a:r>
            <a:r>
              <a:rPr kumimoji="0" lang="en-US" b="1" i="0" u="none" strike="noStrike" kern="0" cap="none" spc="0" normalizeH="0" baseline="0" noProof="0" dirty="0" err="1" smtClean="0">
                <a:ln>
                  <a:noFill/>
                </a:ln>
                <a:solidFill>
                  <a:schemeClr val="tx1"/>
                </a:solidFill>
                <a:effectLst/>
                <a:uLnTx/>
                <a:uFillTx/>
                <a:latin typeface="+mj-lt"/>
                <a:ea typeface="+mj-ea"/>
                <a:cs typeface="+mj-cs"/>
              </a:rPr>
              <a:t>pplication</a:t>
            </a:r>
            <a:r>
              <a:rPr kumimoji="0" lang="en-US" b="1" i="0" u="none" strike="noStrike" kern="0" cap="none" spc="0" normalizeH="0" noProof="0" dirty="0" smtClean="0">
                <a:ln>
                  <a:noFill/>
                </a:ln>
                <a:solidFill>
                  <a:schemeClr val="tx1"/>
                </a:solidFill>
                <a:effectLst/>
                <a:uLnTx/>
                <a:uFillTx/>
                <a:latin typeface="+mj-lt"/>
                <a:ea typeface="+mj-ea"/>
                <a:cs typeface="+mj-cs"/>
              </a:rPr>
              <a:t> Considerations</a:t>
            </a:r>
            <a:r>
              <a:rPr kumimoji="0" lang="en-US" b="1" i="0" u="none" strike="noStrike" kern="0" cap="none" spc="0" normalizeH="0" baseline="0" noProof="0" dirty="0" smtClean="0">
                <a:ln>
                  <a:noFill/>
                </a:ln>
                <a:solidFill>
                  <a:schemeClr val="tx1"/>
                </a:solidFill>
                <a:effectLst/>
                <a:uLnTx/>
                <a:uFillTx/>
                <a:latin typeface="+mj-lt"/>
                <a:ea typeface="+mj-ea"/>
                <a:cs typeface="+mj-cs"/>
              </a:rPr>
              <a:t>-</a:t>
            </a:r>
          </a:p>
        </p:txBody>
      </p:sp>
      <p:sp>
        <p:nvSpPr>
          <p:cNvPr id="51" name="Rectangle 50"/>
          <p:cNvSpPr/>
          <p:nvPr/>
        </p:nvSpPr>
        <p:spPr bwMode="auto">
          <a:xfrm>
            <a:off x="4449665" y="147968"/>
            <a:ext cx="4482193" cy="375399"/>
          </a:xfrm>
          <a:prstGeom prst="rect">
            <a:avLst/>
          </a:prstGeom>
          <a:gradFill flip="none" rotWithShape="1">
            <a:gsLst>
              <a:gs pos="0">
                <a:srgbClr val="FFF200"/>
              </a:gs>
              <a:gs pos="45000">
                <a:srgbClr val="FF7A00"/>
              </a:gs>
              <a:gs pos="70000">
                <a:srgbClr val="FF0300"/>
              </a:gs>
              <a:gs pos="100000">
                <a:srgbClr val="7D0D0D"/>
              </a:gs>
            </a:gsLst>
            <a:lin ang="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2" name="Rectangle 51"/>
          <p:cNvSpPr/>
          <p:nvPr/>
        </p:nvSpPr>
        <p:spPr>
          <a:xfrm>
            <a:off x="4449378" y="125503"/>
            <a:ext cx="6139830" cy="400110"/>
          </a:xfrm>
          <a:prstGeom prst="rect">
            <a:avLst/>
          </a:prstGeom>
          <a:effectLst/>
        </p:spPr>
        <p:txBody>
          <a:bodyPr wrap="square">
            <a:spAutoFit/>
          </a:bodyPr>
          <a:lstStyle/>
          <a:p>
            <a:pPr algn="l"/>
            <a:r>
              <a:rPr lang="en-US" sz="2000" dirty="0" smtClean="0">
                <a:effectLst>
                  <a:outerShdw blurRad="38100" dist="38100" dir="2700000" algn="tl">
                    <a:srgbClr val="000000">
                      <a:alpha val="43137"/>
                    </a:srgbClr>
                  </a:outerShdw>
                </a:effectLst>
                <a:latin typeface="Arial Black" pitchFamily="34" charset="0"/>
              </a:rPr>
              <a:t>Heat Recovery and Heat Pump </a:t>
            </a:r>
            <a:endParaRPr lang="en-US" sz="2000" dirty="0">
              <a:effectLst>
                <a:outerShdw blurRad="38100" dist="38100" dir="2700000" algn="tl">
                  <a:srgbClr val="000000">
                    <a:alpha val="43137"/>
                  </a:srgbClr>
                </a:outerShdw>
              </a:effectLst>
              <a:latin typeface="Arial Black" pitchFamily="34" charset="0"/>
            </a:endParaRPr>
          </a:p>
        </p:txBody>
      </p:sp>
      <p:grpSp>
        <p:nvGrpSpPr>
          <p:cNvPr id="20" name="Group 19"/>
          <p:cNvGrpSpPr/>
          <p:nvPr/>
        </p:nvGrpSpPr>
        <p:grpSpPr>
          <a:xfrm>
            <a:off x="6246669" y="1889509"/>
            <a:ext cx="1762273" cy="1499740"/>
            <a:chOff x="6875319" y="3051559"/>
            <a:chExt cx="1762273" cy="1499740"/>
          </a:xfrm>
        </p:grpSpPr>
        <p:sp>
          <p:nvSpPr>
            <p:cNvPr id="17" name="AutoShape 11" descr="Picture30"/>
            <p:cNvSpPr>
              <a:spLocks noChangeAspect="1" noChangeArrowheads="1"/>
            </p:cNvSpPr>
            <p:nvPr/>
          </p:nvSpPr>
          <p:spPr bwMode="auto">
            <a:xfrm>
              <a:off x="6894617" y="3051559"/>
              <a:ext cx="1742975" cy="1092179"/>
            </a:xfrm>
            <a:prstGeom prst="roundRect">
              <a:avLst>
                <a:gd name="adj" fmla="val 0"/>
              </a:avLst>
            </a:prstGeom>
            <a:blipFill dpi="0" rotWithShape="1">
              <a:blip r:embed="rId3" cstate="print"/>
              <a:srcRect/>
              <a:stretch>
                <a:fillRect b="-4158"/>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600" dirty="0">
                <a:solidFill>
                  <a:schemeClr val="bg1">
                    <a:lumMod val="75000"/>
                  </a:schemeClr>
                </a:solidFill>
                <a:effectLst>
                  <a:outerShdw blurRad="38100" dist="38100" dir="2700000" algn="tl">
                    <a:srgbClr val="000000">
                      <a:alpha val="43137"/>
                    </a:srgbClr>
                  </a:outerShdw>
                </a:effectLst>
              </a:endParaRPr>
            </a:p>
          </p:txBody>
        </p:sp>
        <p:sp>
          <p:nvSpPr>
            <p:cNvPr id="21" name="Rectangle 20"/>
            <p:cNvSpPr/>
            <p:nvPr/>
          </p:nvSpPr>
          <p:spPr>
            <a:xfrm>
              <a:off x="6875319" y="4137350"/>
              <a:ext cx="1747158" cy="413949"/>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Universities</a:t>
              </a:r>
            </a:p>
            <a:p>
              <a:pPr algn="l">
                <a:spcBef>
                  <a:spcPts val="0"/>
                </a:spcBef>
                <a:defRPr/>
              </a:pPr>
              <a:r>
                <a:rPr lang="en-US" sz="1600" i="1" kern="0" dirty="0" smtClean="0">
                  <a:latin typeface="Arial" pitchFamily="34" charset="0"/>
                  <a:ea typeface="MS PGothic" pitchFamily="34" charset="-128"/>
                  <a:cs typeface="Arial" pitchFamily="34" charset="0"/>
                </a:rPr>
                <a:t>- Dorms</a:t>
              </a:r>
            </a:p>
            <a:p>
              <a:pPr algn="l">
                <a:spcBef>
                  <a:spcPts val="0"/>
                </a:spcBef>
                <a:defRPr/>
              </a:pPr>
              <a:r>
                <a:rPr lang="en-US" sz="1600" i="1" kern="0" dirty="0" smtClean="0">
                  <a:latin typeface="Arial" pitchFamily="34" charset="0"/>
                  <a:ea typeface="MS PGothic" pitchFamily="34" charset="-128"/>
                  <a:cs typeface="Arial" pitchFamily="34" charset="0"/>
                </a:rPr>
                <a:t>- Boiler preheat</a:t>
              </a:r>
            </a:p>
            <a:p>
              <a:pPr>
                <a:spcBef>
                  <a:spcPts val="0"/>
                </a:spcBef>
                <a:defRPr/>
              </a:pPr>
              <a:endParaRPr lang="en-US" sz="1800" kern="0" dirty="0" smtClean="0">
                <a:latin typeface="Arial" pitchFamily="34" charset="0"/>
                <a:ea typeface="MS PGothic" pitchFamily="34" charset="-128"/>
                <a:cs typeface="Arial" pitchFamily="34" charset="0"/>
              </a:endParaRPr>
            </a:p>
          </p:txBody>
        </p:sp>
      </p:grpSp>
      <p:grpSp>
        <p:nvGrpSpPr>
          <p:cNvPr id="26" name="Group 25"/>
          <p:cNvGrpSpPr/>
          <p:nvPr/>
        </p:nvGrpSpPr>
        <p:grpSpPr>
          <a:xfrm>
            <a:off x="1830519" y="3918821"/>
            <a:ext cx="1785257" cy="1485537"/>
            <a:chOff x="1030419" y="3690221"/>
            <a:chExt cx="1785257" cy="1485537"/>
          </a:xfrm>
        </p:grpSpPr>
        <p:sp>
          <p:nvSpPr>
            <p:cNvPr id="16" name="AutoShape 21" descr="Picture32"/>
            <p:cNvSpPr>
              <a:spLocks noChangeAspect="1" noChangeArrowheads="1"/>
            </p:cNvSpPr>
            <p:nvPr/>
          </p:nvSpPr>
          <p:spPr bwMode="auto">
            <a:xfrm>
              <a:off x="1049666" y="3690221"/>
              <a:ext cx="1742976" cy="1094751"/>
            </a:xfrm>
            <a:prstGeom prst="roundRect">
              <a:avLst>
                <a:gd name="adj" fmla="val 0"/>
              </a:avLst>
            </a:prstGeom>
            <a:blipFill dpi="0" rotWithShape="1">
              <a:blip r:embed="rId4" cstate="print"/>
              <a:srcRect/>
              <a:stretch>
                <a:fillRect b="-6344"/>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400" dirty="0">
                <a:effectLst>
                  <a:outerShdw blurRad="38100" dist="38100" dir="2700000" algn="tl">
                    <a:srgbClr val="000000">
                      <a:alpha val="43137"/>
                    </a:srgbClr>
                  </a:outerShdw>
                </a:effectLst>
              </a:endParaRPr>
            </a:p>
          </p:txBody>
        </p:sp>
        <p:sp>
          <p:nvSpPr>
            <p:cNvPr id="23" name="Rectangle 22"/>
            <p:cNvSpPr/>
            <p:nvPr/>
          </p:nvSpPr>
          <p:spPr>
            <a:xfrm>
              <a:off x="1030419" y="4798386"/>
              <a:ext cx="1785257" cy="377372"/>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Hospitals</a:t>
              </a:r>
            </a:p>
            <a:p>
              <a:pPr algn="l">
                <a:spcBef>
                  <a:spcPts val="0"/>
                </a:spcBef>
                <a:defRPr/>
              </a:pPr>
              <a:r>
                <a:rPr lang="en-US" sz="1600" i="1" kern="0" dirty="0" smtClean="0">
                  <a:latin typeface="Arial" pitchFamily="34" charset="0"/>
                  <a:ea typeface="MS PGothic" pitchFamily="34" charset="-128"/>
                  <a:cs typeface="Arial" pitchFamily="34" charset="0"/>
                </a:rPr>
                <a:t>- Laundry</a:t>
              </a:r>
            </a:p>
            <a:p>
              <a:pPr algn="l">
                <a:spcBef>
                  <a:spcPts val="0"/>
                </a:spcBef>
                <a:defRPr/>
              </a:pPr>
              <a:r>
                <a:rPr lang="en-US" sz="1600" i="1" kern="0" dirty="0" smtClean="0">
                  <a:latin typeface="Arial" pitchFamily="34" charset="0"/>
                  <a:ea typeface="MS PGothic" pitchFamily="34" charset="-128"/>
                  <a:cs typeface="Arial" pitchFamily="34" charset="0"/>
                </a:rPr>
                <a:t>- Boiler preheat</a:t>
              </a:r>
            </a:p>
          </p:txBody>
        </p:sp>
      </p:grpSp>
      <p:grpSp>
        <p:nvGrpSpPr>
          <p:cNvPr id="25" name="Group 24"/>
          <p:cNvGrpSpPr/>
          <p:nvPr/>
        </p:nvGrpSpPr>
        <p:grpSpPr>
          <a:xfrm>
            <a:off x="4485706" y="4185159"/>
            <a:ext cx="2996294" cy="1484484"/>
            <a:chOff x="3399856" y="4451859"/>
            <a:chExt cx="2996294" cy="1484484"/>
          </a:xfrm>
        </p:grpSpPr>
        <p:sp>
          <p:nvSpPr>
            <p:cNvPr id="18" name="AutoShape 13" descr="Picture38"/>
            <p:cNvSpPr>
              <a:spLocks noChangeAspect="1" noChangeArrowheads="1"/>
            </p:cNvSpPr>
            <p:nvPr/>
          </p:nvSpPr>
          <p:spPr bwMode="auto">
            <a:xfrm>
              <a:off x="4039088" y="4451859"/>
              <a:ext cx="1742976" cy="1092597"/>
            </a:xfrm>
            <a:prstGeom prst="roundRect">
              <a:avLst>
                <a:gd name="adj" fmla="val 0"/>
              </a:avLst>
            </a:prstGeom>
            <a:blipFill dpi="0" rotWithShape="1">
              <a:blip r:embed="rId5" cstate="print"/>
              <a:srcRect/>
              <a:stretch>
                <a:fillRect b="-6554"/>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400" dirty="0">
                <a:effectLst>
                  <a:outerShdw blurRad="38100" dist="38100" dir="2700000" algn="tl">
                    <a:srgbClr val="000000">
                      <a:alpha val="43137"/>
                    </a:srgbClr>
                  </a:outerShdw>
                </a:effectLst>
              </a:endParaRPr>
            </a:p>
          </p:txBody>
        </p:sp>
        <p:sp>
          <p:nvSpPr>
            <p:cNvPr id="24" name="Rectangle 23"/>
            <p:cNvSpPr/>
            <p:nvPr/>
          </p:nvSpPr>
          <p:spPr>
            <a:xfrm>
              <a:off x="3399856" y="5558679"/>
              <a:ext cx="2996294" cy="377664"/>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Process / Manufacturing</a:t>
              </a:r>
            </a:p>
            <a:p>
              <a:pPr marL="0" lvl="1" algn="l">
                <a:spcBef>
                  <a:spcPts val="0"/>
                </a:spcBef>
                <a:defRPr/>
              </a:pPr>
              <a:r>
                <a:rPr lang="en-US" sz="1600" kern="0" dirty="0" smtClean="0">
                  <a:latin typeface="Arial" pitchFamily="34" charset="0"/>
                  <a:ea typeface="MS PGothic" pitchFamily="34" charset="-128"/>
                  <a:cs typeface="Arial" pitchFamily="34" charset="0"/>
                </a:rPr>
                <a:t> - </a:t>
              </a:r>
              <a:r>
                <a:rPr lang="en-US" sz="1600" i="1" kern="0" dirty="0" smtClean="0">
                  <a:latin typeface="Arial" pitchFamily="34" charset="0"/>
                  <a:ea typeface="MS PGothic" pitchFamily="34" charset="-128"/>
                  <a:cs typeface="Arial" pitchFamily="34" charset="0"/>
                </a:rPr>
                <a:t>Boiler preheat</a:t>
              </a:r>
            </a:p>
            <a:p>
              <a:pPr>
                <a:spcBef>
                  <a:spcPts val="0"/>
                </a:spcBef>
                <a:defRPr/>
              </a:pPr>
              <a:endParaRPr lang="en-US" sz="1800" kern="0" dirty="0" smtClean="0">
                <a:latin typeface="Arial" pitchFamily="34" charset="0"/>
                <a:ea typeface="MS PGothic" pitchFamily="34" charset="-128"/>
                <a:cs typeface="Arial" pitchFamily="34" charset="0"/>
              </a:endParaRPr>
            </a:p>
            <a:p>
              <a:pPr>
                <a:spcBef>
                  <a:spcPts val="0"/>
                </a:spcBef>
                <a:buFontTx/>
                <a:buChar char="-"/>
                <a:defRPr/>
              </a:pPr>
              <a:endParaRPr lang="en-US" sz="1800" kern="0" dirty="0" smtClean="0">
                <a:latin typeface="Arial" pitchFamily="34" charset="0"/>
                <a:ea typeface="MS PGothic" pitchFamily="34" charset="-128"/>
                <a:cs typeface="Arial" pitchFamily="34" charset="0"/>
              </a:endParaRPr>
            </a:p>
          </p:txBody>
        </p:sp>
      </p:grpSp>
      <p:grpSp>
        <p:nvGrpSpPr>
          <p:cNvPr id="27" name="Group 26"/>
          <p:cNvGrpSpPr/>
          <p:nvPr/>
        </p:nvGrpSpPr>
        <p:grpSpPr>
          <a:xfrm>
            <a:off x="796767" y="1385905"/>
            <a:ext cx="2318385" cy="2152859"/>
            <a:chOff x="1177767" y="928705"/>
            <a:chExt cx="2318385" cy="2152859"/>
          </a:xfrm>
        </p:grpSpPr>
        <p:sp>
          <p:nvSpPr>
            <p:cNvPr id="29" name="AutoShape 8" descr="Picture33"/>
            <p:cNvSpPr>
              <a:spLocks noChangeAspect="1" noChangeArrowheads="1"/>
            </p:cNvSpPr>
            <p:nvPr/>
          </p:nvSpPr>
          <p:spPr bwMode="auto">
            <a:xfrm>
              <a:off x="1366415" y="928705"/>
              <a:ext cx="1742975" cy="1050444"/>
            </a:xfrm>
            <a:prstGeom prst="roundRect">
              <a:avLst>
                <a:gd name="adj" fmla="val 0"/>
              </a:avLst>
            </a:prstGeom>
            <a:blipFill dpi="0" rotWithShape="1">
              <a:blip r:embed="rId6" cstate="print"/>
              <a:srcRect/>
              <a:stretch>
                <a:fillRect b="-10196"/>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600" dirty="0">
                <a:effectLst>
                  <a:outerShdw blurRad="38100" dist="38100" dir="2700000" algn="tl">
                    <a:srgbClr val="000000">
                      <a:alpha val="43137"/>
                    </a:srgbClr>
                  </a:outerShdw>
                </a:effectLst>
              </a:endParaRPr>
            </a:p>
          </p:txBody>
        </p:sp>
        <p:sp>
          <p:nvSpPr>
            <p:cNvPr id="30" name="Rectangle 29"/>
            <p:cNvSpPr/>
            <p:nvPr/>
          </p:nvSpPr>
          <p:spPr>
            <a:xfrm>
              <a:off x="1177767" y="1982431"/>
              <a:ext cx="2318385" cy="1099133"/>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Office Buildings</a:t>
              </a:r>
            </a:p>
            <a:p>
              <a:pPr algn="l">
                <a:spcBef>
                  <a:spcPts val="0"/>
                </a:spcBef>
                <a:defRPr/>
              </a:pPr>
              <a:r>
                <a:rPr lang="en-US" sz="1600" i="1" kern="0" dirty="0" smtClean="0">
                  <a:latin typeface="Arial" pitchFamily="34" charset="0"/>
                  <a:ea typeface="MS PGothic" pitchFamily="34" charset="-128"/>
                  <a:cs typeface="Arial" pitchFamily="34" charset="0"/>
                </a:rPr>
                <a:t>- Perimeter reheat</a:t>
              </a:r>
            </a:p>
            <a:p>
              <a:pPr algn="l">
                <a:spcBef>
                  <a:spcPts val="0"/>
                </a:spcBef>
                <a:defRPr/>
              </a:pPr>
              <a:r>
                <a:rPr lang="en-US" sz="1600" i="1" kern="0" dirty="0" smtClean="0">
                  <a:latin typeface="Arial" pitchFamily="34" charset="0"/>
                  <a:ea typeface="MS PGothic" pitchFamily="34" charset="-128"/>
                  <a:cs typeface="Arial" pitchFamily="34" charset="0"/>
                </a:rPr>
                <a:t>- Domestic HW preheat</a:t>
              </a:r>
            </a:p>
            <a:p>
              <a:pPr>
                <a:spcBef>
                  <a:spcPts val="0"/>
                </a:spcBef>
                <a:defRPr/>
              </a:pPr>
              <a:endParaRPr lang="en-US" sz="1800" kern="0" dirty="0" smtClean="0">
                <a:latin typeface="Arial" pitchFamily="34" charset="0"/>
                <a:ea typeface="MS PGothic" pitchFamily="34" charset="-128"/>
                <a:cs typeface="Arial" pitchFamily="34" charset="0"/>
              </a:endParaRPr>
            </a:p>
          </p:txBody>
        </p:sp>
      </p:grpSp>
      <p:grpSp>
        <p:nvGrpSpPr>
          <p:cNvPr id="19" name="Group 18"/>
          <p:cNvGrpSpPr/>
          <p:nvPr/>
        </p:nvGrpSpPr>
        <p:grpSpPr>
          <a:xfrm>
            <a:off x="3679200" y="887102"/>
            <a:ext cx="1877831" cy="2283362"/>
            <a:chOff x="4536450" y="1363352"/>
            <a:chExt cx="1877831" cy="2283362"/>
          </a:xfrm>
        </p:grpSpPr>
        <p:pic>
          <p:nvPicPr>
            <p:cNvPr id="31" name="Picture 13" descr="Roulette-Wheel_HR"/>
            <p:cNvPicPr>
              <a:picLocks noChangeAspect="1" noChangeArrowheads="1"/>
            </p:cNvPicPr>
            <p:nvPr/>
          </p:nvPicPr>
          <p:blipFill>
            <a:blip r:embed="rId7" cstate="print"/>
            <a:srcRect/>
            <a:stretch>
              <a:fillRect/>
            </a:stretch>
          </p:blipFill>
          <p:spPr bwMode="auto">
            <a:xfrm>
              <a:off x="4599451" y="1363352"/>
              <a:ext cx="1742976" cy="1085532"/>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32" name="Rectangle 31"/>
            <p:cNvSpPr/>
            <p:nvPr/>
          </p:nvSpPr>
          <p:spPr>
            <a:xfrm>
              <a:off x="4536450" y="2464783"/>
              <a:ext cx="1877831" cy="1181931"/>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Hotel/ Casino</a:t>
              </a:r>
            </a:p>
            <a:p>
              <a:pPr algn="l">
                <a:spcBef>
                  <a:spcPts val="0"/>
                </a:spcBef>
                <a:defRPr/>
              </a:pPr>
              <a:r>
                <a:rPr lang="en-US" sz="1600" i="1" kern="0" dirty="0" smtClean="0">
                  <a:latin typeface="Arial" pitchFamily="34" charset="0"/>
                  <a:ea typeface="MS PGothic" pitchFamily="34" charset="-128"/>
                  <a:cs typeface="Arial" pitchFamily="34" charset="0"/>
                </a:rPr>
                <a:t>- Laundry</a:t>
              </a:r>
            </a:p>
            <a:p>
              <a:pPr algn="l">
                <a:spcBef>
                  <a:spcPts val="0"/>
                </a:spcBef>
                <a:defRPr/>
              </a:pPr>
              <a:r>
                <a:rPr lang="en-US" sz="1600" i="1" kern="0" dirty="0" smtClean="0">
                  <a:latin typeface="Arial" pitchFamily="34" charset="0"/>
                  <a:ea typeface="MS PGothic" pitchFamily="34" charset="-128"/>
                  <a:cs typeface="Arial" pitchFamily="34" charset="0"/>
                </a:rPr>
                <a:t>- Showers</a:t>
              </a:r>
            </a:p>
            <a:p>
              <a:pPr algn="l">
                <a:spcBef>
                  <a:spcPts val="0"/>
                </a:spcBef>
                <a:defRPr/>
              </a:pPr>
              <a:r>
                <a:rPr lang="en-US" sz="1600" i="1" kern="0" dirty="0" smtClean="0">
                  <a:latin typeface="Arial" pitchFamily="34" charset="0"/>
                  <a:ea typeface="MS PGothic" pitchFamily="34" charset="-128"/>
                  <a:cs typeface="Arial" pitchFamily="34" charset="0"/>
                </a:rPr>
                <a:t>- Swimming pools</a:t>
              </a: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idx="4294967295"/>
          </p:nvPr>
        </p:nvSpPr>
        <p:spPr/>
        <p:txBody>
          <a:bodyPr/>
          <a:lstStyle/>
          <a:p>
            <a:r>
              <a:rPr lang="en-US" b="1" dirty="0" smtClean="0">
                <a:effectLst/>
              </a:rPr>
              <a:t>Application Considerations for Hot </a:t>
            </a:r>
            <a:r>
              <a:rPr lang="en-US" dirty="0" smtClean="0"/>
              <a:t>W</a:t>
            </a:r>
            <a:r>
              <a:rPr lang="en-US" b="1" dirty="0" smtClean="0">
                <a:effectLst/>
              </a:rPr>
              <a:t>ater </a:t>
            </a:r>
            <a:r>
              <a:rPr lang="en-US" dirty="0" smtClean="0"/>
              <a:t>U</a:t>
            </a:r>
            <a:r>
              <a:rPr lang="en-US" b="1" dirty="0" smtClean="0">
                <a:effectLst/>
              </a:rPr>
              <a:t>sage</a:t>
            </a:r>
          </a:p>
        </p:txBody>
      </p:sp>
      <p:sp>
        <p:nvSpPr>
          <p:cNvPr id="36" name="Rectangle 35"/>
          <p:cNvSpPr/>
          <p:nvPr/>
        </p:nvSpPr>
        <p:spPr>
          <a:xfrm>
            <a:off x="563736" y="835609"/>
            <a:ext cx="4348684" cy="523220"/>
          </a:xfrm>
          <a:prstGeom prst="rect">
            <a:avLst/>
          </a:prstGeom>
        </p:spPr>
        <p:txBody>
          <a:bodyPr wrap="square">
            <a:spAutoFit/>
          </a:bodyPr>
          <a:lstStyle/>
          <a:p>
            <a:pPr algn="l"/>
            <a:r>
              <a:rPr lang="en-US" sz="2800" b="1" dirty="0" smtClean="0"/>
              <a:t>Keys to Success:</a:t>
            </a:r>
            <a:endParaRPr lang="en-US" sz="2800" dirty="0"/>
          </a:p>
        </p:txBody>
      </p:sp>
      <p:sp>
        <p:nvSpPr>
          <p:cNvPr id="8" name="Rectangle 7"/>
          <p:cNvSpPr/>
          <p:nvPr/>
        </p:nvSpPr>
        <p:spPr>
          <a:xfrm>
            <a:off x="990599" y="1462700"/>
            <a:ext cx="7467601" cy="810983"/>
          </a:xfrm>
          <a:prstGeom prst="rect">
            <a:avLst/>
          </a:prstGeom>
          <a:noFill/>
          <a:ln>
            <a:noFill/>
          </a:ln>
          <a:effectLst/>
        </p:spPr>
        <p:txBody>
          <a:bodyPr wrap="square" anchor="ctr" anchorCtr="0">
            <a:noAutofit/>
          </a:bodyPr>
          <a:lstStyle/>
          <a:p>
            <a:pPr marL="457200" indent="-457200" algn="l">
              <a:buAutoNum type="arabicParenR"/>
            </a:pPr>
            <a:r>
              <a:rPr lang="en-US" sz="1800" dirty="0" smtClean="0"/>
              <a:t>Remember that every application is different.  Understanding what the facility’s heat loads are (required temperatures and MBH) and when they occur is paramount</a:t>
            </a:r>
          </a:p>
        </p:txBody>
      </p:sp>
      <p:sp>
        <p:nvSpPr>
          <p:cNvPr id="9" name="Rectangle 8"/>
          <p:cNvSpPr/>
          <p:nvPr/>
        </p:nvSpPr>
        <p:spPr>
          <a:xfrm>
            <a:off x="1012370" y="2334694"/>
            <a:ext cx="7952335" cy="740228"/>
          </a:xfrm>
          <a:prstGeom prst="rect">
            <a:avLst/>
          </a:prstGeom>
          <a:noFill/>
          <a:ln>
            <a:noFill/>
          </a:ln>
          <a:effectLst/>
        </p:spPr>
        <p:txBody>
          <a:bodyPr wrap="square" anchor="ctr" anchorCtr="0">
            <a:noAutofit/>
          </a:bodyPr>
          <a:lstStyle/>
          <a:p>
            <a:pPr marL="457200" indent="-457200" algn="l">
              <a:buAutoNum type="arabicParenR" startAt="2"/>
            </a:pPr>
            <a:r>
              <a:rPr lang="en-US" sz="1800" dirty="0" smtClean="0"/>
              <a:t>Remember that properly applied heating solutions save energy and </a:t>
            </a:r>
          </a:p>
          <a:p>
            <a:pPr marL="457200" indent="-457200" algn="l"/>
            <a:r>
              <a:rPr lang="en-US" sz="1800" dirty="0" smtClean="0"/>
              <a:t>        the environment in almost every situation (new construction &amp; retrofit)</a:t>
            </a:r>
          </a:p>
        </p:txBody>
      </p:sp>
      <p:sp>
        <p:nvSpPr>
          <p:cNvPr id="10" name="Rectangle 9"/>
          <p:cNvSpPr/>
          <p:nvPr/>
        </p:nvSpPr>
        <p:spPr>
          <a:xfrm>
            <a:off x="990598" y="3188909"/>
            <a:ext cx="7467601" cy="816431"/>
          </a:xfrm>
          <a:prstGeom prst="rect">
            <a:avLst/>
          </a:prstGeom>
          <a:noFill/>
          <a:ln>
            <a:noFill/>
          </a:ln>
          <a:effectLst/>
        </p:spPr>
        <p:txBody>
          <a:bodyPr wrap="square" anchor="ctr" anchorCtr="0">
            <a:noAutofit/>
          </a:bodyPr>
          <a:lstStyle/>
          <a:p>
            <a:pPr marL="457200" indent="-457200" algn="l"/>
            <a:r>
              <a:rPr lang="en-US" sz="1800" dirty="0" smtClean="0"/>
              <a:t>3)    Fastest return on investments are seen when utility rates are high and there is a consistent need for simultaneous heating and cooling</a:t>
            </a:r>
          </a:p>
        </p:txBody>
      </p:sp>
      <p:sp>
        <p:nvSpPr>
          <p:cNvPr id="11" name="Rectangle 10"/>
          <p:cNvSpPr/>
          <p:nvPr/>
        </p:nvSpPr>
        <p:spPr>
          <a:xfrm>
            <a:off x="969379" y="4735627"/>
            <a:ext cx="7771115" cy="503943"/>
          </a:xfrm>
          <a:prstGeom prst="rect">
            <a:avLst/>
          </a:prstGeom>
          <a:noFill/>
          <a:ln>
            <a:noFill/>
          </a:ln>
          <a:effectLst/>
        </p:spPr>
        <p:txBody>
          <a:bodyPr wrap="square" anchor="ctr" anchorCtr="0">
            <a:noAutofit/>
          </a:bodyPr>
          <a:lstStyle/>
          <a:p>
            <a:pPr marL="457200" indent="-457200" algn="l">
              <a:buAutoNum type="arabicParenR" startAt="4"/>
            </a:pPr>
            <a:r>
              <a:rPr lang="en-US" sz="1800" dirty="0" smtClean="0"/>
              <a:t>For buildings that require hot water at </a:t>
            </a:r>
            <a:r>
              <a:rPr lang="en-US" sz="1800" dirty="0" err="1" smtClean="0"/>
              <a:t>170</a:t>
            </a:r>
            <a:r>
              <a:rPr lang="en-US" sz="1800" baseline="30000" dirty="0" err="1" smtClean="0"/>
              <a:t>o</a:t>
            </a:r>
            <a:r>
              <a:rPr lang="en-US" sz="1800" dirty="0" err="1" smtClean="0"/>
              <a:t>F</a:t>
            </a:r>
            <a:r>
              <a:rPr lang="en-US" sz="1800" dirty="0" smtClean="0"/>
              <a:t> (</a:t>
            </a:r>
            <a:r>
              <a:rPr lang="en-US" sz="1800" dirty="0" err="1" smtClean="0"/>
              <a:t>76.7</a:t>
            </a:r>
            <a:r>
              <a:rPr lang="en-US" sz="1800" baseline="30000" dirty="0" err="1" smtClean="0"/>
              <a:t>o</a:t>
            </a:r>
            <a:r>
              <a:rPr lang="en-US" sz="1800" dirty="0" err="1" smtClean="0"/>
              <a:t>C</a:t>
            </a:r>
            <a:r>
              <a:rPr lang="en-US" sz="1800" dirty="0" smtClean="0"/>
              <a:t>) use a heat pump</a:t>
            </a:r>
          </a:p>
          <a:p>
            <a:pPr marL="342900" lvl="0" indent="-342900" algn="l">
              <a:lnSpc>
                <a:spcPct val="150000"/>
              </a:lnSpc>
              <a:spcBef>
                <a:spcPct val="20000"/>
              </a:spcBef>
              <a:buClr>
                <a:schemeClr val="bg2"/>
              </a:buClr>
              <a:defRPr/>
            </a:pPr>
            <a:r>
              <a:rPr lang="en-US" sz="1800" kern="0" dirty="0" smtClean="0"/>
              <a:t>5)	  For buildings where heat recovery should be used, the heat recovery condenser circuit should have its own independent cooling tower loop</a:t>
            </a:r>
            <a:endParaRPr lang="en-US" sz="800" kern="0" dirty="0" smtClean="0">
              <a:solidFill>
                <a:srgbClr val="003399"/>
              </a:solidFill>
              <a:sym typeface="Wingdings" pitchFamily="2" charset="2"/>
            </a:endParaRPr>
          </a:p>
          <a:p>
            <a:pPr marL="800100" lvl="1" indent="-342900" algn="l">
              <a:spcBef>
                <a:spcPct val="20000"/>
              </a:spcBef>
              <a:buClr>
                <a:schemeClr val="bg2"/>
              </a:buClr>
              <a:defRPr/>
            </a:pPr>
            <a:r>
              <a:rPr lang="en-US" sz="1600" kern="0" dirty="0" smtClean="0">
                <a:solidFill>
                  <a:srgbClr val="003399"/>
                </a:solidFill>
                <a:sym typeface="Wingdings" pitchFamily="2" charset="2"/>
              </a:rPr>
              <a:t>			 s</a:t>
            </a:r>
            <a:r>
              <a:rPr lang="en-US" sz="1600" kern="0" dirty="0" smtClean="0">
                <a:solidFill>
                  <a:srgbClr val="003399"/>
                </a:solidFill>
              </a:rPr>
              <a:t>ee Heat Recovery application document 160.75-</a:t>
            </a:r>
            <a:r>
              <a:rPr lang="en-US" sz="1600" kern="0" dirty="0" err="1" smtClean="0">
                <a:solidFill>
                  <a:srgbClr val="003399"/>
                </a:solidFill>
              </a:rPr>
              <a:t>AD2</a:t>
            </a:r>
            <a:r>
              <a:rPr lang="en-US" sz="1600" kern="0" dirty="0" smtClean="0">
                <a:solidFill>
                  <a:srgbClr val="003399"/>
                </a:solidFill>
              </a:rPr>
              <a:t>)</a:t>
            </a:r>
          </a:p>
          <a:p>
            <a:pPr marL="457200" indent="-457200" algn="l">
              <a:buAutoNum type="arabicParenR" startAt="4"/>
            </a:pPr>
            <a:endParaRPr lang="en-US" sz="1800" dirty="0" smtClean="0"/>
          </a:p>
        </p:txBody>
      </p:sp>
      <p:sp>
        <p:nvSpPr>
          <p:cNvPr id="13"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43</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2"/>
          <p:cNvSpPr txBox="1">
            <a:spLocks/>
          </p:cNvSpPr>
          <p:nvPr/>
        </p:nvSpPr>
        <p:spPr bwMode="auto">
          <a:xfrm>
            <a:off x="819149" y="1625230"/>
            <a:ext cx="7429501" cy="1708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4400" b="1" kern="0" dirty="0" smtClean="0">
                <a:latin typeface="+mn-lt"/>
              </a:rPr>
              <a:t>JCI Hot Water Equipment Solutions</a:t>
            </a:r>
            <a:endParaRPr kumimoji="0" lang="en-US" sz="44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1" descr="C:\Documents and Settings\chugusj\Desktop\istockimages\earth in hands.JPG"/>
          <p:cNvPicPr>
            <a:picLocks noChangeAspect="1" noChangeArrowheads="1"/>
          </p:cNvPicPr>
          <p:nvPr/>
        </p:nvPicPr>
        <p:blipFill>
          <a:blip r:embed="rId3">
            <a:clrChange>
              <a:clrFrom>
                <a:srgbClr val="FFFFFF"/>
              </a:clrFrom>
              <a:clrTo>
                <a:srgbClr val="FFFFFF">
                  <a:alpha val="0"/>
                </a:srgbClr>
              </a:clrTo>
            </a:clrChange>
          </a:blip>
          <a:srcRect l="15019" t="20666"/>
          <a:stretch>
            <a:fillRect/>
          </a:stretch>
        </p:blipFill>
        <p:spPr bwMode="auto">
          <a:xfrm>
            <a:off x="5821383" y="3411247"/>
            <a:ext cx="2983278" cy="2785039"/>
          </a:xfrm>
          <a:prstGeom prst="rect">
            <a:avLst/>
          </a:prstGeom>
          <a:noFill/>
        </p:spPr>
      </p:pic>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44</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 name="Straight Connector 110"/>
          <p:cNvCxnSpPr/>
          <p:nvPr/>
        </p:nvCxnSpPr>
        <p:spPr bwMode="auto">
          <a:xfrm rot="5400000">
            <a:off x="1936075" y="4879063"/>
            <a:ext cx="777639" cy="0"/>
          </a:xfrm>
          <a:prstGeom prst="line">
            <a:avLst/>
          </a:prstGeom>
          <a:solidFill>
            <a:schemeClr val="bg2"/>
          </a:solidFill>
          <a:ln w="9525" cap="flat" cmpd="sng" algn="ctr">
            <a:solidFill>
              <a:schemeClr val="bg1">
                <a:lumMod val="65000"/>
              </a:schemeClr>
            </a:solidFill>
            <a:prstDash val="lgDash"/>
            <a:round/>
            <a:headEnd type="none" w="med" len="med"/>
            <a:tailEnd type="none" w="med" len="med"/>
          </a:ln>
          <a:effectLst/>
        </p:spPr>
      </p:cxnSp>
      <p:cxnSp>
        <p:nvCxnSpPr>
          <p:cNvPr id="109" name="Straight Connector 108"/>
          <p:cNvCxnSpPr/>
          <p:nvPr/>
        </p:nvCxnSpPr>
        <p:spPr bwMode="auto">
          <a:xfrm rot="16200000" flipH="1">
            <a:off x="2694105" y="4500444"/>
            <a:ext cx="1457090" cy="0"/>
          </a:xfrm>
          <a:prstGeom prst="line">
            <a:avLst/>
          </a:prstGeom>
          <a:solidFill>
            <a:schemeClr val="bg2"/>
          </a:solidFill>
          <a:ln w="9525" cap="flat" cmpd="sng" algn="ctr">
            <a:solidFill>
              <a:schemeClr val="bg1">
                <a:lumMod val="65000"/>
              </a:schemeClr>
            </a:solidFill>
            <a:prstDash val="lgDash"/>
            <a:round/>
            <a:headEnd type="none" w="med" len="med"/>
            <a:tailEnd type="none" w="med" len="med"/>
          </a:ln>
          <a:effectLst/>
        </p:spPr>
      </p:cxnSp>
      <p:cxnSp>
        <p:nvCxnSpPr>
          <p:cNvPr id="108" name="Straight Connector 107"/>
          <p:cNvCxnSpPr/>
          <p:nvPr/>
        </p:nvCxnSpPr>
        <p:spPr bwMode="auto">
          <a:xfrm flipH="1">
            <a:off x="6771628" y="1755132"/>
            <a:ext cx="0" cy="3512192"/>
          </a:xfrm>
          <a:prstGeom prst="line">
            <a:avLst/>
          </a:prstGeom>
          <a:solidFill>
            <a:schemeClr val="bg2"/>
          </a:solidFill>
          <a:ln w="9525" cap="flat" cmpd="sng" algn="ctr">
            <a:solidFill>
              <a:schemeClr val="bg1">
                <a:lumMod val="65000"/>
              </a:schemeClr>
            </a:solidFill>
            <a:prstDash val="lgDash"/>
            <a:round/>
            <a:headEnd type="none" w="med" len="med"/>
            <a:tailEnd type="none" w="med" len="med"/>
          </a:ln>
          <a:effectLst/>
        </p:spPr>
      </p:cxnSp>
      <p:cxnSp>
        <p:nvCxnSpPr>
          <p:cNvPr id="103" name="Straight Connector 102"/>
          <p:cNvCxnSpPr>
            <a:stCxn id="84" idx="3"/>
          </p:cNvCxnSpPr>
          <p:nvPr/>
        </p:nvCxnSpPr>
        <p:spPr bwMode="auto">
          <a:xfrm flipH="1">
            <a:off x="5628628" y="1659882"/>
            <a:ext cx="0" cy="3512192"/>
          </a:xfrm>
          <a:prstGeom prst="line">
            <a:avLst/>
          </a:prstGeom>
          <a:solidFill>
            <a:schemeClr val="bg2"/>
          </a:solidFill>
          <a:ln w="9525" cap="flat" cmpd="sng" algn="ctr">
            <a:solidFill>
              <a:schemeClr val="bg1">
                <a:lumMod val="65000"/>
              </a:schemeClr>
            </a:solidFill>
            <a:prstDash val="lgDash"/>
            <a:round/>
            <a:headEnd type="none" w="med" len="med"/>
            <a:tailEnd type="none" w="med" len="med"/>
          </a:ln>
          <a:effectLst/>
        </p:spPr>
      </p:cxnSp>
      <p:cxnSp>
        <p:nvCxnSpPr>
          <p:cNvPr id="93" name="Straight Connector 92"/>
          <p:cNvCxnSpPr/>
          <p:nvPr/>
        </p:nvCxnSpPr>
        <p:spPr bwMode="auto">
          <a:xfrm rot="10800000" flipV="1">
            <a:off x="4552302" y="3171825"/>
            <a:ext cx="0" cy="2142890"/>
          </a:xfrm>
          <a:prstGeom prst="line">
            <a:avLst/>
          </a:prstGeom>
          <a:solidFill>
            <a:schemeClr val="bg2"/>
          </a:solidFill>
          <a:ln w="9525" cap="flat" cmpd="sng" algn="ctr">
            <a:solidFill>
              <a:schemeClr val="bg1">
                <a:lumMod val="65000"/>
              </a:schemeClr>
            </a:solidFill>
            <a:prstDash val="lgDash"/>
            <a:round/>
            <a:headEnd type="none" w="med" len="med"/>
            <a:tailEnd type="none" w="med" len="med"/>
          </a:ln>
          <a:effectLst/>
        </p:spPr>
      </p:cxnSp>
      <p:sp>
        <p:nvSpPr>
          <p:cNvPr id="2" name="Title 1"/>
          <p:cNvSpPr>
            <a:spLocks noGrp="1"/>
          </p:cNvSpPr>
          <p:nvPr>
            <p:ph type="title"/>
          </p:nvPr>
        </p:nvSpPr>
        <p:spPr/>
        <p:txBody>
          <a:bodyPr/>
          <a:lstStyle/>
          <a:p>
            <a:r>
              <a:rPr lang="en-US" b="1" dirty="0" smtClean="0">
                <a:effectLst/>
              </a:rPr>
              <a:t>Johnson Controls Offerings</a:t>
            </a:r>
            <a:endParaRPr lang="en-US" b="1" dirty="0">
              <a:effectLst/>
            </a:endParaRPr>
          </a:p>
        </p:txBody>
      </p:sp>
      <p:sp>
        <p:nvSpPr>
          <p:cNvPr id="9" name="Slide Number Placeholder 27"/>
          <p:cNvSpPr txBox="1">
            <a:spLocks/>
          </p:cNvSpPr>
          <p:nvPr/>
        </p:nvSpPr>
        <p:spPr>
          <a:xfrm>
            <a:off x="8650287" y="6604000"/>
            <a:ext cx="493713" cy="254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947F884B-3447-4436-94C6-7A9E17C516E6}" type="slidenum">
              <a:rPr kumimoji="0" lang="de-DE" sz="105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45</a:t>
            </a:fld>
            <a:endParaRPr kumimoji="0" lang="de-DE" sz="1050" b="0" i="0" u="none" strike="noStrike" kern="1200" cap="none" spc="0" normalizeH="0" baseline="0" noProof="0" dirty="0">
              <a:ln>
                <a:noFill/>
              </a:ln>
              <a:solidFill>
                <a:schemeClr val="tx1"/>
              </a:solidFill>
              <a:effectLst/>
              <a:uLnTx/>
              <a:uFillTx/>
              <a:latin typeface="Arial" charset="0"/>
              <a:ea typeface="+mn-ea"/>
              <a:cs typeface="+mn-cs"/>
            </a:endParaRPr>
          </a:p>
        </p:txBody>
      </p:sp>
      <p:cxnSp>
        <p:nvCxnSpPr>
          <p:cNvPr id="22" name="Straight Connector 21"/>
          <p:cNvCxnSpPr/>
          <p:nvPr/>
        </p:nvCxnSpPr>
        <p:spPr bwMode="auto">
          <a:xfrm rot="5400000" flipH="1" flipV="1">
            <a:off x="-1228979" y="3156518"/>
            <a:ext cx="4107073" cy="3838"/>
          </a:xfrm>
          <a:prstGeom prst="line">
            <a:avLst/>
          </a:prstGeom>
          <a:solidFill>
            <a:schemeClr val="bg2"/>
          </a:soli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4" name="Straight Connector 23"/>
          <p:cNvCxnSpPr/>
          <p:nvPr/>
        </p:nvCxnSpPr>
        <p:spPr bwMode="auto">
          <a:xfrm>
            <a:off x="715103" y="5216769"/>
            <a:ext cx="6799386" cy="1323"/>
          </a:xfrm>
          <a:prstGeom prst="line">
            <a:avLst/>
          </a:prstGeom>
          <a:solidFill>
            <a:schemeClr val="bg2"/>
          </a:soli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25" name="Rectangle 24"/>
          <p:cNvSpPr/>
          <p:nvPr/>
        </p:nvSpPr>
        <p:spPr bwMode="auto">
          <a:xfrm>
            <a:off x="855780" y="4486276"/>
            <a:ext cx="1488831" cy="538462"/>
          </a:xfrm>
          <a:prstGeom prst="rect">
            <a:avLst/>
          </a:prstGeom>
          <a:solidFill>
            <a:srgbClr val="FF66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TextBox 8"/>
          <p:cNvSpPr txBox="1">
            <a:spLocks noChangeArrowheads="1"/>
          </p:cNvSpPr>
          <p:nvPr/>
        </p:nvSpPr>
        <p:spPr bwMode="auto">
          <a:xfrm rot="5400000">
            <a:off x="4219424" y="4151513"/>
            <a:ext cx="430887" cy="3612472"/>
          </a:xfrm>
          <a:prstGeom prst="rect">
            <a:avLst/>
          </a:prstGeom>
          <a:noFill/>
          <a:ln w="9525">
            <a:noFill/>
            <a:miter lim="800000"/>
            <a:headEnd/>
            <a:tailEnd/>
          </a:ln>
        </p:spPr>
        <p:txBody>
          <a:bodyPr vert="vert270" wrap="square">
            <a:spAutoFit/>
          </a:bodyPr>
          <a:lstStyle/>
          <a:p>
            <a:pPr algn="ctr">
              <a:defRPr/>
            </a:pPr>
            <a:r>
              <a:rPr lang="en-US" sz="1600" b="1" dirty="0"/>
              <a:t>Max Leaving </a:t>
            </a:r>
            <a:r>
              <a:rPr lang="en-US" sz="1600" b="1" dirty="0" smtClean="0"/>
              <a:t>Hot </a:t>
            </a:r>
            <a:r>
              <a:rPr lang="en-US" sz="1600" b="1" dirty="0"/>
              <a:t>Water </a:t>
            </a:r>
            <a:r>
              <a:rPr lang="en-US" sz="1600" b="1" dirty="0" smtClean="0"/>
              <a:t>Temp</a:t>
            </a:r>
            <a:endParaRPr lang="en-US" sz="1600" b="1" dirty="0"/>
          </a:p>
        </p:txBody>
      </p:sp>
      <p:sp>
        <p:nvSpPr>
          <p:cNvPr id="27" name="TextBox 9"/>
          <p:cNvSpPr txBox="1">
            <a:spLocks noChangeArrowheads="1"/>
          </p:cNvSpPr>
          <p:nvPr/>
        </p:nvSpPr>
        <p:spPr bwMode="auto">
          <a:xfrm>
            <a:off x="2007694" y="5264970"/>
            <a:ext cx="609600" cy="338137"/>
          </a:xfrm>
          <a:prstGeom prst="rect">
            <a:avLst/>
          </a:prstGeom>
          <a:noFill/>
          <a:ln w="9525">
            <a:noFill/>
            <a:miter lim="800000"/>
            <a:headEnd/>
            <a:tailEnd/>
          </a:ln>
        </p:spPr>
        <p:txBody>
          <a:bodyPr>
            <a:spAutoFit/>
          </a:bodyPr>
          <a:lstStyle/>
          <a:p>
            <a:r>
              <a:rPr lang="en-US" sz="1600" dirty="0"/>
              <a:t>110</a:t>
            </a:r>
          </a:p>
        </p:txBody>
      </p:sp>
      <p:sp>
        <p:nvSpPr>
          <p:cNvPr id="28" name="TextBox 9"/>
          <p:cNvSpPr txBox="1">
            <a:spLocks noChangeArrowheads="1"/>
          </p:cNvSpPr>
          <p:nvPr/>
        </p:nvSpPr>
        <p:spPr bwMode="auto">
          <a:xfrm>
            <a:off x="2755075" y="5265022"/>
            <a:ext cx="609600" cy="338137"/>
          </a:xfrm>
          <a:prstGeom prst="rect">
            <a:avLst/>
          </a:prstGeom>
          <a:noFill/>
          <a:ln w="9525">
            <a:noFill/>
            <a:miter lim="800000"/>
            <a:headEnd/>
            <a:tailEnd/>
          </a:ln>
        </p:spPr>
        <p:txBody>
          <a:bodyPr>
            <a:spAutoFit/>
          </a:bodyPr>
          <a:lstStyle/>
          <a:p>
            <a:r>
              <a:rPr lang="en-US" sz="1600" dirty="0"/>
              <a:t>120</a:t>
            </a:r>
          </a:p>
        </p:txBody>
      </p:sp>
      <p:sp>
        <p:nvSpPr>
          <p:cNvPr id="29" name="TextBox 9"/>
          <p:cNvSpPr txBox="1">
            <a:spLocks noChangeArrowheads="1"/>
          </p:cNvSpPr>
          <p:nvPr/>
        </p:nvSpPr>
        <p:spPr bwMode="auto">
          <a:xfrm>
            <a:off x="3461099" y="5262579"/>
            <a:ext cx="685800" cy="338137"/>
          </a:xfrm>
          <a:prstGeom prst="rect">
            <a:avLst/>
          </a:prstGeom>
          <a:noFill/>
          <a:ln w="9525">
            <a:noFill/>
            <a:miter lim="800000"/>
            <a:headEnd/>
            <a:tailEnd/>
          </a:ln>
        </p:spPr>
        <p:txBody>
          <a:bodyPr>
            <a:spAutoFit/>
          </a:bodyPr>
          <a:lstStyle/>
          <a:p>
            <a:r>
              <a:rPr lang="en-US" sz="1600" dirty="0"/>
              <a:t>130</a:t>
            </a:r>
          </a:p>
        </p:txBody>
      </p:sp>
      <p:sp>
        <p:nvSpPr>
          <p:cNvPr id="30" name="TextBox 9"/>
          <p:cNvSpPr txBox="1">
            <a:spLocks noChangeArrowheads="1"/>
          </p:cNvSpPr>
          <p:nvPr/>
        </p:nvSpPr>
        <p:spPr bwMode="auto">
          <a:xfrm>
            <a:off x="4224599" y="5260142"/>
            <a:ext cx="685800" cy="338137"/>
          </a:xfrm>
          <a:prstGeom prst="rect">
            <a:avLst/>
          </a:prstGeom>
          <a:noFill/>
          <a:ln w="9525">
            <a:noFill/>
            <a:miter lim="800000"/>
            <a:headEnd/>
            <a:tailEnd/>
          </a:ln>
        </p:spPr>
        <p:txBody>
          <a:bodyPr>
            <a:spAutoFit/>
          </a:bodyPr>
          <a:lstStyle/>
          <a:p>
            <a:r>
              <a:rPr lang="en-US" sz="1600" dirty="0"/>
              <a:t>140</a:t>
            </a:r>
          </a:p>
        </p:txBody>
      </p:sp>
      <p:sp>
        <p:nvSpPr>
          <p:cNvPr id="31" name="TextBox 9"/>
          <p:cNvSpPr txBox="1">
            <a:spLocks noChangeArrowheads="1"/>
          </p:cNvSpPr>
          <p:nvPr/>
        </p:nvSpPr>
        <p:spPr bwMode="auto">
          <a:xfrm>
            <a:off x="4948524" y="5250388"/>
            <a:ext cx="685800" cy="338137"/>
          </a:xfrm>
          <a:prstGeom prst="rect">
            <a:avLst/>
          </a:prstGeom>
          <a:noFill/>
          <a:ln w="9525">
            <a:noFill/>
            <a:miter lim="800000"/>
            <a:headEnd/>
            <a:tailEnd/>
          </a:ln>
        </p:spPr>
        <p:txBody>
          <a:bodyPr>
            <a:spAutoFit/>
          </a:bodyPr>
          <a:lstStyle/>
          <a:p>
            <a:r>
              <a:rPr lang="en-US" sz="1600" dirty="0"/>
              <a:t>150</a:t>
            </a:r>
          </a:p>
        </p:txBody>
      </p:sp>
      <p:sp>
        <p:nvSpPr>
          <p:cNvPr id="32" name="TextBox 9"/>
          <p:cNvSpPr txBox="1">
            <a:spLocks noChangeArrowheads="1"/>
          </p:cNvSpPr>
          <p:nvPr/>
        </p:nvSpPr>
        <p:spPr bwMode="auto">
          <a:xfrm>
            <a:off x="5695897" y="5247949"/>
            <a:ext cx="685800" cy="338137"/>
          </a:xfrm>
          <a:prstGeom prst="rect">
            <a:avLst/>
          </a:prstGeom>
          <a:noFill/>
          <a:ln w="9525">
            <a:noFill/>
            <a:miter lim="800000"/>
            <a:headEnd/>
            <a:tailEnd/>
          </a:ln>
        </p:spPr>
        <p:txBody>
          <a:bodyPr>
            <a:spAutoFit/>
          </a:bodyPr>
          <a:lstStyle/>
          <a:p>
            <a:r>
              <a:rPr lang="en-US" sz="1600" dirty="0"/>
              <a:t>160</a:t>
            </a:r>
          </a:p>
        </p:txBody>
      </p:sp>
      <p:sp>
        <p:nvSpPr>
          <p:cNvPr id="48" name="TextBox 9"/>
          <p:cNvSpPr txBox="1">
            <a:spLocks noChangeArrowheads="1"/>
          </p:cNvSpPr>
          <p:nvPr/>
        </p:nvSpPr>
        <p:spPr bwMode="auto">
          <a:xfrm>
            <a:off x="6437620" y="5246734"/>
            <a:ext cx="685800" cy="338137"/>
          </a:xfrm>
          <a:prstGeom prst="rect">
            <a:avLst/>
          </a:prstGeom>
          <a:noFill/>
          <a:ln w="9525">
            <a:noFill/>
            <a:miter lim="800000"/>
            <a:headEnd/>
            <a:tailEnd/>
          </a:ln>
        </p:spPr>
        <p:txBody>
          <a:bodyPr>
            <a:spAutoFit/>
          </a:bodyPr>
          <a:lstStyle/>
          <a:p>
            <a:r>
              <a:rPr lang="en-US" sz="1600" dirty="0" smtClean="0"/>
              <a:t>170</a:t>
            </a:r>
            <a:endParaRPr lang="en-US" sz="1600" dirty="0"/>
          </a:p>
        </p:txBody>
      </p:sp>
      <p:sp>
        <p:nvSpPr>
          <p:cNvPr id="52" name="TextBox 9"/>
          <p:cNvSpPr txBox="1">
            <a:spLocks noChangeArrowheads="1"/>
          </p:cNvSpPr>
          <p:nvPr/>
        </p:nvSpPr>
        <p:spPr bwMode="auto">
          <a:xfrm>
            <a:off x="7154927" y="5246734"/>
            <a:ext cx="685800" cy="338137"/>
          </a:xfrm>
          <a:prstGeom prst="rect">
            <a:avLst/>
          </a:prstGeom>
          <a:noFill/>
          <a:ln w="9525">
            <a:noFill/>
            <a:miter lim="800000"/>
            <a:headEnd/>
            <a:tailEnd/>
          </a:ln>
        </p:spPr>
        <p:txBody>
          <a:bodyPr>
            <a:spAutoFit/>
          </a:bodyPr>
          <a:lstStyle/>
          <a:p>
            <a:r>
              <a:rPr lang="en-US" sz="1600" dirty="0" smtClean="0"/>
              <a:t>180</a:t>
            </a:r>
            <a:endParaRPr lang="en-US" sz="1600" dirty="0"/>
          </a:p>
        </p:txBody>
      </p:sp>
      <p:sp>
        <p:nvSpPr>
          <p:cNvPr id="56" name="TextBox 9"/>
          <p:cNvSpPr txBox="1">
            <a:spLocks noChangeArrowheads="1"/>
          </p:cNvSpPr>
          <p:nvPr/>
        </p:nvSpPr>
        <p:spPr bwMode="auto">
          <a:xfrm>
            <a:off x="7913995" y="5225486"/>
            <a:ext cx="685800" cy="338137"/>
          </a:xfrm>
          <a:prstGeom prst="rect">
            <a:avLst/>
          </a:prstGeom>
          <a:noFill/>
          <a:ln w="9525">
            <a:noFill/>
            <a:miter lim="800000"/>
            <a:headEnd/>
            <a:tailEnd/>
          </a:ln>
        </p:spPr>
        <p:txBody>
          <a:bodyPr>
            <a:spAutoFit/>
          </a:bodyPr>
          <a:lstStyle/>
          <a:p>
            <a:r>
              <a:rPr lang="en-US" sz="1600" baseline="30000" dirty="0" smtClean="0"/>
              <a:t>o</a:t>
            </a:r>
            <a:r>
              <a:rPr lang="en-US" sz="1600" dirty="0" smtClean="0"/>
              <a:t>F</a:t>
            </a:r>
            <a:endParaRPr lang="en-US" sz="1600" dirty="0"/>
          </a:p>
        </p:txBody>
      </p:sp>
      <p:sp>
        <p:nvSpPr>
          <p:cNvPr id="57" name="TextBox 9"/>
          <p:cNvSpPr txBox="1">
            <a:spLocks noChangeArrowheads="1"/>
          </p:cNvSpPr>
          <p:nvPr/>
        </p:nvSpPr>
        <p:spPr bwMode="auto">
          <a:xfrm>
            <a:off x="7923520" y="5425511"/>
            <a:ext cx="685800" cy="338137"/>
          </a:xfrm>
          <a:prstGeom prst="rect">
            <a:avLst/>
          </a:prstGeom>
          <a:noFill/>
          <a:ln w="9525">
            <a:noFill/>
            <a:miter lim="800000"/>
            <a:headEnd/>
            <a:tailEnd/>
          </a:ln>
        </p:spPr>
        <p:txBody>
          <a:bodyPr>
            <a:spAutoFit/>
          </a:bodyPr>
          <a:lstStyle/>
          <a:p>
            <a:r>
              <a:rPr lang="en-US" sz="1600" dirty="0" smtClean="0"/>
              <a:t>(</a:t>
            </a:r>
            <a:r>
              <a:rPr lang="en-US" sz="1600" baseline="30000" dirty="0" err="1" smtClean="0"/>
              <a:t>o</a:t>
            </a:r>
            <a:r>
              <a:rPr lang="en-US" sz="1600" dirty="0" err="1" smtClean="0"/>
              <a:t>C</a:t>
            </a:r>
            <a:r>
              <a:rPr lang="en-US" sz="1600" dirty="0" smtClean="0"/>
              <a:t>)</a:t>
            </a:r>
            <a:endParaRPr lang="en-US" sz="1600" dirty="0"/>
          </a:p>
        </p:txBody>
      </p:sp>
      <p:sp>
        <p:nvSpPr>
          <p:cNvPr id="58" name="TextBox 9"/>
          <p:cNvSpPr txBox="1">
            <a:spLocks noChangeArrowheads="1"/>
          </p:cNvSpPr>
          <p:nvPr/>
        </p:nvSpPr>
        <p:spPr bwMode="auto">
          <a:xfrm>
            <a:off x="6995016" y="5437234"/>
            <a:ext cx="990600" cy="338554"/>
          </a:xfrm>
          <a:prstGeom prst="rect">
            <a:avLst/>
          </a:prstGeom>
          <a:noFill/>
          <a:ln w="9525">
            <a:noFill/>
            <a:miter lim="800000"/>
            <a:headEnd/>
            <a:tailEnd/>
          </a:ln>
        </p:spPr>
        <p:txBody>
          <a:bodyPr wrap="square">
            <a:spAutoFit/>
          </a:bodyPr>
          <a:lstStyle/>
          <a:p>
            <a:r>
              <a:rPr lang="en-US" sz="1600" dirty="0" smtClean="0"/>
              <a:t>(82.2)</a:t>
            </a:r>
            <a:endParaRPr lang="en-US" sz="1600" dirty="0"/>
          </a:p>
        </p:txBody>
      </p:sp>
      <p:sp>
        <p:nvSpPr>
          <p:cNvPr id="59" name="TextBox 9"/>
          <p:cNvSpPr txBox="1">
            <a:spLocks noChangeArrowheads="1"/>
          </p:cNvSpPr>
          <p:nvPr/>
        </p:nvSpPr>
        <p:spPr bwMode="auto">
          <a:xfrm>
            <a:off x="6306284" y="5437234"/>
            <a:ext cx="990600" cy="338554"/>
          </a:xfrm>
          <a:prstGeom prst="rect">
            <a:avLst/>
          </a:prstGeom>
          <a:noFill/>
          <a:ln w="9525">
            <a:noFill/>
            <a:miter lim="800000"/>
            <a:headEnd/>
            <a:tailEnd/>
          </a:ln>
        </p:spPr>
        <p:txBody>
          <a:bodyPr wrap="square">
            <a:spAutoFit/>
          </a:bodyPr>
          <a:lstStyle/>
          <a:p>
            <a:r>
              <a:rPr lang="en-US" sz="1600" dirty="0" smtClean="0"/>
              <a:t>(76.7)</a:t>
            </a:r>
            <a:endParaRPr lang="en-US" sz="1600" dirty="0"/>
          </a:p>
        </p:txBody>
      </p:sp>
      <p:sp>
        <p:nvSpPr>
          <p:cNvPr id="60" name="TextBox 9"/>
          <p:cNvSpPr txBox="1">
            <a:spLocks noChangeArrowheads="1"/>
          </p:cNvSpPr>
          <p:nvPr/>
        </p:nvSpPr>
        <p:spPr bwMode="auto">
          <a:xfrm>
            <a:off x="5546481" y="5437234"/>
            <a:ext cx="990600" cy="338554"/>
          </a:xfrm>
          <a:prstGeom prst="rect">
            <a:avLst/>
          </a:prstGeom>
          <a:noFill/>
          <a:ln w="9525">
            <a:noFill/>
            <a:miter lim="800000"/>
            <a:headEnd/>
            <a:tailEnd/>
          </a:ln>
        </p:spPr>
        <p:txBody>
          <a:bodyPr wrap="square">
            <a:spAutoFit/>
          </a:bodyPr>
          <a:lstStyle/>
          <a:p>
            <a:r>
              <a:rPr lang="en-US" sz="1600" dirty="0" smtClean="0"/>
              <a:t>(71.1)</a:t>
            </a:r>
            <a:endParaRPr lang="en-US" sz="1600" dirty="0"/>
          </a:p>
        </p:txBody>
      </p:sp>
      <p:sp>
        <p:nvSpPr>
          <p:cNvPr id="61" name="TextBox 9"/>
          <p:cNvSpPr txBox="1">
            <a:spLocks noChangeArrowheads="1"/>
          </p:cNvSpPr>
          <p:nvPr/>
        </p:nvSpPr>
        <p:spPr bwMode="auto">
          <a:xfrm>
            <a:off x="4813055" y="5437234"/>
            <a:ext cx="990600" cy="338554"/>
          </a:xfrm>
          <a:prstGeom prst="rect">
            <a:avLst/>
          </a:prstGeom>
          <a:noFill/>
          <a:ln w="9525">
            <a:noFill/>
            <a:miter lim="800000"/>
            <a:headEnd/>
            <a:tailEnd/>
          </a:ln>
        </p:spPr>
        <p:txBody>
          <a:bodyPr wrap="square">
            <a:spAutoFit/>
          </a:bodyPr>
          <a:lstStyle/>
          <a:p>
            <a:r>
              <a:rPr lang="en-US" sz="1600" dirty="0" smtClean="0"/>
              <a:t>(65.6)</a:t>
            </a:r>
            <a:endParaRPr lang="en-US" sz="1600" dirty="0"/>
          </a:p>
        </p:txBody>
      </p:sp>
      <p:sp>
        <p:nvSpPr>
          <p:cNvPr id="62" name="TextBox 9"/>
          <p:cNvSpPr txBox="1">
            <a:spLocks noChangeArrowheads="1"/>
          </p:cNvSpPr>
          <p:nvPr/>
        </p:nvSpPr>
        <p:spPr bwMode="auto">
          <a:xfrm>
            <a:off x="4064975" y="5437234"/>
            <a:ext cx="990600" cy="338554"/>
          </a:xfrm>
          <a:prstGeom prst="rect">
            <a:avLst/>
          </a:prstGeom>
          <a:noFill/>
          <a:ln w="9525">
            <a:noFill/>
            <a:miter lim="800000"/>
            <a:headEnd/>
            <a:tailEnd/>
          </a:ln>
        </p:spPr>
        <p:txBody>
          <a:bodyPr wrap="square">
            <a:spAutoFit/>
          </a:bodyPr>
          <a:lstStyle/>
          <a:p>
            <a:r>
              <a:rPr lang="en-US" sz="1600" dirty="0" smtClean="0"/>
              <a:t>(60.0)</a:t>
            </a:r>
            <a:endParaRPr lang="en-US" sz="1600" dirty="0"/>
          </a:p>
        </p:txBody>
      </p:sp>
      <p:sp>
        <p:nvSpPr>
          <p:cNvPr id="63" name="TextBox 9"/>
          <p:cNvSpPr txBox="1">
            <a:spLocks noChangeArrowheads="1"/>
          </p:cNvSpPr>
          <p:nvPr/>
        </p:nvSpPr>
        <p:spPr bwMode="auto">
          <a:xfrm>
            <a:off x="3317628" y="5437234"/>
            <a:ext cx="990600" cy="338554"/>
          </a:xfrm>
          <a:prstGeom prst="rect">
            <a:avLst/>
          </a:prstGeom>
          <a:noFill/>
          <a:ln w="9525">
            <a:noFill/>
            <a:miter lim="800000"/>
            <a:headEnd/>
            <a:tailEnd/>
          </a:ln>
        </p:spPr>
        <p:txBody>
          <a:bodyPr wrap="square">
            <a:spAutoFit/>
          </a:bodyPr>
          <a:lstStyle/>
          <a:p>
            <a:r>
              <a:rPr lang="en-US" sz="1600" dirty="0" smtClean="0"/>
              <a:t>(54.4)</a:t>
            </a:r>
            <a:endParaRPr lang="en-US" sz="1600" dirty="0"/>
          </a:p>
        </p:txBody>
      </p:sp>
      <p:sp>
        <p:nvSpPr>
          <p:cNvPr id="64" name="TextBox 9"/>
          <p:cNvSpPr txBox="1">
            <a:spLocks noChangeArrowheads="1"/>
          </p:cNvSpPr>
          <p:nvPr/>
        </p:nvSpPr>
        <p:spPr bwMode="auto">
          <a:xfrm>
            <a:off x="2574677" y="5437234"/>
            <a:ext cx="990600" cy="338554"/>
          </a:xfrm>
          <a:prstGeom prst="rect">
            <a:avLst/>
          </a:prstGeom>
          <a:noFill/>
          <a:ln w="9525">
            <a:noFill/>
            <a:miter lim="800000"/>
            <a:headEnd/>
            <a:tailEnd/>
          </a:ln>
        </p:spPr>
        <p:txBody>
          <a:bodyPr wrap="square">
            <a:spAutoFit/>
          </a:bodyPr>
          <a:lstStyle/>
          <a:p>
            <a:r>
              <a:rPr lang="en-US" sz="1600" dirty="0" smtClean="0"/>
              <a:t>(48.9)</a:t>
            </a:r>
            <a:endParaRPr lang="en-US" sz="1600" dirty="0"/>
          </a:p>
        </p:txBody>
      </p:sp>
      <p:sp>
        <p:nvSpPr>
          <p:cNvPr id="65" name="TextBox 9"/>
          <p:cNvSpPr txBox="1">
            <a:spLocks noChangeArrowheads="1"/>
          </p:cNvSpPr>
          <p:nvPr/>
        </p:nvSpPr>
        <p:spPr bwMode="auto">
          <a:xfrm>
            <a:off x="1831726" y="5437234"/>
            <a:ext cx="990600" cy="338554"/>
          </a:xfrm>
          <a:prstGeom prst="rect">
            <a:avLst/>
          </a:prstGeom>
          <a:noFill/>
          <a:ln w="9525">
            <a:noFill/>
            <a:miter lim="800000"/>
            <a:headEnd/>
            <a:tailEnd/>
          </a:ln>
        </p:spPr>
        <p:txBody>
          <a:bodyPr wrap="square">
            <a:spAutoFit/>
          </a:bodyPr>
          <a:lstStyle/>
          <a:p>
            <a:r>
              <a:rPr lang="en-US" sz="1600" dirty="0" smtClean="0"/>
              <a:t>(43.3)</a:t>
            </a:r>
            <a:endParaRPr lang="en-US" sz="1600" dirty="0"/>
          </a:p>
        </p:txBody>
      </p:sp>
      <p:pic>
        <p:nvPicPr>
          <p:cNvPr id="6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51939" y="4329156"/>
            <a:ext cx="1200151" cy="800672"/>
          </a:xfrm>
          <a:prstGeom prst="rect">
            <a:avLst/>
          </a:prstGeom>
          <a:noFill/>
          <a:ln w="9525">
            <a:noFill/>
            <a:miter lim="800000"/>
            <a:headEnd/>
            <a:tailEnd/>
          </a:ln>
          <a:effectLst/>
        </p:spPr>
      </p:pic>
      <p:sp>
        <p:nvSpPr>
          <p:cNvPr id="67" name="TextBox 9"/>
          <p:cNvSpPr txBox="1">
            <a:spLocks noChangeArrowheads="1"/>
          </p:cNvSpPr>
          <p:nvPr/>
        </p:nvSpPr>
        <p:spPr bwMode="auto">
          <a:xfrm>
            <a:off x="723045" y="4495943"/>
            <a:ext cx="1697751" cy="523220"/>
          </a:xfrm>
          <a:prstGeom prst="rect">
            <a:avLst/>
          </a:prstGeom>
          <a:noFill/>
          <a:ln w="9525">
            <a:noFill/>
            <a:miter lim="800000"/>
            <a:headEnd/>
            <a:tailEnd/>
          </a:ln>
        </p:spPr>
        <p:txBody>
          <a:bodyPr wrap="square">
            <a:spAutoFit/>
          </a:bodyPr>
          <a:lstStyle/>
          <a:p>
            <a:r>
              <a:rPr lang="en-US" sz="1400" b="1" dirty="0" smtClean="0"/>
              <a:t>YK Centrifugal Heat Recovery</a:t>
            </a:r>
            <a:endParaRPr lang="en-US" sz="1400" b="1" dirty="0"/>
          </a:p>
        </p:txBody>
      </p:sp>
      <p:sp>
        <p:nvSpPr>
          <p:cNvPr id="72" name="TextBox 9"/>
          <p:cNvSpPr txBox="1">
            <a:spLocks noChangeArrowheads="1"/>
          </p:cNvSpPr>
          <p:nvPr/>
        </p:nvSpPr>
        <p:spPr bwMode="auto">
          <a:xfrm>
            <a:off x="1266941" y="5264970"/>
            <a:ext cx="609600" cy="338137"/>
          </a:xfrm>
          <a:prstGeom prst="rect">
            <a:avLst/>
          </a:prstGeom>
          <a:noFill/>
          <a:ln w="9525">
            <a:noFill/>
            <a:miter lim="800000"/>
            <a:headEnd/>
            <a:tailEnd/>
          </a:ln>
        </p:spPr>
        <p:txBody>
          <a:bodyPr>
            <a:spAutoFit/>
          </a:bodyPr>
          <a:lstStyle/>
          <a:p>
            <a:r>
              <a:rPr lang="en-US" sz="1600" dirty="0" smtClean="0"/>
              <a:t>100</a:t>
            </a:r>
            <a:endParaRPr lang="en-US" sz="1600" dirty="0"/>
          </a:p>
        </p:txBody>
      </p:sp>
      <p:sp>
        <p:nvSpPr>
          <p:cNvPr id="73" name="TextBox 9"/>
          <p:cNvSpPr txBox="1">
            <a:spLocks noChangeArrowheads="1"/>
          </p:cNvSpPr>
          <p:nvPr/>
        </p:nvSpPr>
        <p:spPr bwMode="auto">
          <a:xfrm>
            <a:off x="1090973" y="5437234"/>
            <a:ext cx="990600" cy="338554"/>
          </a:xfrm>
          <a:prstGeom prst="rect">
            <a:avLst/>
          </a:prstGeom>
          <a:noFill/>
          <a:ln w="9525">
            <a:noFill/>
            <a:miter lim="800000"/>
            <a:headEnd/>
            <a:tailEnd/>
          </a:ln>
        </p:spPr>
        <p:txBody>
          <a:bodyPr wrap="square">
            <a:spAutoFit/>
          </a:bodyPr>
          <a:lstStyle/>
          <a:p>
            <a:r>
              <a:rPr lang="en-US" sz="1600" dirty="0" smtClean="0"/>
              <a:t>(37.8)</a:t>
            </a:r>
            <a:endParaRPr lang="en-US" sz="1600" dirty="0"/>
          </a:p>
        </p:txBody>
      </p:sp>
      <p:sp>
        <p:nvSpPr>
          <p:cNvPr id="74" name="Rectangle 73"/>
          <p:cNvSpPr/>
          <p:nvPr/>
        </p:nvSpPr>
        <p:spPr bwMode="auto">
          <a:xfrm>
            <a:off x="855781" y="3724276"/>
            <a:ext cx="2573220" cy="538462"/>
          </a:xfrm>
          <a:prstGeom prst="rect">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5" name="TextBox 9"/>
          <p:cNvSpPr txBox="1">
            <a:spLocks noChangeArrowheads="1"/>
          </p:cNvSpPr>
          <p:nvPr/>
        </p:nvSpPr>
        <p:spPr bwMode="auto">
          <a:xfrm>
            <a:off x="977199" y="3821867"/>
            <a:ext cx="2570709" cy="307777"/>
          </a:xfrm>
          <a:prstGeom prst="rect">
            <a:avLst/>
          </a:prstGeom>
          <a:noFill/>
          <a:ln w="9525">
            <a:noFill/>
            <a:miter lim="800000"/>
            <a:headEnd/>
            <a:tailEnd/>
          </a:ln>
        </p:spPr>
        <p:txBody>
          <a:bodyPr wrap="square">
            <a:spAutoFit/>
          </a:bodyPr>
          <a:lstStyle/>
          <a:p>
            <a:r>
              <a:rPr lang="en-US" sz="1400" b="1" dirty="0" smtClean="0">
                <a:solidFill>
                  <a:schemeClr val="bg1"/>
                </a:solidFill>
              </a:rPr>
              <a:t>YCWL Scroll Heat Pump</a:t>
            </a:r>
            <a:endParaRPr lang="en-US" sz="1400" b="1" dirty="0">
              <a:solidFill>
                <a:schemeClr val="bg1"/>
              </a:solidFill>
            </a:endParaRPr>
          </a:p>
        </p:txBody>
      </p:sp>
      <p:pic>
        <p:nvPicPr>
          <p:cNvPr id="76" name="Picture 2"/>
          <p:cNvPicPr>
            <a:picLocks noChangeAspect="1" noChangeArrowheads="1"/>
          </p:cNvPicPr>
          <p:nvPr/>
        </p:nvPicPr>
        <p:blipFill>
          <a:blip r:embed="rId5" cstate="print"/>
          <a:srcRect/>
          <a:stretch>
            <a:fillRect/>
          </a:stretch>
        </p:blipFill>
        <p:spPr bwMode="auto">
          <a:xfrm>
            <a:off x="3500802" y="3676649"/>
            <a:ext cx="939004" cy="752545"/>
          </a:xfrm>
          <a:prstGeom prst="rect">
            <a:avLst/>
          </a:prstGeom>
          <a:noFill/>
          <a:ln w="9525">
            <a:noFill/>
            <a:miter lim="800000"/>
            <a:headEnd/>
            <a:tailEnd/>
          </a:ln>
          <a:effectLst/>
        </p:spPr>
      </p:pic>
      <p:sp>
        <p:nvSpPr>
          <p:cNvPr id="77" name="Rectangle 76"/>
          <p:cNvSpPr/>
          <p:nvPr/>
        </p:nvSpPr>
        <p:spPr bwMode="auto">
          <a:xfrm>
            <a:off x="844057" y="2952751"/>
            <a:ext cx="3727939" cy="538462"/>
          </a:xfrm>
          <a:prstGeom prst="rect">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8" name="TextBox 9"/>
          <p:cNvSpPr txBox="1">
            <a:spLocks noChangeArrowheads="1"/>
          </p:cNvSpPr>
          <p:nvPr/>
        </p:nvSpPr>
        <p:spPr bwMode="auto">
          <a:xfrm>
            <a:off x="2438398" y="3088442"/>
            <a:ext cx="2190749" cy="307777"/>
          </a:xfrm>
          <a:prstGeom prst="rect">
            <a:avLst/>
          </a:prstGeom>
          <a:noFill/>
          <a:ln w="9525">
            <a:noFill/>
            <a:miter lim="800000"/>
            <a:headEnd/>
            <a:tailEnd/>
          </a:ln>
        </p:spPr>
        <p:txBody>
          <a:bodyPr wrap="square">
            <a:spAutoFit/>
          </a:bodyPr>
          <a:lstStyle/>
          <a:p>
            <a:r>
              <a:rPr lang="en-US" sz="1400" b="1" dirty="0" smtClean="0">
                <a:solidFill>
                  <a:schemeClr val="bg1"/>
                </a:solidFill>
              </a:rPr>
              <a:t>YS Screw Heat Pump</a:t>
            </a:r>
            <a:endParaRPr lang="en-US" sz="1400" b="1" dirty="0">
              <a:solidFill>
                <a:schemeClr val="bg1"/>
              </a:solidFill>
            </a:endParaRPr>
          </a:p>
        </p:txBody>
      </p:sp>
      <p:pic>
        <p:nvPicPr>
          <p:cNvPr id="79"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52302" y="2705100"/>
            <a:ext cx="1450172" cy="1047750"/>
          </a:xfrm>
          <a:prstGeom prst="rect">
            <a:avLst/>
          </a:prstGeom>
          <a:noFill/>
          <a:ln w="9525">
            <a:noFill/>
            <a:miter lim="800000"/>
            <a:headEnd/>
            <a:tailEnd/>
          </a:ln>
          <a:effectLst/>
        </p:spPr>
      </p:pic>
      <p:sp>
        <p:nvSpPr>
          <p:cNvPr id="80" name="Rectangle 79"/>
          <p:cNvSpPr/>
          <p:nvPr/>
        </p:nvSpPr>
        <p:spPr bwMode="auto">
          <a:xfrm>
            <a:off x="844058" y="2171701"/>
            <a:ext cx="4806462" cy="538462"/>
          </a:xfrm>
          <a:prstGeom prst="rect">
            <a:avLst/>
          </a:prstGeom>
          <a:solidFill>
            <a:srgbClr val="FF33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1" name="TextBox 9"/>
          <p:cNvSpPr txBox="1">
            <a:spLocks noChangeArrowheads="1"/>
          </p:cNvSpPr>
          <p:nvPr/>
        </p:nvSpPr>
        <p:spPr bwMode="auto">
          <a:xfrm>
            <a:off x="2114550" y="2278817"/>
            <a:ext cx="3624627" cy="307777"/>
          </a:xfrm>
          <a:prstGeom prst="rect">
            <a:avLst/>
          </a:prstGeom>
          <a:noFill/>
          <a:ln w="9525">
            <a:noFill/>
            <a:miter lim="800000"/>
            <a:headEnd/>
            <a:tailEnd/>
          </a:ln>
        </p:spPr>
        <p:txBody>
          <a:bodyPr wrap="square">
            <a:spAutoFit/>
          </a:bodyPr>
          <a:lstStyle/>
          <a:p>
            <a:r>
              <a:rPr lang="en-US" sz="1400" b="1" dirty="0" smtClean="0">
                <a:solidFill>
                  <a:schemeClr val="bg1"/>
                </a:solidFill>
              </a:rPr>
              <a:t>YK Centrifugal Heat Pump (Low Lift)</a:t>
            </a:r>
            <a:endParaRPr lang="en-US" sz="1400" b="1" dirty="0">
              <a:solidFill>
                <a:schemeClr val="bg1"/>
              </a:solidFill>
            </a:endParaRPr>
          </a:p>
        </p:txBody>
      </p:sp>
      <p:pic>
        <p:nvPicPr>
          <p:cNvPr id="82"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9639" y="1943099"/>
            <a:ext cx="1481105" cy="984935"/>
          </a:xfrm>
          <a:prstGeom prst="rect">
            <a:avLst/>
          </a:prstGeom>
          <a:noFill/>
          <a:ln w="9525">
            <a:noFill/>
            <a:miter lim="800000"/>
            <a:headEnd/>
            <a:tailEnd/>
          </a:ln>
          <a:effectLst/>
        </p:spPr>
      </p:pic>
      <p:sp>
        <p:nvSpPr>
          <p:cNvPr id="84" name="Rectangle 83"/>
          <p:cNvSpPr/>
          <p:nvPr/>
        </p:nvSpPr>
        <p:spPr bwMode="auto">
          <a:xfrm>
            <a:off x="844059" y="1390651"/>
            <a:ext cx="4794742" cy="538462"/>
          </a:xfrm>
          <a:prstGeom prst="rect">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5" name="TextBox 9"/>
          <p:cNvSpPr txBox="1">
            <a:spLocks noChangeArrowheads="1"/>
          </p:cNvSpPr>
          <p:nvPr/>
        </p:nvSpPr>
        <p:spPr bwMode="auto">
          <a:xfrm>
            <a:off x="2910988" y="1526342"/>
            <a:ext cx="2657474" cy="307777"/>
          </a:xfrm>
          <a:prstGeom prst="rect">
            <a:avLst/>
          </a:prstGeom>
          <a:noFill/>
          <a:ln w="9525">
            <a:noFill/>
            <a:miter lim="800000"/>
            <a:headEnd/>
            <a:tailEnd/>
          </a:ln>
        </p:spPr>
        <p:txBody>
          <a:bodyPr wrap="square">
            <a:spAutoFit/>
          </a:bodyPr>
          <a:lstStyle/>
          <a:p>
            <a:r>
              <a:rPr lang="en-US" sz="1400" b="1" dirty="0" smtClean="0">
                <a:solidFill>
                  <a:schemeClr val="bg1"/>
                </a:solidFill>
              </a:rPr>
              <a:t>CYK Centrifugal Heat Pump</a:t>
            </a:r>
            <a:endParaRPr lang="en-US" sz="1400" b="1" dirty="0">
              <a:solidFill>
                <a:schemeClr val="bg1"/>
              </a:solidFill>
            </a:endParaRPr>
          </a:p>
        </p:txBody>
      </p:sp>
      <p:cxnSp>
        <p:nvCxnSpPr>
          <p:cNvPr id="70" name="Straight Connector 69"/>
          <p:cNvCxnSpPr/>
          <p:nvPr/>
        </p:nvCxnSpPr>
        <p:spPr bwMode="auto">
          <a:xfrm rot="5400000">
            <a:off x="750369" y="5214990"/>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1493742" y="5213775"/>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sp>
        <p:nvSpPr>
          <p:cNvPr id="87" name="TextBox 9"/>
          <p:cNvSpPr txBox="1">
            <a:spLocks noChangeArrowheads="1"/>
          </p:cNvSpPr>
          <p:nvPr/>
        </p:nvSpPr>
        <p:spPr bwMode="auto">
          <a:xfrm>
            <a:off x="511049" y="5253248"/>
            <a:ext cx="609600" cy="338137"/>
          </a:xfrm>
          <a:prstGeom prst="rect">
            <a:avLst/>
          </a:prstGeom>
          <a:noFill/>
          <a:ln w="9525">
            <a:noFill/>
            <a:miter lim="800000"/>
            <a:headEnd/>
            <a:tailEnd/>
          </a:ln>
        </p:spPr>
        <p:txBody>
          <a:bodyPr>
            <a:spAutoFit/>
          </a:bodyPr>
          <a:lstStyle/>
          <a:p>
            <a:r>
              <a:rPr lang="en-US" sz="1600" dirty="0" smtClean="0"/>
              <a:t>90</a:t>
            </a:r>
            <a:endParaRPr lang="en-US" sz="1600" dirty="0"/>
          </a:p>
        </p:txBody>
      </p:sp>
      <p:sp>
        <p:nvSpPr>
          <p:cNvPr id="88" name="TextBox 9"/>
          <p:cNvSpPr txBox="1">
            <a:spLocks noChangeArrowheads="1"/>
          </p:cNvSpPr>
          <p:nvPr/>
        </p:nvSpPr>
        <p:spPr bwMode="auto">
          <a:xfrm>
            <a:off x="335081" y="5425512"/>
            <a:ext cx="990600" cy="338554"/>
          </a:xfrm>
          <a:prstGeom prst="rect">
            <a:avLst/>
          </a:prstGeom>
          <a:noFill/>
          <a:ln w="9525">
            <a:noFill/>
            <a:miter lim="800000"/>
            <a:headEnd/>
            <a:tailEnd/>
          </a:ln>
        </p:spPr>
        <p:txBody>
          <a:bodyPr wrap="square">
            <a:spAutoFit/>
          </a:bodyPr>
          <a:lstStyle/>
          <a:p>
            <a:r>
              <a:rPr lang="en-US" sz="1600" dirty="0" smtClean="0"/>
              <a:t>(32.2)</a:t>
            </a:r>
            <a:endParaRPr lang="en-US" sz="1600" dirty="0"/>
          </a:p>
        </p:txBody>
      </p:sp>
      <p:cxnSp>
        <p:nvCxnSpPr>
          <p:cNvPr id="89" name="Straight Connector 88"/>
          <p:cNvCxnSpPr/>
          <p:nvPr/>
        </p:nvCxnSpPr>
        <p:spPr bwMode="auto">
          <a:xfrm rot="5400000">
            <a:off x="1500642" y="5226714"/>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rot="5400000">
            <a:off x="2244015" y="5225499"/>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rot="5400000">
            <a:off x="2250915" y="5226715"/>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rot="5400000">
            <a:off x="2994288" y="5225500"/>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rot="5400000">
            <a:off x="3732838" y="5225501"/>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rot="5400000">
            <a:off x="4471388" y="5225502"/>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rot="5400000">
            <a:off x="4471388" y="5225502"/>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rot="5400000">
            <a:off x="5209938" y="5225503"/>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rot="5400000">
            <a:off x="5209938" y="5225503"/>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rot="5400000">
            <a:off x="5948488" y="5225504"/>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rot="5400000">
            <a:off x="5948488" y="5213781"/>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rot="5400000">
            <a:off x="6687038" y="5213782"/>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rot="5400000">
            <a:off x="7425588" y="5225506"/>
            <a:ext cx="153619" cy="1588"/>
          </a:xfrm>
          <a:prstGeom prst="line">
            <a:avLst/>
          </a:prstGeom>
          <a:solidFill>
            <a:schemeClr val="bg2"/>
          </a:solidFill>
          <a:ln w="25400" cap="flat" cmpd="sng" algn="ctr">
            <a:solidFill>
              <a:schemeClr val="tx1"/>
            </a:solidFill>
            <a:prstDash val="solid"/>
            <a:round/>
            <a:headEnd type="none" w="med" len="med"/>
            <a:tailEnd type="none" w="med" len="med"/>
          </a:ln>
          <a:effectLst/>
        </p:spPr>
      </p:cxnSp>
      <p:sp>
        <p:nvSpPr>
          <p:cNvPr id="69" name="Rectangle 68"/>
          <p:cNvSpPr/>
          <p:nvPr/>
        </p:nvSpPr>
        <p:spPr bwMode="auto">
          <a:xfrm>
            <a:off x="5625609" y="1390651"/>
            <a:ext cx="1175241" cy="538462"/>
          </a:xfrm>
          <a:prstGeom prst="rect">
            <a:avLst/>
          </a:prstGeom>
          <a:solidFill>
            <a:srgbClr val="FF2F2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83" name="Picture 2" descr="Y:\ESG\L T C\Customer Visit Presentations\Images\Product Photos\Low Res Chillers\ESG_CYK_Chiller_whiteBkgd.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80380" y="1059598"/>
            <a:ext cx="1549942" cy="1031819"/>
          </a:xfrm>
          <a:prstGeom prst="rect">
            <a:avLst/>
          </a:prstGeom>
          <a:noFill/>
        </p:spPr>
      </p:pic>
      <p:sp>
        <p:nvSpPr>
          <p:cNvPr id="68" name="Rectangle 67"/>
          <p:cNvSpPr/>
          <p:nvPr/>
        </p:nvSpPr>
        <p:spPr bwMode="auto">
          <a:xfrm>
            <a:off x="5644658" y="2171701"/>
            <a:ext cx="1175242" cy="538462"/>
          </a:xfrm>
          <a:prstGeom prst="rect">
            <a:avLst/>
          </a:prstGeom>
          <a:solidFill>
            <a:srgbClr val="FF522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idx="4294967295"/>
          </p:nvPr>
        </p:nvSpPr>
        <p:spPr/>
        <p:txBody>
          <a:bodyPr/>
          <a:lstStyle/>
          <a:p>
            <a:r>
              <a:rPr lang="en-US" b="1" dirty="0" smtClean="0">
                <a:effectLst/>
              </a:rPr>
              <a:t>YORK </a:t>
            </a:r>
            <a:r>
              <a:rPr lang="en-US" b="1" dirty="0" smtClean="0">
                <a:solidFill>
                  <a:srgbClr val="FF9900"/>
                </a:solidFill>
                <a:effectLst/>
              </a:rPr>
              <a:t>Heat Recovery </a:t>
            </a:r>
            <a:r>
              <a:rPr lang="en-US" b="1" dirty="0" smtClean="0">
                <a:effectLst/>
              </a:rPr>
              <a:t>Solutions</a:t>
            </a:r>
          </a:p>
        </p:txBody>
      </p:sp>
      <p:sp>
        <p:nvSpPr>
          <p:cNvPr id="35" name="Title 1"/>
          <p:cNvSpPr txBox="1">
            <a:spLocks/>
          </p:cNvSpPr>
          <p:nvPr/>
        </p:nvSpPr>
        <p:spPr bwMode="auto">
          <a:xfrm>
            <a:off x="0" y="974503"/>
            <a:ext cx="9144000" cy="528637"/>
          </a:xfrm>
          <a:prstGeom prst="rect">
            <a:avLst/>
          </a:prstGeom>
          <a:solidFill>
            <a:schemeClr val="bg1">
              <a:lumMod val="85000"/>
            </a:schemeClr>
          </a:solidFill>
          <a:ln w="9525">
            <a:noFill/>
            <a:miter lim="800000"/>
            <a:headEnd/>
            <a:tailEnd/>
          </a:ln>
          <a:effectLst/>
        </p:spPr>
        <p:txBody>
          <a:bodyPr anchor="ctr"/>
          <a:lstStyle/>
          <a:p>
            <a:pPr algn="ctr" eaLnBrk="0" hangingPunct="0">
              <a:defRPr/>
            </a:pPr>
            <a:r>
              <a:rPr lang="en-US" kern="0" dirty="0">
                <a:latin typeface="Arial Black" pitchFamily="34" charset="0"/>
              </a:rPr>
              <a:t>YK Centrifugal Heat </a:t>
            </a:r>
            <a:r>
              <a:rPr lang="en-US" kern="0" dirty="0" smtClean="0">
                <a:latin typeface="Arial Black" pitchFamily="34" charset="0"/>
              </a:rPr>
              <a:t>Recovery</a:t>
            </a:r>
            <a:endParaRPr lang="en-US" sz="2800" kern="0" dirty="0">
              <a:solidFill>
                <a:schemeClr val="accent2"/>
              </a:solidFill>
              <a:latin typeface="Arial Black" pitchFamily="34" charset="0"/>
            </a:endParaRPr>
          </a:p>
        </p:txBody>
      </p:sp>
      <p:sp>
        <p:nvSpPr>
          <p:cNvPr id="132103" name="Content Placeholder 18"/>
          <p:cNvSpPr>
            <a:spLocks noGrp="1"/>
          </p:cNvSpPr>
          <p:nvPr>
            <p:ph sz="half" idx="4294967295"/>
          </p:nvPr>
        </p:nvSpPr>
        <p:spPr>
          <a:xfrm>
            <a:off x="674688" y="2141315"/>
            <a:ext cx="4448175" cy="2646363"/>
          </a:xfrm>
        </p:spPr>
        <p:txBody>
          <a:bodyPr/>
          <a:lstStyle/>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leaving hot water = 110</a:t>
            </a:r>
            <a:r>
              <a:rPr lang="en-US" sz="1800" baseline="30000" dirty="0" smtClean="0">
                <a:solidFill>
                  <a:srgbClr val="003399"/>
                </a:solidFill>
              </a:rPr>
              <a:t>o</a:t>
            </a:r>
            <a:r>
              <a:rPr lang="en-US" sz="1800" dirty="0" smtClean="0">
                <a:solidFill>
                  <a:srgbClr val="003399"/>
                </a:solidFill>
              </a:rPr>
              <a:t>F</a:t>
            </a:r>
            <a:r>
              <a:rPr lang="en-US" sz="1600" dirty="0" smtClean="0">
                <a:solidFill>
                  <a:srgbClr val="003399"/>
                </a:solidFill>
              </a:rPr>
              <a:t> (43.3</a:t>
            </a:r>
            <a:r>
              <a:rPr lang="en-US" sz="1600" baseline="30000" dirty="0" smtClean="0">
                <a:solidFill>
                  <a:srgbClr val="003399"/>
                </a:solidFill>
              </a:rPr>
              <a:t>o</a:t>
            </a:r>
            <a:r>
              <a:rPr lang="en-US" sz="1600" dirty="0" smtClean="0">
                <a:solidFill>
                  <a:srgbClr val="003399"/>
                </a:solidFill>
              </a:rPr>
              <a:t>C)</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Lift = </a:t>
            </a:r>
            <a:r>
              <a:rPr lang="en-US" sz="1800" dirty="0" err="1" smtClean="0">
                <a:solidFill>
                  <a:srgbClr val="003399"/>
                </a:solidFill>
              </a:rPr>
              <a:t>65</a:t>
            </a:r>
            <a:r>
              <a:rPr lang="en-US" sz="1800" baseline="30000" dirty="0" err="1" smtClean="0">
                <a:solidFill>
                  <a:srgbClr val="003399"/>
                </a:solidFill>
              </a:rPr>
              <a:t>o</a:t>
            </a:r>
            <a:r>
              <a:rPr lang="en-US" sz="1800" dirty="0" err="1" smtClean="0">
                <a:solidFill>
                  <a:srgbClr val="003399"/>
                </a:solidFill>
              </a:rPr>
              <a:t>F</a:t>
            </a:r>
            <a:r>
              <a:rPr lang="en-US" sz="1600" dirty="0" smtClean="0">
                <a:solidFill>
                  <a:srgbClr val="003399"/>
                </a:solidFill>
              </a:rPr>
              <a:t> (</a:t>
            </a:r>
            <a:r>
              <a:rPr lang="en-US" sz="1600" dirty="0" err="1" smtClean="0">
                <a:solidFill>
                  <a:srgbClr val="003399"/>
                </a:solidFill>
              </a:rPr>
              <a:t>36.1</a:t>
            </a:r>
            <a:r>
              <a:rPr lang="en-US" sz="1600" baseline="30000" dirty="0" err="1" smtClean="0">
                <a:solidFill>
                  <a:srgbClr val="003399"/>
                </a:solidFill>
              </a:rPr>
              <a:t>o</a:t>
            </a:r>
            <a:r>
              <a:rPr lang="en-US" sz="1600" dirty="0" err="1" smtClean="0">
                <a:solidFill>
                  <a:srgbClr val="003399"/>
                </a:solidFill>
              </a:rPr>
              <a:t>C</a:t>
            </a:r>
            <a:r>
              <a:rPr lang="en-US" sz="1600" dirty="0" smtClean="0">
                <a:solidFill>
                  <a:srgbClr val="003399"/>
                </a:solidFill>
              </a:rPr>
              <a:t>)</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heat per unit = 40,000 MBH</a:t>
            </a:r>
          </a:p>
          <a:p>
            <a:pPr>
              <a:lnSpc>
                <a:spcPct val="90000"/>
              </a:lnSpc>
              <a:spcBef>
                <a:spcPts val="600"/>
              </a:spcBef>
              <a:spcAft>
                <a:spcPts val="1200"/>
              </a:spcAft>
              <a:buClr>
                <a:schemeClr val="bg2"/>
              </a:buClr>
              <a:buNone/>
            </a:pPr>
            <a:r>
              <a:rPr lang="en-US" sz="1800" dirty="0" smtClean="0">
                <a:solidFill>
                  <a:srgbClr val="003399"/>
                </a:solidFill>
              </a:rPr>
              <a:t>			         (11,725 kW)</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Simultaneously Cooling &amp; Heating </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Single centrifugal compressor package</a:t>
            </a:r>
          </a:p>
        </p:txBody>
      </p:sp>
      <p:pic>
        <p:nvPicPr>
          <p:cNvPr id="3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67309" y="2240665"/>
            <a:ext cx="4073662" cy="2717713"/>
          </a:xfrm>
          <a:prstGeom prst="rect">
            <a:avLst/>
          </a:prstGeom>
          <a:noFill/>
          <a:ln w="9525">
            <a:noFill/>
            <a:miter lim="800000"/>
            <a:headEnd/>
            <a:tailEnd/>
          </a:ln>
          <a:effectLst/>
        </p:spPr>
      </p:pic>
      <p:sp>
        <p:nvSpPr>
          <p:cNvPr id="39" name="TextBox 38"/>
          <p:cNvSpPr txBox="1"/>
          <p:nvPr/>
        </p:nvSpPr>
        <p:spPr>
          <a:xfrm>
            <a:off x="5167489" y="4906438"/>
            <a:ext cx="2774731" cy="523220"/>
          </a:xfrm>
          <a:prstGeom prst="rect">
            <a:avLst/>
          </a:prstGeom>
          <a:noFill/>
        </p:spPr>
        <p:txBody>
          <a:bodyPr wrap="square" rtlCol="0">
            <a:spAutoFit/>
          </a:bodyPr>
          <a:lstStyle/>
          <a:p>
            <a:r>
              <a:rPr lang="en-US" sz="1400" b="1" dirty="0" smtClean="0"/>
              <a:t>Evap Tons  </a:t>
            </a:r>
            <a:r>
              <a:rPr lang="en-US" sz="1400" dirty="0" smtClean="0"/>
              <a:t>280-2800 Tons</a:t>
            </a:r>
          </a:p>
          <a:p>
            <a:r>
              <a:rPr lang="en-US" sz="1400" dirty="0" smtClean="0"/>
              <a:t>                     (985-9850 kW)</a:t>
            </a:r>
            <a:endParaRPr lang="en-US" sz="1400" dirty="0"/>
          </a:p>
        </p:txBody>
      </p:sp>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46</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322263" y="0"/>
            <a:ext cx="8640762" cy="628650"/>
          </a:xfrm>
          <a:noFill/>
          <a:ln/>
        </p:spPr>
        <p:txBody>
          <a:bodyPr/>
          <a:lstStyle/>
          <a:p>
            <a:r>
              <a:rPr lang="en-US" b="1" dirty="0" smtClean="0">
                <a:effectLst/>
              </a:rPr>
              <a:t>YORK </a:t>
            </a:r>
            <a:r>
              <a:rPr lang="en-US" b="1" dirty="0" smtClean="0">
                <a:solidFill>
                  <a:srgbClr val="FF0000"/>
                </a:solidFill>
                <a:effectLst/>
              </a:rPr>
              <a:t>Heat Pump </a:t>
            </a:r>
            <a:r>
              <a:rPr lang="en-US" b="1" dirty="0" smtClean="0">
                <a:effectLst/>
              </a:rPr>
              <a:t>Solutions</a:t>
            </a:r>
            <a:endParaRPr lang="en-US" b="1" dirty="0">
              <a:effectLst/>
            </a:endParaRPr>
          </a:p>
        </p:txBody>
      </p:sp>
      <p:sp>
        <p:nvSpPr>
          <p:cNvPr id="145" name="Title 1"/>
          <p:cNvSpPr txBox="1">
            <a:spLocks/>
          </p:cNvSpPr>
          <p:nvPr/>
        </p:nvSpPr>
        <p:spPr bwMode="auto">
          <a:xfrm>
            <a:off x="0" y="974900"/>
            <a:ext cx="9144000" cy="528091"/>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kern="0" dirty="0" smtClean="0">
                <a:latin typeface="Arial Black" pitchFamily="34" charset="0"/>
              </a:rPr>
              <a:t>YCWL Scroll Heat Pump</a:t>
            </a:r>
            <a:endParaRPr lang="en-US" sz="2800" kern="0" dirty="0">
              <a:solidFill>
                <a:schemeClr val="accent2"/>
              </a:solidFill>
              <a:latin typeface="Arial Black" pitchFamily="34" charset="0"/>
            </a:endParaRPr>
          </a:p>
        </p:txBody>
      </p:sp>
      <p:sp>
        <p:nvSpPr>
          <p:cNvPr id="146" name="TextBox 145"/>
          <p:cNvSpPr txBox="1"/>
          <p:nvPr/>
        </p:nvSpPr>
        <p:spPr>
          <a:xfrm>
            <a:off x="5167489" y="4906438"/>
            <a:ext cx="2774731" cy="523220"/>
          </a:xfrm>
          <a:prstGeom prst="rect">
            <a:avLst/>
          </a:prstGeom>
          <a:noFill/>
        </p:spPr>
        <p:txBody>
          <a:bodyPr wrap="square" rtlCol="0">
            <a:spAutoFit/>
          </a:bodyPr>
          <a:lstStyle/>
          <a:p>
            <a:r>
              <a:rPr lang="en-US" sz="1400" b="1" dirty="0" smtClean="0"/>
              <a:t>Evap Tons</a:t>
            </a:r>
            <a:r>
              <a:rPr lang="en-US" sz="1400" dirty="0" smtClean="0"/>
              <a:t>  50-200 Tons</a:t>
            </a:r>
          </a:p>
          <a:p>
            <a:r>
              <a:rPr lang="en-US" sz="1400" dirty="0" smtClean="0"/>
              <a:t>                     (175-705 kW)</a:t>
            </a:r>
            <a:endParaRPr lang="en-US" sz="1400" dirty="0"/>
          </a:p>
        </p:txBody>
      </p:sp>
      <p:sp>
        <p:nvSpPr>
          <p:cNvPr id="147" name="Content Placeholder 18"/>
          <p:cNvSpPr>
            <a:spLocks noGrp="1"/>
          </p:cNvSpPr>
          <p:nvPr>
            <p:ph sz="half" idx="1"/>
          </p:nvPr>
        </p:nvSpPr>
        <p:spPr>
          <a:xfrm>
            <a:off x="674637" y="2140938"/>
            <a:ext cx="4563188" cy="3739599"/>
          </a:xfrm>
        </p:spPr>
        <p:txBody>
          <a:bodyPr/>
          <a:lstStyle/>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leaving hot water = 125</a:t>
            </a:r>
            <a:r>
              <a:rPr lang="en-US" sz="1800" baseline="30000" dirty="0" smtClean="0">
                <a:solidFill>
                  <a:srgbClr val="003399"/>
                </a:solidFill>
              </a:rPr>
              <a:t>o</a:t>
            </a:r>
            <a:r>
              <a:rPr lang="en-US" sz="1800" dirty="0" smtClean="0">
                <a:solidFill>
                  <a:srgbClr val="003399"/>
                </a:solidFill>
              </a:rPr>
              <a:t>F </a:t>
            </a:r>
            <a:r>
              <a:rPr lang="en-US" sz="1600" dirty="0" smtClean="0">
                <a:solidFill>
                  <a:srgbClr val="003399"/>
                </a:solidFill>
              </a:rPr>
              <a:t>(52</a:t>
            </a:r>
            <a:r>
              <a:rPr lang="en-US" sz="1600" baseline="30000" dirty="0" smtClean="0">
                <a:solidFill>
                  <a:srgbClr val="003399"/>
                </a:solidFill>
              </a:rPr>
              <a:t>o</a:t>
            </a:r>
            <a:r>
              <a:rPr lang="en-US" sz="1600" dirty="0" smtClean="0">
                <a:solidFill>
                  <a:srgbClr val="003399"/>
                </a:solidFill>
              </a:rPr>
              <a:t>C)</a:t>
            </a:r>
          </a:p>
          <a:p>
            <a:pPr lvl="1">
              <a:lnSpc>
                <a:spcPct val="90000"/>
              </a:lnSpc>
              <a:spcBef>
                <a:spcPts val="600"/>
              </a:spcBef>
              <a:spcAft>
                <a:spcPts val="1200"/>
              </a:spcAft>
              <a:buClr>
                <a:schemeClr val="bg2"/>
              </a:buClr>
              <a:buFont typeface="Wingdings" pitchFamily="2" charset="2"/>
              <a:buChar char="§"/>
            </a:pPr>
            <a:r>
              <a:rPr lang="en-US" sz="1400" dirty="0" smtClean="0">
                <a:solidFill>
                  <a:srgbClr val="003399"/>
                </a:solidFill>
              </a:rPr>
              <a:t>140</a:t>
            </a:r>
            <a:r>
              <a:rPr lang="en-US" sz="1400" baseline="30000" dirty="0" smtClean="0">
                <a:solidFill>
                  <a:srgbClr val="003399"/>
                </a:solidFill>
              </a:rPr>
              <a:t>o</a:t>
            </a:r>
            <a:r>
              <a:rPr lang="en-US" sz="1400" dirty="0" smtClean="0">
                <a:solidFill>
                  <a:srgbClr val="003399"/>
                </a:solidFill>
              </a:rPr>
              <a:t>F (60</a:t>
            </a:r>
            <a:r>
              <a:rPr lang="en-US" sz="1400" baseline="30000" dirty="0" smtClean="0">
                <a:solidFill>
                  <a:srgbClr val="003399"/>
                </a:solidFill>
              </a:rPr>
              <a:t>o</a:t>
            </a:r>
            <a:r>
              <a:rPr lang="en-US" sz="1400" dirty="0" smtClean="0">
                <a:solidFill>
                  <a:srgbClr val="003399"/>
                </a:solidFill>
              </a:rPr>
              <a:t>C) for some models</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Lift = </a:t>
            </a:r>
            <a:r>
              <a:rPr lang="en-US" sz="2000" dirty="0" smtClean="0">
                <a:solidFill>
                  <a:srgbClr val="003399"/>
                </a:solidFill>
              </a:rPr>
              <a:t>85</a:t>
            </a:r>
            <a:r>
              <a:rPr lang="en-US" sz="2000" baseline="30000" dirty="0" smtClean="0">
                <a:solidFill>
                  <a:srgbClr val="003399"/>
                </a:solidFill>
              </a:rPr>
              <a:t>o</a:t>
            </a:r>
            <a:r>
              <a:rPr lang="en-US" sz="2000" dirty="0" smtClean="0">
                <a:solidFill>
                  <a:srgbClr val="003399"/>
                </a:solidFill>
              </a:rPr>
              <a:t>F </a:t>
            </a:r>
            <a:r>
              <a:rPr lang="en-US" sz="1800" dirty="0" smtClean="0">
                <a:solidFill>
                  <a:srgbClr val="003399"/>
                </a:solidFill>
              </a:rPr>
              <a:t>(47</a:t>
            </a:r>
            <a:r>
              <a:rPr lang="en-US" sz="1800" baseline="30000" dirty="0" smtClean="0">
                <a:solidFill>
                  <a:srgbClr val="003399"/>
                </a:solidFill>
              </a:rPr>
              <a:t>o</a:t>
            </a:r>
            <a:r>
              <a:rPr lang="en-US" sz="1800" dirty="0" smtClean="0">
                <a:solidFill>
                  <a:srgbClr val="003399"/>
                </a:solidFill>
              </a:rPr>
              <a:t>C)</a:t>
            </a:r>
          </a:p>
          <a:p>
            <a:pPr lvl="1">
              <a:lnSpc>
                <a:spcPct val="90000"/>
              </a:lnSpc>
              <a:spcBef>
                <a:spcPts val="600"/>
              </a:spcBef>
              <a:spcAft>
                <a:spcPts val="1200"/>
              </a:spcAft>
              <a:buClr>
                <a:schemeClr val="bg2"/>
              </a:buClr>
              <a:buFont typeface="Wingdings" pitchFamily="2" charset="2"/>
              <a:buChar char="§"/>
            </a:pPr>
            <a:r>
              <a:rPr lang="en-US" sz="1400" dirty="0" smtClean="0">
                <a:solidFill>
                  <a:srgbClr val="003399"/>
                </a:solidFill>
              </a:rPr>
              <a:t>98</a:t>
            </a:r>
            <a:r>
              <a:rPr lang="en-US" sz="1400" baseline="30000" dirty="0" smtClean="0">
                <a:solidFill>
                  <a:srgbClr val="003399"/>
                </a:solidFill>
              </a:rPr>
              <a:t>o</a:t>
            </a:r>
            <a:r>
              <a:rPr lang="en-US" sz="1400" dirty="0" smtClean="0">
                <a:solidFill>
                  <a:srgbClr val="003399"/>
                </a:solidFill>
              </a:rPr>
              <a:t>F</a:t>
            </a:r>
            <a:r>
              <a:rPr lang="en-US" sz="1600" dirty="0" smtClean="0">
                <a:solidFill>
                  <a:srgbClr val="003399"/>
                </a:solidFill>
              </a:rPr>
              <a:t> </a:t>
            </a:r>
            <a:r>
              <a:rPr lang="en-US" sz="1200" dirty="0" smtClean="0">
                <a:solidFill>
                  <a:srgbClr val="003399"/>
                </a:solidFill>
              </a:rPr>
              <a:t>(54</a:t>
            </a:r>
            <a:r>
              <a:rPr lang="en-US" sz="1200" baseline="30000" dirty="0" smtClean="0">
                <a:solidFill>
                  <a:srgbClr val="003399"/>
                </a:solidFill>
              </a:rPr>
              <a:t>o</a:t>
            </a:r>
            <a:r>
              <a:rPr lang="en-US" sz="1200" dirty="0" smtClean="0">
                <a:solidFill>
                  <a:srgbClr val="003399"/>
                </a:solidFill>
              </a:rPr>
              <a:t>C) for some units</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heat per unit = 3,200 MBH               		         </a:t>
            </a:r>
            <a:r>
              <a:rPr lang="en-US" sz="1600" dirty="0" smtClean="0">
                <a:solidFill>
                  <a:srgbClr val="003399"/>
                </a:solidFill>
              </a:rPr>
              <a:t>(940 kW)</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Simultaneous heating &amp; cooling</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Multiple scroll compressor package</a:t>
            </a:r>
          </a:p>
        </p:txBody>
      </p:sp>
      <p:pic>
        <p:nvPicPr>
          <p:cNvPr id="6146" name="Picture 2"/>
          <p:cNvPicPr>
            <a:picLocks noChangeAspect="1" noChangeArrowheads="1"/>
          </p:cNvPicPr>
          <p:nvPr/>
        </p:nvPicPr>
        <p:blipFill>
          <a:blip r:embed="rId3"/>
          <a:srcRect/>
          <a:stretch>
            <a:fillRect/>
          </a:stretch>
        </p:blipFill>
        <p:spPr bwMode="auto">
          <a:xfrm>
            <a:off x="5406500" y="2222909"/>
            <a:ext cx="3168917" cy="2539661"/>
          </a:xfrm>
          <a:prstGeom prst="rect">
            <a:avLst/>
          </a:prstGeom>
          <a:noFill/>
          <a:ln w="9525">
            <a:noFill/>
            <a:miter lim="800000"/>
            <a:headEnd/>
            <a:tailEnd/>
          </a:ln>
          <a:effectLst/>
        </p:spPr>
      </p:pic>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47</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322263" y="0"/>
            <a:ext cx="8640762" cy="628650"/>
          </a:xfrm>
          <a:noFill/>
          <a:ln/>
        </p:spPr>
        <p:txBody>
          <a:bodyPr/>
          <a:lstStyle/>
          <a:p>
            <a:r>
              <a:rPr lang="en-US" b="1" dirty="0" smtClean="0">
                <a:effectLst/>
              </a:rPr>
              <a:t>YORK </a:t>
            </a:r>
            <a:r>
              <a:rPr lang="en-US" b="1" dirty="0" smtClean="0">
                <a:solidFill>
                  <a:srgbClr val="FF0000"/>
                </a:solidFill>
                <a:effectLst/>
              </a:rPr>
              <a:t>Heat Pump </a:t>
            </a:r>
            <a:r>
              <a:rPr lang="en-US" b="1" dirty="0" smtClean="0">
                <a:effectLst/>
              </a:rPr>
              <a:t>Solutions</a:t>
            </a:r>
            <a:endParaRPr lang="en-US" b="1" dirty="0">
              <a:effectLst/>
            </a:endParaRPr>
          </a:p>
        </p:txBody>
      </p:sp>
      <p:sp>
        <p:nvSpPr>
          <p:cNvPr id="59" name="Title 1"/>
          <p:cNvSpPr txBox="1">
            <a:spLocks/>
          </p:cNvSpPr>
          <p:nvPr/>
        </p:nvSpPr>
        <p:spPr bwMode="auto">
          <a:xfrm>
            <a:off x="0" y="974900"/>
            <a:ext cx="9144000" cy="528091"/>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kern="0" dirty="0" smtClean="0">
                <a:latin typeface="Arial Black" pitchFamily="34" charset="0"/>
              </a:rPr>
              <a:t>YS Screw Heat Pump</a:t>
            </a:r>
            <a:endParaRPr lang="en-US" sz="2800" kern="0" dirty="0">
              <a:solidFill>
                <a:schemeClr val="accent2"/>
              </a:solidFill>
              <a:latin typeface="Arial Black" pitchFamily="34" charset="0"/>
            </a:endParaRPr>
          </a:p>
        </p:txBody>
      </p:sp>
      <p:sp>
        <p:nvSpPr>
          <p:cNvPr id="60" name="TextBox 59"/>
          <p:cNvSpPr txBox="1"/>
          <p:nvPr/>
        </p:nvSpPr>
        <p:spPr>
          <a:xfrm>
            <a:off x="5167489" y="4906438"/>
            <a:ext cx="2774731" cy="523220"/>
          </a:xfrm>
          <a:prstGeom prst="rect">
            <a:avLst/>
          </a:prstGeom>
          <a:noFill/>
        </p:spPr>
        <p:txBody>
          <a:bodyPr wrap="square" rtlCol="0">
            <a:spAutoFit/>
          </a:bodyPr>
          <a:lstStyle/>
          <a:p>
            <a:r>
              <a:rPr lang="en-US" sz="1400" b="1" dirty="0" smtClean="0"/>
              <a:t>Evap Tons</a:t>
            </a:r>
            <a:r>
              <a:rPr lang="en-US" sz="1400" dirty="0" smtClean="0"/>
              <a:t>  100-330 Tons</a:t>
            </a:r>
          </a:p>
          <a:p>
            <a:r>
              <a:rPr lang="en-US" sz="1400" dirty="0" smtClean="0"/>
              <a:t>                      (350-1160 kW)</a:t>
            </a:r>
            <a:endParaRPr lang="en-US" sz="1400" dirty="0"/>
          </a:p>
        </p:txBody>
      </p:sp>
      <p:sp>
        <p:nvSpPr>
          <p:cNvPr id="61" name="Content Placeholder 18"/>
          <p:cNvSpPr>
            <a:spLocks noGrp="1"/>
          </p:cNvSpPr>
          <p:nvPr>
            <p:ph sz="half" idx="1"/>
          </p:nvPr>
        </p:nvSpPr>
        <p:spPr>
          <a:xfrm>
            <a:off x="674637" y="2140939"/>
            <a:ext cx="4527678" cy="2647513"/>
          </a:xfrm>
        </p:spPr>
        <p:txBody>
          <a:bodyPr/>
          <a:lstStyle/>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leaving hot water = 140</a:t>
            </a:r>
            <a:r>
              <a:rPr lang="en-US" sz="1800" baseline="30000" dirty="0" smtClean="0">
                <a:solidFill>
                  <a:srgbClr val="003399"/>
                </a:solidFill>
              </a:rPr>
              <a:t>o</a:t>
            </a:r>
            <a:r>
              <a:rPr lang="en-US" sz="1800" dirty="0" smtClean="0">
                <a:solidFill>
                  <a:srgbClr val="003399"/>
                </a:solidFill>
              </a:rPr>
              <a:t>F</a:t>
            </a:r>
            <a:r>
              <a:rPr lang="en-US" sz="2000" dirty="0" smtClean="0">
                <a:solidFill>
                  <a:srgbClr val="003399"/>
                </a:solidFill>
              </a:rPr>
              <a:t> </a:t>
            </a:r>
            <a:r>
              <a:rPr lang="en-US" sz="1600" dirty="0" smtClean="0">
                <a:solidFill>
                  <a:srgbClr val="003399"/>
                </a:solidFill>
              </a:rPr>
              <a:t>(60</a:t>
            </a:r>
            <a:r>
              <a:rPr lang="en-US" sz="1600" baseline="30000" dirty="0" smtClean="0">
                <a:solidFill>
                  <a:srgbClr val="003399"/>
                </a:solidFill>
              </a:rPr>
              <a:t>o</a:t>
            </a:r>
            <a:r>
              <a:rPr lang="en-US" sz="1600" dirty="0" smtClean="0">
                <a:solidFill>
                  <a:srgbClr val="003399"/>
                </a:solidFill>
              </a:rPr>
              <a:t>C)</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Lift = </a:t>
            </a:r>
            <a:r>
              <a:rPr lang="en-US" sz="1800" dirty="0" err="1" smtClean="0">
                <a:solidFill>
                  <a:srgbClr val="003399"/>
                </a:solidFill>
              </a:rPr>
              <a:t>100</a:t>
            </a:r>
            <a:r>
              <a:rPr lang="en-US" sz="1800" baseline="30000" dirty="0" err="1" smtClean="0">
                <a:solidFill>
                  <a:srgbClr val="003399"/>
                </a:solidFill>
              </a:rPr>
              <a:t>o</a:t>
            </a:r>
            <a:r>
              <a:rPr lang="en-US" sz="1800" dirty="0" err="1" smtClean="0">
                <a:solidFill>
                  <a:srgbClr val="003399"/>
                </a:solidFill>
              </a:rPr>
              <a:t>F</a:t>
            </a:r>
            <a:r>
              <a:rPr lang="en-US" sz="1800" dirty="0" smtClean="0">
                <a:solidFill>
                  <a:srgbClr val="003399"/>
                </a:solidFill>
              </a:rPr>
              <a:t> </a:t>
            </a:r>
            <a:r>
              <a:rPr lang="en-US" sz="1600" dirty="0" smtClean="0">
                <a:solidFill>
                  <a:srgbClr val="003399"/>
                </a:solidFill>
              </a:rPr>
              <a:t>(</a:t>
            </a:r>
            <a:r>
              <a:rPr lang="en-US" sz="1600" dirty="0" err="1" smtClean="0">
                <a:solidFill>
                  <a:srgbClr val="003399"/>
                </a:solidFill>
              </a:rPr>
              <a:t>55.6</a:t>
            </a:r>
            <a:r>
              <a:rPr lang="en-US" sz="1600" baseline="30000" dirty="0" err="1" smtClean="0">
                <a:solidFill>
                  <a:srgbClr val="003399"/>
                </a:solidFill>
              </a:rPr>
              <a:t>o</a:t>
            </a:r>
            <a:r>
              <a:rPr lang="en-US" sz="1600" dirty="0" err="1" smtClean="0">
                <a:solidFill>
                  <a:srgbClr val="003399"/>
                </a:solidFill>
              </a:rPr>
              <a:t>C</a:t>
            </a:r>
            <a:r>
              <a:rPr lang="en-US" sz="1600" dirty="0" smtClean="0">
                <a:solidFill>
                  <a:srgbClr val="003399"/>
                </a:solidFill>
              </a:rPr>
              <a:t>)</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heat per unit = 5,300 MBH     		         </a:t>
            </a:r>
            <a:r>
              <a:rPr lang="en-US" sz="1600" dirty="0" smtClean="0">
                <a:solidFill>
                  <a:srgbClr val="003399"/>
                </a:solidFill>
              </a:rPr>
              <a:t>(1,560 kW)</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Simultaneous heating &amp; cooling</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Single screw compressor package</a:t>
            </a: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40929" y="1957366"/>
            <a:ext cx="4487662" cy="3242336"/>
          </a:xfrm>
          <a:prstGeom prst="rect">
            <a:avLst/>
          </a:prstGeom>
          <a:noFill/>
          <a:ln w="9525">
            <a:noFill/>
            <a:miter lim="800000"/>
            <a:headEnd/>
            <a:tailEnd/>
          </a:ln>
          <a:effectLst/>
        </p:spPr>
      </p:pic>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48</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322263" y="0"/>
            <a:ext cx="8640762" cy="628650"/>
          </a:xfrm>
          <a:noFill/>
          <a:ln/>
        </p:spPr>
        <p:txBody>
          <a:bodyPr/>
          <a:lstStyle/>
          <a:p>
            <a:r>
              <a:rPr lang="en-US" b="1" dirty="0" smtClean="0">
                <a:effectLst/>
              </a:rPr>
              <a:t>YORK </a:t>
            </a:r>
            <a:r>
              <a:rPr lang="en-US" b="1" dirty="0" smtClean="0">
                <a:solidFill>
                  <a:srgbClr val="FF0000"/>
                </a:solidFill>
                <a:effectLst/>
              </a:rPr>
              <a:t>Heat Pump </a:t>
            </a:r>
            <a:r>
              <a:rPr lang="en-US" b="1" dirty="0" smtClean="0">
                <a:effectLst/>
              </a:rPr>
              <a:t>Solutions</a:t>
            </a:r>
            <a:endParaRPr lang="en-US" b="1" dirty="0">
              <a:effectLst/>
            </a:endParaRPr>
          </a:p>
        </p:txBody>
      </p:sp>
      <p:sp>
        <p:nvSpPr>
          <p:cNvPr id="35" name="Title 1"/>
          <p:cNvSpPr txBox="1">
            <a:spLocks/>
          </p:cNvSpPr>
          <p:nvPr/>
        </p:nvSpPr>
        <p:spPr bwMode="auto">
          <a:xfrm>
            <a:off x="0" y="974900"/>
            <a:ext cx="9144000" cy="528091"/>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kern="0" dirty="0" smtClean="0">
                <a:latin typeface="Arial Black" pitchFamily="34" charset="0"/>
              </a:rPr>
              <a:t>YK Centrifugal Heat Pump</a:t>
            </a:r>
            <a:endParaRPr lang="en-US" sz="2800" kern="0" dirty="0">
              <a:solidFill>
                <a:schemeClr val="accent2"/>
              </a:solidFill>
              <a:latin typeface="Arial Black" pitchFamily="34" charset="0"/>
            </a:endParaRPr>
          </a:p>
        </p:txBody>
      </p:sp>
      <p:sp>
        <p:nvSpPr>
          <p:cNvPr id="37" name="TextBox 36"/>
          <p:cNvSpPr txBox="1"/>
          <p:nvPr/>
        </p:nvSpPr>
        <p:spPr>
          <a:xfrm>
            <a:off x="5167489" y="4906438"/>
            <a:ext cx="2774731" cy="523220"/>
          </a:xfrm>
          <a:prstGeom prst="rect">
            <a:avLst/>
          </a:prstGeom>
          <a:noFill/>
        </p:spPr>
        <p:txBody>
          <a:bodyPr wrap="square" rtlCol="0">
            <a:spAutoFit/>
          </a:bodyPr>
          <a:lstStyle/>
          <a:p>
            <a:r>
              <a:rPr lang="en-US" sz="1400" b="1" dirty="0" smtClean="0"/>
              <a:t>Evap Tons</a:t>
            </a:r>
            <a:r>
              <a:rPr lang="en-US" sz="1400" dirty="0" smtClean="0"/>
              <a:t>  250-2800 Tons</a:t>
            </a:r>
          </a:p>
          <a:p>
            <a:r>
              <a:rPr lang="en-US" sz="1400" dirty="0" smtClean="0"/>
              <a:t>                      (880-9850 kW)</a:t>
            </a:r>
            <a:endParaRPr lang="en-US" sz="1400" dirty="0"/>
          </a:p>
        </p:txBody>
      </p:sp>
      <p:sp>
        <p:nvSpPr>
          <p:cNvPr id="38" name="Content Placeholder 18"/>
          <p:cNvSpPr>
            <a:spLocks noGrp="1"/>
          </p:cNvSpPr>
          <p:nvPr>
            <p:ph sz="half" idx="1"/>
          </p:nvPr>
        </p:nvSpPr>
        <p:spPr>
          <a:xfrm>
            <a:off x="674636" y="1995799"/>
            <a:ext cx="4447779" cy="2647513"/>
          </a:xfrm>
        </p:spPr>
        <p:txBody>
          <a:bodyPr/>
          <a:lstStyle/>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leaving hot water = 155</a:t>
            </a:r>
            <a:r>
              <a:rPr lang="en-US" sz="1800" baseline="30000" dirty="0" smtClean="0">
                <a:solidFill>
                  <a:srgbClr val="003399"/>
                </a:solidFill>
              </a:rPr>
              <a:t>o</a:t>
            </a:r>
            <a:r>
              <a:rPr lang="en-US" sz="1800" dirty="0" smtClean="0">
                <a:solidFill>
                  <a:srgbClr val="003399"/>
                </a:solidFill>
              </a:rPr>
              <a:t>F</a:t>
            </a:r>
            <a:r>
              <a:rPr lang="en-US" sz="1600" dirty="0" smtClean="0">
                <a:solidFill>
                  <a:srgbClr val="003399"/>
                </a:solidFill>
              </a:rPr>
              <a:t> (68.3</a:t>
            </a:r>
            <a:r>
              <a:rPr lang="en-US" sz="1600" baseline="30000" dirty="0" smtClean="0">
                <a:solidFill>
                  <a:srgbClr val="003399"/>
                </a:solidFill>
              </a:rPr>
              <a:t>o</a:t>
            </a:r>
            <a:r>
              <a:rPr lang="en-US" sz="1600" dirty="0" smtClean="0">
                <a:solidFill>
                  <a:srgbClr val="003399"/>
                </a:solidFill>
              </a:rPr>
              <a:t>C)</a:t>
            </a:r>
          </a:p>
          <a:p>
            <a:pPr>
              <a:lnSpc>
                <a:spcPct val="90000"/>
              </a:lnSpc>
              <a:spcBef>
                <a:spcPts val="600"/>
              </a:spcBef>
              <a:spcAft>
                <a:spcPts val="1200"/>
              </a:spcAft>
              <a:buClr>
                <a:schemeClr val="bg2"/>
              </a:buClr>
              <a:buFont typeface="Wingdings" pitchFamily="2" charset="2"/>
              <a:buChar char="§"/>
            </a:pPr>
            <a:r>
              <a:rPr lang="en-US" sz="1800" b="1" dirty="0" smtClean="0">
                <a:solidFill>
                  <a:srgbClr val="003399"/>
                </a:solidFill>
              </a:rPr>
              <a:t>Max Lift = </a:t>
            </a:r>
            <a:r>
              <a:rPr lang="en-US" sz="1800" b="1" dirty="0" err="1" smtClean="0">
                <a:solidFill>
                  <a:srgbClr val="003399"/>
                </a:solidFill>
              </a:rPr>
              <a:t>65</a:t>
            </a:r>
            <a:r>
              <a:rPr lang="en-US" sz="1800" b="1" baseline="30000" dirty="0" err="1" smtClean="0">
                <a:solidFill>
                  <a:srgbClr val="003399"/>
                </a:solidFill>
              </a:rPr>
              <a:t>o</a:t>
            </a:r>
            <a:r>
              <a:rPr lang="en-US" sz="1800" b="1" dirty="0" err="1" smtClean="0">
                <a:solidFill>
                  <a:srgbClr val="003399"/>
                </a:solidFill>
              </a:rPr>
              <a:t>F</a:t>
            </a:r>
            <a:r>
              <a:rPr lang="en-US" sz="1600" b="1" dirty="0" smtClean="0">
                <a:solidFill>
                  <a:srgbClr val="003399"/>
                </a:solidFill>
              </a:rPr>
              <a:t> (</a:t>
            </a:r>
            <a:r>
              <a:rPr lang="en-US" sz="1600" b="1" dirty="0" err="1" smtClean="0">
                <a:solidFill>
                  <a:srgbClr val="003399"/>
                </a:solidFill>
              </a:rPr>
              <a:t>36.1</a:t>
            </a:r>
            <a:r>
              <a:rPr lang="en-US" sz="1600" b="1" baseline="30000" dirty="0" err="1" smtClean="0">
                <a:solidFill>
                  <a:srgbClr val="003399"/>
                </a:solidFill>
              </a:rPr>
              <a:t>o</a:t>
            </a:r>
            <a:r>
              <a:rPr lang="en-US" sz="1600" b="1" dirty="0" err="1" smtClean="0">
                <a:solidFill>
                  <a:srgbClr val="003399"/>
                </a:solidFill>
              </a:rPr>
              <a:t>C</a:t>
            </a:r>
            <a:r>
              <a:rPr lang="en-US" sz="1600" b="1" dirty="0" smtClean="0">
                <a:solidFill>
                  <a:srgbClr val="003399"/>
                </a:solidFill>
              </a:rPr>
              <a:t>)</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heat per unit = 30,000 MBH</a:t>
            </a:r>
            <a:r>
              <a:rPr lang="en-US" sz="1600" dirty="0" smtClean="0">
                <a:solidFill>
                  <a:srgbClr val="003399"/>
                </a:solidFill>
              </a:rPr>
              <a:t> 		          (8,800 kW)</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Heating only</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Single centrifugal compressor package</a:t>
            </a: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938041" y="2311686"/>
            <a:ext cx="3977706" cy="2645174"/>
          </a:xfrm>
          <a:prstGeom prst="rect">
            <a:avLst/>
          </a:prstGeom>
          <a:noFill/>
          <a:ln w="9525">
            <a:noFill/>
            <a:miter lim="800000"/>
            <a:headEnd/>
            <a:tailEnd/>
          </a:ln>
          <a:effectLst/>
        </p:spPr>
      </p:pic>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49</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11" name="TextBox 10"/>
          <p:cNvSpPr txBox="1"/>
          <p:nvPr/>
        </p:nvSpPr>
        <p:spPr>
          <a:xfrm>
            <a:off x="927100" y="5036458"/>
            <a:ext cx="3947885" cy="615553"/>
          </a:xfrm>
          <a:prstGeom prst="rect">
            <a:avLst/>
          </a:prstGeom>
          <a:solidFill>
            <a:srgbClr val="FF0000"/>
          </a:solidFill>
        </p:spPr>
        <p:txBody>
          <a:bodyPr wrap="square" rtlCol="0">
            <a:spAutoFit/>
          </a:bodyPr>
          <a:lstStyle/>
          <a:p>
            <a:r>
              <a:rPr lang="en-US" sz="1700" dirty="0" smtClean="0">
                <a:solidFill>
                  <a:schemeClr val="bg1"/>
                </a:solidFill>
                <a:effectLst>
                  <a:outerShdw blurRad="38100" dist="38100" dir="2700000" algn="tl">
                    <a:srgbClr val="000000">
                      <a:alpha val="43137"/>
                    </a:srgbClr>
                  </a:outerShdw>
                </a:effectLst>
              </a:rPr>
              <a:t>Best suited for non- simultaneous </a:t>
            </a:r>
          </a:p>
          <a:p>
            <a:r>
              <a:rPr lang="en-US" sz="1700" dirty="0" smtClean="0">
                <a:solidFill>
                  <a:schemeClr val="bg1"/>
                </a:solidFill>
                <a:effectLst>
                  <a:outerShdw blurRad="38100" dist="38100" dir="2700000" algn="tl">
                    <a:srgbClr val="000000">
                      <a:alpha val="43137"/>
                    </a:srgbClr>
                  </a:outerShdw>
                </a:effectLst>
              </a:rPr>
              <a:t>heating and cooling  systems</a:t>
            </a:r>
            <a:endParaRPr lang="en-US" sz="1700"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ounded Rectangle 198"/>
          <p:cNvSpPr/>
          <p:nvPr/>
        </p:nvSpPr>
        <p:spPr bwMode="auto">
          <a:xfrm>
            <a:off x="2177144" y="2558143"/>
            <a:ext cx="6770914" cy="1828800"/>
          </a:xfrm>
          <a:prstGeom prst="roundRect">
            <a:avLst>
              <a:gd name="adj" fmla="val 35715"/>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3" name="Title 1"/>
          <p:cNvSpPr>
            <a:spLocks noGrp="1"/>
          </p:cNvSpPr>
          <p:nvPr>
            <p:ph type="title"/>
          </p:nvPr>
        </p:nvSpPr>
        <p:spPr>
          <a:xfrm>
            <a:off x="322263" y="0"/>
            <a:ext cx="8640762" cy="628650"/>
          </a:xfrm>
        </p:spPr>
        <p:txBody>
          <a:bodyPr/>
          <a:lstStyle/>
          <a:p>
            <a:r>
              <a:rPr lang="en-US" b="1" dirty="0" smtClean="0">
                <a:effectLst/>
              </a:rPr>
              <a:t>Increase Efficiency &amp; Lower </a:t>
            </a:r>
            <a:r>
              <a:rPr lang="en-US" dirty="0" smtClean="0"/>
              <a:t>Y</a:t>
            </a:r>
            <a:r>
              <a:rPr lang="en-US" b="1" dirty="0" smtClean="0">
                <a:effectLst/>
              </a:rPr>
              <a:t>our Operating </a:t>
            </a:r>
            <a:r>
              <a:rPr lang="en-US" dirty="0" smtClean="0"/>
              <a:t>C</a:t>
            </a:r>
            <a:r>
              <a:rPr lang="en-US" b="1" dirty="0" smtClean="0">
                <a:effectLst/>
              </a:rPr>
              <a:t>osts</a:t>
            </a:r>
            <a:endParaRPr lang="en-US" sz="2000" b="1" dirty="0">
              <a:solidFill>
                <a:schemeClr val="accent2"/>
              </a:solidFill>
              <a:effectLst/>
            </a:endParaRPr>
          </a:p>
        </p:txBody>
      </p:sp>
      <p:sp>
        <p:nvSpPr>
          <p:cNvPr id="187" name="AutoShape 2"/>
          <p:cNvSpPr>
            <a:spLocks noChangeArrowheads="1"/>
          </p:cNvSpPr>
          <p:nvPr/>
        </p:nvSpPr>
        <p:spPr bwMode="gray">
          <a:xfrm rot="5400000">
            <a:off x="6796536" y="4437523"/>
            <a:ext cx="489857" cy="2456991"/>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221" name="AutoShape 2"/>
          <p:cNvSpPr>
            <a:spLocks noChangeArrowheads="1"/>
          </p:cNvSpPr>
          <p:nvPr/>
        </p:nvSpPr>
        <p:spPr bwMode="gray">
          <a:xfrm>
            <a:off x="5490256" y="3803004"/>
            <a:ext cx="811212" cy="1852612"/>
          </a:xfrm>
          <a:prstGeom prst="roundRect">
            <a:avLst>
              <a:gd name="adj" fmla="val 12495"/>
            </a:avLst>
          </a:prstGeom>
          <a:noFill/>
          <a:ln w="50800">
            <a:solidFill>
              <a:srgbClr val="4D4D4D"/>
            </a:solidFill>
            <a:round/>
            <a:headEnd/>
            <a:tailEnd/>
          </a:ln>
          <a:effectLst/>
        </p:spPr>
        <p:txBody>
          <a:bodyPr wrap="none" anchor="ctr"/>
          <a:lstStyle/>
          <a:p>
            <a:endParaRPr lang="en-US"/>
          </a:p>
        </p:txBody>
      </p:sp>
      <p:sp>
        <p:nvSpPr>
          <p:cNvPr id="223" name="Freeform 3"/>
          <p:cNvSpPr>
            <a:spLocks/>
          </p:cNvSpPr>
          <p:nvPr/>
        </p:nvSpPr>
        <p:spPr bwMode="gray">
          <a:xfrm>
            <a:off x="3834493" y="2847329"/>
            <a:ext cx="1418054" cy="496887"/>
          </a:xfrm>
          <a:custGeom>
            <a:avLst/>
            <a:gdLst/>
            <a:ahLst/>
            <a:cxnLst>
              <a:cxn ang="0">
                <a:pos x="0" y="312"/>
              </a:cxn>
              <a:cxn ang="0">
                <a:pos x="0" y="0"/>
              </a:cxn>
              <a:cxn ang="0">
                <a:pos x="864" y="0"/>
              </a:cxn>
            </a:cxnLst>
            <a:rect l="0" t="0" r="r" b="b"/>
            <a:pathLst>
              <a:path w="865" h="313">
                <a:moveTo>
                  <a:pt x="0" y="312"/>
                </a:moveTo>
                <a:lnTo>
                  <a:pt x="0" y="0"/>
                </a:lnTo>
                <a:lnTo>
                  <a:pt x="864" y="0"/>
                </a:lnTo>
              </a:path>
            </a:pathLst>
          </a:custGeom>
          <a:noFill/>
          <a:ln w="50800" cap="rnd" cmpd="sng">
            <a:solidFill>
              <a:srgbClr val="FF0000"/>
            </a:solidFill>
            <a:prstDash val="solid"/>
            <a:round/>
            <a:headEnd type="none" w="sm" len="sm"/>
            <a:tailEnd type="stealth" w="med" len="lg"/>
          </a:ln>
          <a:effectLst/>
        </p:spPr>
        <p:txBody>
          <a:bodyPr/>
          <a:lstStyle/>
          <a:p>
            <a:endParaRPr lang="en-US">
              <a:latin typeface="+mn-lt"/>
            </a:endParaRPr>
          </a:p>
        </p:txBody>
      </p:sp>
      <p:sp>
        <p:nvSpPr>
          <p:cNvPr id="224" name="Freeform 4"/>
          <p:cNvSpPr>
            <a:spLocks/>
          </p:cNvSpPr>
          <p:nvPr/>
        </p:nvSpPr>
        <p:spPr bwMode="gray">
          <a:xfrm>
            <a:off x="6568815" y="2847329"/>
            <a:ext cx="1373188" cy="496887"/>
          </a:xfrm>
          <a:custGeom>
            <a:avLst/>
            <a:gdLst/>
            <a:ahLst/>
            <a:cxnLst>
              <a:cxn ang="0">
                <a:pos x="864" y="312"/>
              </a:cxn>
              <a:cxn ang="0">
                <a:pos x="864" y="0"/>
              </a:cxn>
              <a:cxn ang="0">
                <a:pos x="0" y="0"/>
              </a:cxn>
            </a:cxnLst>
            <a:rect l="0" t="0" r="r" b="b"/>
            <a:pathLst>
              <a:path w="865" h="313">
                <a:moveTo>
                  <a:pt x="864" y="312"/>
                </a:moveTo>
                <a:lnTo>
                  <a:pt x="864" y="0"/>
                </a:lnTo>
                <a:lnTo>
                  <a:pt x="0" y="0"/>
                </a:lnTo>
              </a:path>
            </a:pathLst>
          </a:custGeom>
          <a:noFill/>
          <a:ln w="50800" cap="rnd" cmpd="sng">
            <a:solidFill>
              <a:srgbClr val="FFC000"/>
            </a:solidFill>
            <a:prstDash val="solid"/>
            <a:round/>
            <a:headEnd type="stealth" w="med" len="lg"/>
            <a:tailEnd type="none" w="sm" len="sm"/>
          </a:ln>
          <a:effectLst/>
        </p:spPr>
        <p:txBody>
          <a:bodyPr/>
          <a:lstStyle/>
          <a:p>
            <a:endParaRPr lang="en-US">
              <a:latin typeface="+mn-lt"/>
            </a:endParaRPr>
          </a:p>
        </p:txBody>
      </p:sp>
      <p:sp>
        <p:nvSpPr>
          <p:cNvPr id="229" name="Freeform 5"/>
          <p:cNvSpPr>
            <a:spLocks/>
          </p:cNvSpPr>
          <p:nvPr/>
        </p:nvSpPr>
        <p:spPr bwMode="gray">
          <a:xfrm>
            <a:off x="3834492" y="3664486"/>
            <a:ext cx="1401567" cy="430844"/>
          </a:xfrm>
          <a:custGeom>
            <a:avLst/>
            <a:gdLst/>
            <a:ahLst/>
            <a:cxnLst>
              <a:cxn ang="0">
                <a:pos x="0" y="0"/>
              </a:cxn>
              <a:cxn ang="0">
                <a:pos x="0" y="312"/>
              </a:cxn>
              <a:cxn ang="0">
                <a:pos x="864" y="312"/>
              </a:cxn>
            </a:cxnLst>
            <a:rect l="0" t="0" r="r" b="b"/>
            <a:pathLst>
              <a:path w="865" h="313">
                <a:moveTo>
                  <a:pt x="0" y="0"/>
                </a:moveTo>
                <a:lnTo>
                  <a:pt x="0" y="312"/>
                </a:lnTo>
                <a:lnTo>
                  <a:pt x="864" y="312"/>
                </a:lnTo>
              </a:path>
            </a:pathLst>
          </a:custGeom>
          <a:noFill/>
          <a:ln w="50800" cap="rnd" cmpd="sng">
            <a:solidFill>
              <a:srgbClr val="0070C0"/>
            </a:solidFill>
            <a:prstDash val="solid"/>
            <a:round/>
            <a:headEnd type="stealth" w="med" len="lg"/>
            <a:tailEnd type="none" w="sm" len="sm"/>
          </a:ln>
          <a:effectLst/>
        </p:spPr>
        <p:txBody>
          <a:bodyPr/>
          <a:lstStyle/>
          <a:p>
            <a:endParaRPr lang="en-US">
              <a:latin typeface="+mn-lt"/>
            </a:endParaRPr>
          </a:p>
        </p:txBody>
      </p:sp>
      <p:sp>
        <p:nvSpPr>
          <p:cNvPr id="230" name="Freeform 6"/>
          <p:cNvSpPr>
            <a:spLocks/>
          </p:cNvSpPr>
          <p:nvPr/>
        </p:nvSpPr>
        <p:spPr bwMode="gray">
          <a:xfrm>
            <a:off x="6568815" y="3609329"/>
            <a:ext cx="1373188" cy="496887"/>
          </a:xfrm>
          <a:custGeom>
            <a:avLst/>
            <a:gdLst/>
            <a:ahLst/>
            <a:cxnLst>
              <a:cxn ang="0">
                <a:pos x="864" y="0"/>
              </a:cxn>
              <a:cxn ang="0">
                <a:pos x="864" y="312"/>
              </a:cxn>
              <a:cxn ang="0">
                <a:pos x="0" y="312"/>
              </a:cxn>
            </a:cxnLst>
            <a:rect l="0" t="0" r="r" b="b"/>
            <a:pathLst>
              <a:path w="865" h="313">
                <a:moveTo>
                  <a:pt x="864" y="0"/>
                </a:moveTo>
                <a:lnTo>
                  <a:pt x="864" y="312"/>
                </a:lnTo>
                <a:lnTo>
                  <a:pt x="0" y="312"/>
                </a:lnTo>
              </a:path>
            </a:pathLst>
          </a:custGeom>
          <a:noFill/>
          <a:ln w="50800" cap="rnd" cmpd="sng">
            <a:solidFill>
              <a:srgbClr val="0070C0"/>
            </a:solidFill>
            <a:prstDash val="solid"/>
            <a:round/>
            <a:headEnd type="none" w="sm" len="sm"/>
            <a:tailEnd type="stealth" w="med" len="lg"/>
          </a:ln>
          <a:effectLst/>
        </p:spPr>
        <p:txBody>
          <a:bodyPr/>
          <a:lstStyle/>
          <a:p>
            <a:endParaRPr lang="en-US">
              <a:latin typeface="+mn-lt"/>
            </a:endParaRPr>
          </a:p>
        </p:txBody>
      </p:sp>
      <p:sp>
        <p:nvSpPr>
          <p:cNvPr id="231" name="AutoShape 7"/>
          <p:cNvSpPr>
            <a:spLocks noChangeArrowheads="1"/>
          </p:cNvSpPr>
          <p:nvPr/>
        </p:nvSpPr>
        <p:spPr bwMode="gray">
          <a:xfrm>
            <a:off x="5483246" y="1618604"/>
            <a:ext cx="811212" cy="1570037"/>
          </a:xfrm>
          <a:prstGeom prst="roundRect">
            <a:avLst>
              <a:gd name="adj" fmla="val 12495"/>
            </a:avLst>
          </a:prstGeom>
          <a:noFill/>
          <a:ln w="50800">
            <a:solidFill>
              <a:srgbClr val="4D4D4D"/>
            </a:solidFill>
            <a:round/>
            <a:headEnd/>
            <a:tailEnd/>
          </a:ln>
          <a:effectLst/>
        </p:spPr>
        <p:txBody>
          <a:bodyPr wrap="none" anchor="ctr"/>
          <a:lstStyle/>
          <a:p>
            <a:endParaRPr lang="en-US">
              <a:latin typeface="+mn-lt"/>
            </a:endParaRPr>
          </a:p>
        </p:txBody>
      </p:sp>
      <p:sp>
        <p:nvSpPr>
          <p:cNvPr id="232" name="AutoShape 8"/>
          <p:cNvSpPr>
            <a:spLocks noChangeArrowheads="1"/>
          </p:cNvSpPr>
          <p:nvPr/>
        </p:nvSpPr>
        <p:spPr bwMode="gray">
          <a:xfrm>
            <a:off x="5266010" y="1875779"/>
            <a:ext cx="431800" cy="631825"/>
          </a:xfrm>
          <a:prstGeom prst="upArrow">
            <a:avLst>
              <a:gd name="adj1" fmla="val 50000"/>
              <a:gd name="adj2" fmla="val 73155"/>
            </a:avLst>
          </a:prstGeom>
          <a:solidFill>
            <a:srgbClr val="FF0033"/>
          </a:solidFill>
          <a:ln w="9525">
            <a:noFill/>
            <a:miter lim="800000"/>
            <a:headEnd/>
            <a:tailEnd/>
          </a:ln>
          <a:effectLst/>
        </p:spPr>
        <p:txBody>
          <a:bodyPr wrap="none" anchor="ctr"/>
          <a:lstStyle/>
          <a:p>
            <a:endParaRPr lang="en-US">
              <a:latin typeface="+mn-lt"/>
            </a:endParaRPr>
          </a:p>
        </p:txBody>
      </p:sp>
      <p:sp>
        <p:nvSpPr>
          <p:cNvPr id="233" name="AutoShape 9"/>
          <p:cNvSpPr>
            <a:spLocks noChangeArrowheads="1"/>
          </p:cNvSpPr>
          <p:nvPr/>
        </p:nvSpPr>
        <p:spPr bwMode="gray">
          <a:xfrm>
            <a:off x="6079894" y="1875779"/>
            <a:ext cx="431800" cy="631825"/>
          </a:xfrm>
          <a:prstGeom prst="downArrow">
            <a:avLst>
              <a:gd name="adj1" fmla="val 50000"/>
              <a:gd name="adj2" fmla="val 73169"/>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234" name="AutoShape 10"/>
          <p:cNvSpPr>
            <a:spLocks noChangeArrowheads="1"/>
          </p:cNvSpPr>
          <p:nvPr/>
        </p:nvSpPr>
        <p:spPr bwMode="gray">
          <a:xfrm>
            <a:off x="5273020" y="4553891"/>
            <a:ext cx="431800" cy="633413"/>
          </a:xfrm>
          <a:prstGeom prst="upArrow">
            <a:avLst>
              <a:gd name="adj1" fmla="val 50000"/>
              <a:gd name="adj2" fmla="val 73339"/>
            </a:avLst>
          </a:prstGeom>
          <a:solidFill>
            <a:srgbClr val="FF0033"/>
          </a:solidFill>
          <a:ln w="9525">
            <a:noFill/>
            <a:miter lim="800000"/>
            <a:headEnd/>
            <a:tailEnd/>
          </a:ln>
          <a:effectLst/>
        </p:spPr>
        <p:txBody>
          <a:bodyPr wrap="none" anchor="ctr"/>
          <a:lstStyle/>
          <a:p>
            <a:endParaRPr lang="en-US">
              <a:latin typeface="+mn-lt"/>
            </a:endParaRPr>
          </a:p>
        </p:txBody>
      </p:sp>
      <p:sp>
        <p:nvSpPr>
          <p:cNvPr id="235" name="AutoShape 11"/>
          <p:cNvSpPr>
            <a:spLocks noChangeArrowheads="1"/>
          </p:cNvSpPr>
          <p:nvPr/>
        </p:nvSpPr>
        <p:spPr bwMode="gray">
          <a:xfrm>
            <a:off x="6086904" y="4553891"/>
            <a:ext cx="431800" cy="633413"/>
          </a:xfrm>
          <a:prstGeom prst="downArrow">
            <a:avLst>
              <a:gd name="adj1" fmla="val 50000"/>
              <a:gd name="adj2" fmla="val 73352"/>
            </a:avLst>
          </a:prstGeom>
          <a:solidFill>
            <a:srgbClr val="0070C0"/>
          </a:solidFill>
          <a:ln w="9525">
            <a:solidFill>
              <a:srgbClr val="0070C0"/>
            </a:solidFill>
            <a:miter lim="800000"/>
            <a:headEnd/>
            <a:tailEnd/>
          </a:ln>
          <a:effectLst/>
        </p:spPr>
        <p:txBody>
          <a:bodyPr wrap="none" anchor="ctr"/>
          <a:lstStyle/>
          <a:p>
            <a:endParaRPr lang="en-US">
              <a:latin typeface="+mn-lt"/>
            </a:endParaRPr>
          </a:p>
        </p:txBody>
      </p:sp>
      <p:sp>
        <p:nvSpPr>
          <p:cNvPr id="236" name="Rectangle 13"/>
          <p:cNvSpPr>
            <a:spLocks noChangeArrowheads="1"/>
          </p:cNvSpPr>
          <p:nvPr/>
        </p:nvSpPr>
        <p:spPr bwMode="gray">
          <a:xfrm>
            <a:off x="2981555" y="3431534"/>
            <a:ext cx="419100" cy="128588"/>
          </a:xfrm>
          <a:prstGeom prst="rect">
            <a:avLst/>
          </a:prstGeom>
          <a:solidFill>
            <a:srgbClr val="4D4D4D"/>
          </a:solidFill>
          <a:ln w="12700">
            <a:solidFill>
              <a:schemeClr val="tx1"/>
            </a:solidFill>
            <a:miter lim="800000"/>
            <a:headEnd/>
            <a:tailEnd/>
          </a:ln>
          <a:effectLst/>
        </p:spPr>
        <p:txBody>
          <a:bodyPr wrap="none" anchor="ctr"/>
          <a:lstStyle/>
          <a:p>
            <a:endParaRPr lang="en-US">
              <a:latin typeface="+mn-lt"/>
            </a:endParaRPr>
          </a:p>
        </p:txBody>
      </p:sp>
      <p:sp>
        <p:nvSpPr>
          <p:cNvPr id="237" name="Rectangle 15"/>
          <p:cNvSpPr>
            <a:spLocks noChangeArrowheads="1"/>
          </p:cNvSpPr>
          <p:nvPr/>
        </p:nvSpPr>
        <p:spPr bwMode="gray">
          <a:xfrm>
            <a:off x="3186561" y="3332461"/>
            <a:ext cx="1303338"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Compressor</a:t>
            </a:r>
          </a:p>
        </p:txBody>
      </p:sp>
      <p:sp>
        <p:nvSpPr>
          <p:cNvPr id="238" name="Rectangle 17"/>
          <p:cNvSpPr>
            <a:spLocks noChangeArrowheads="1"/>
          </p:cNvSpPr>
          <p:nvPr/>
        </p:nvSpPr>
        <p:spPr bwMode="gray">
          <a:xfrm>
            <a:off x="2274764" y="3323584"/>
            <a:ext cx="711200" cy="339725"/>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Motor</a:t>
            </a:r>
          </a:p>
        </p:txBody>
      </p:sp>
      <p:sp>
        <p:nvSpPr>
          <p:cNvPr id="389" name="AutoShape 100"/>
          <p:cNvSpPr>
            <a:spLocks noChangeArrowheads="1"/>
          </p:cNvSpPr>
          <p:nvPr/>
        </p:nvSpPr>
        <p:spPr bwMode="gray">
          <a:xfrm>
            <a:off x="5248296" y="2683816"/>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390" name="Rectangle 102"/>
          <p:cNvSpPr>
            <a:spLocks noChangeArrowheads="1"/>
          </p:cNvSpPr>
          <p:nvPr/>
        </p:nvSpPr>
        <p:spPr bwMode="gray">
          <a:xfrm>
            <a:off x="5236277" y="2646396"/>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a:solidFill>
                  <a:schemeClr val="bg1"/>
                </a:solidFill>
                <a:latin typeface="+mn-lt"/>
              </a:rPr>
              <a:t>Condenser</a:t>
            </a:r>
          </a:p>
        </p:txBody>
      </p:sp>
      <p:sp>
        <p:nvSpPr>
          <p:cNvPr id="391" name="Rectangle 103"/>
          <p:cNvSpPr>
            <a:spLocks noChangeArrowheads="1"/>
          </p:cNvSpPr>
          <p:nvPr/>
        </p:nvSpPr>
        <p:spPr bwMode="gray">
          <a:xfrm>
            <a:off x="7071691" y="3330449"/>
            <a:ext cx="1758564"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dirty="0">
                <a:solidFill>
                  <a:schemeClr val="bg1"/>
                </a:solidFill>
                <a:latin typeface="+mn-lt"/>
              </a:rPr>
              <a:t>Expansion </a:t>
            </a:r>
            <a:r>
              <a:rPr lang="en-US" sz="1600" dirty="0" smtClean="0">
                <a:solidFill>
                  <a:schemeClr val="bg1"/>
                </a:solidFill>
                <a:latin typeface="+mn-lt"/>
              </a:rPr>
              <a:t>Valve</a:t>
            </a:r>
            <a:endParaRPr lang="en-US" sz="1600" dirty="0">
              <a:solidFill>
                <a:schemeClr val="bg1"/>
              </a:solidFill>
              <a:latin typeface="+mn-lt"/>
            </a:endParaRPr>
          </a:p>
        </p:txBody>
      </p:sp>
      <p:sp>
        <p:nvSpPr>
          <p:cNvPr id="392" name="Rectangle 105"/>
          <p:cNvSpPr>
            <a:spLocks noChangeArrowheads="1"/>
          </p:cNvSpPr>
          <p:nvPr/>
        </p:nvSpPr>
        <p:spPr bwMode="gray">
          <a:xfrm>
            <a:off x="5140706" y="1376623"/>
            <a:ext cx="1478738" cy="339196"/>
          </a:xfrm>
          <a:prstGeom prst="rect">
            <a:avLst/>
          </a:prstGeom>
          <a:solidFill>
            <a:srgbClr val="4D4D4D"/>
          </a:solidFill>
          <a:ln w="9525">
            <a:solidFill>
              <a:schemeClr val="tx1"/>
            </a:solidFill>
            <a:miter lim="800000"/>
            <a:headEnd/>
            <a:tailEnd/>
          </a:ln>
          <a:effectLst/>
        </p:spPr>
        <p:txBody>
          <a:bodyPr wrap="none" lIns="92075" tIns="46038" rIns="92075" bIns="46038">
            <a:spAutoFit/>
          </a:bodyPr>
          <a:lstStyle/>
          <a:p>
            <a:pPr algn="ctr" eaLnBrk="0" hangingPunct="0"/>
            <a:r>
              <a:rPr lang="en-US" sz="1600" dirty="0">
                <a:solidFill>
                  <a:schemeClr val="bg1"/>
                </a:solidFill>
                <a:latin typeface="+mn-lt"/>
              </a:rPr>
              <a:t>Cooling Tower</a:t>
            </a:r>
          </a:p>
        </p:txBody>
      </p:sp>
      <p:sp>
        <p:nvSpPr>
          <p:cNvPr id="393" name="AutoShape 100"/>
          <p:cNvSpPr>
            <a:spLocks noChangeArrowheads="1"/>
          </p:cNvSpPr>
          <p:nvPr/>
        </p:nvSpPr>
        <p:spPr bwMode="gray">
          <a:xfrm>
            <a:off x="5267551" y="3954803"/>
            <a:ext cx="1290637" cy="287338"/>
          </a:xfrm>
          <a:prstGeom prst="roundRect">
            <a:avLst>
              <a:gd name="adj" fmla="val 49995"/>
            </a:avLst>
          </a:prstGeom>
          <a:solidFill>
            <a:schemeClr val="tx1"/>
          </a:solidFill>
          <a:ln w="12700">
            <a:solidFill>
              <a:schemeClr val="tx1"/>
            </a:solidFill>
            <a:round/>
            <a:headEnd/>
            <a:tailEnd/>
          </a:ln>
          <a:effectLst/>
        </p:spPr>
        <p:txBody>
          <a:bodyPr wrap="none" anchor="ctr"/>
          <a:lstStyle/>
          <a:p>
            <a:endParaRPr lang="en-US">
              <a:latin typeface="+mn-lt"/>
            </a:endParaRPr>
          </a:p>
        </p:txBody>
      </p:sp>
      <p:sp>
        <p:nvSpPr>
          <p:cNvPr id="394" name="Rectangle 102"/>
          <p:cNvSpPr>
            <a:spLocks noChangeArrowheads="1"/>
          </p:cNvSpPr>
          <p:nvPr/>
        </p:nvSpPr>
        <p:spPr bwMode="gray">
          <a:xfrm>
            <a:off x="5255532" y="3917383"/>
            <a:ext cx="1314462"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Evaporator</a:t>
            </a:r>
            <a:endParaRPr lang="en-US" sz="1800" dirty="0">
              <a:solidFill>
                <a:schemeClr val="bg1"/>
              </a:solidFill>
              <a:latin typeface="+mn-lt"/>
            </a:endParaRPr>
          </a:p>
        </p:txBody>
      </p:sp>
      <p:pic>
        <p:nvPicPr>
          <p:cNvPr id="39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6131" y="846585"/>
            <a:ext cx="709612" cy="526379"/>
          </a:xfrm>
          <a:prstGeom prst="rect">
            <a:avLst/>
          </a:prstGeom>
          <a:noFill/>
          <a:ln w="9525">
            <a:noFill/>
            <a:miter lim="800000"/>
            <a:headEnd/>
            <a:tailEnd/>
          </a:ln>
          <a:effectLst/>
        </p:spPr>
      </p:pic>
      <p:sp>
        <p:nvSpPr>
          <p:cNvPr id="396" name="AutoShape 10"/>
          <p:cNvSpPr>
            <a:spLocks noChangeArrowheads="1"/>
          </p:cNvSpPr>
          <p:nvPr/>
        </p:nvSpPr>
        <p:spPr bwMode="gray">
          <a:xfrm rot="5400000">
            <a:off x="7045714" y="5546358"/>
            <a:ext cx="431800" cy="716777"/>
          </a:xfrm>
          <a:prstGeom prst="upArrow">
            <a:avLst>
              <a:gd name="adj1" fmla="val 50000"/>
              <a:gd name="adj2" fmla="val 73339"/>
            </a:avLst>
          </a:prstGeom>
          <a:solidFill>
            <a:srgbClr val="FF9900"/>
          </a:solidFill>
          <a:ln w="9525">
            <a:noFill/>
            <a:miter lim="800000"/>
            <a:headEnd/>
            <a:tailEnd/>
          </a:ln>
          <a:effectLst/>
        </p:spPr>
        <p:txBody>
          <a:bodyPr wrap="none" anchor="ctr"/>
          <a:lstStyle/>
          <a:p>
            <a:endParaRPr lang="en-US">
              <a:latin typeface="+mn-lt"/>
            </a:endParaRPr>
          </a:p>
        </p:txBody>
      </p:sp>
      <p:sp>
        <p:nvSpPr>
          <p:cNvPr id="397" name="AutoShape 11"/>
          <p:cNvSpPr>
            <a:spLocks noChangeArrowheads="1"/>
          </p:cNvSpPr>
          <p:nvPr/>
        </p:nvSpPr>
        <p:spPr bwMode="gray">
          <a:xfrm rot="5400000">
            <a:off x="6973589" y="5038806"/>
            <a:ext cx="431800" cy="752160"/>
          </a:xfrm>
          <a:prstGeom prst="downArrow">
            <a:avLst>
              <a:gd name="adj1" fmla="val 50000"/>
              <a:gd name="adj2" fmla="val 73352"/>
            </a:avLst>
          </a:prstGeom>
          <a:solidFill>
            <a:srgbClr val="C00000"/>
          </a:solidFill>
          <a:ln w="9525">
            <a:noFill/>
            <a:miter lim="800000"/>
            <a:headEnd/>
            <a:tailEnd/>
          </a:ln>
          <a:effectLst/>
        </p:spPr>
        <p:txBody>
          <a:bodyPr wrap="none" anchor="ctr"/>
          <a:lstStyle/>
          <a:p>
            <a:endParaRPr lang="en-US">
              <a:latin typeface="+mn-lt"/>
            </a:endParaRPr>
          </a:p>
        </p:txBody>
      </p:sp>
      <p:sp>
        <p:nvSpPr>
          <p:cNvPr id="398" name="AutoShape 100"/>
          <p:cNvSpPr>
            <a:spLocks noChangeArrowheads="1"/>
          </p:cNvSpPr>
          <p:nvPr/>
        </p:nvSpPr>
        <p:spPr bwMode="gray">
          <a:xfrm>
            <a:off x="7782142" y="5489698"/>
            <a:ext cx="882877" cy="345058"/>
          </a:xfrm>
          <a:prstGeom prst="roundRect">
            <a:avLst>
              <a:gd name="adj" fmla="val 49995"/>
            </a:avLst>
          </a:prstGeom>
          <a:solidFill>
            <a:srgbClr val="FF6600"/>
          </a:solidFill>
          <a:ln w="12700">
            <a:solidFill>
              <a:schemeClr val="tx1"/>
            </a:solidFill>
            <a:round/>
            <a:headEnd/>
            <a:tailEnd/>
          </a:ln>
          <a:effectLst/>
        </p:spPr>
        <p:txBody>
          <a:bodyPr wrap="none" anchor="ctr"/>
          <a:lstStyle/>
          <a:p>
            <a:endParaRPr lang="en-US">
              <a:latin typeface="+mn-lt"/>
            </a:endParaRPr>
          </a:p>
        </p:txBody>
      </p:sp>
      <p:sp>
        <p:nvSpPr>
          <p:cNvPr id="399" name="Rectangle 102"/>
          <p:cNvSpPr>
            <a:spLocks noChangeArrowheads="1"/>
          </p:cNvSpPr>
          <p:nvPr/>
        </p:nvSpPr>
        <p:spPr bwMode="gray">
          <a:xfrm>
            <a:off x="7846323" y="5474050"/>
            <a:ext cx="775853"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Boiler</a:t>
            </a:r>
            <a:endParaRPr lang="en-US" sz="1800" dirty="0">
              <a:solidFill>
                <a:schemeClr val="bg1"/>
              </a:solidFill>
              <a:latin typeface="+mn-lt"/>
            </a:endParaRPr>
          </a:p>
        </p:txBody>
      </p:sp>
      <p:sp>
        <p:nvSpPr>
          <p:cNvPr id="188" name="Rectangle 187"/>
          <p:cNvSpPr/>
          <p:nvPr/>
        </p:nvSpPr>
        <p:spPr bwMode="auto">
          <a:xfrm>
            <a:off x="300783" y="816428"/>
            <a:ext cx="3243944" cy="1672772"/>
          </a:xfrm>
          <a:prstGeom prst="rect">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0" name="TextBox 189"/>
          <p:cNvSpPr txBox="1"/>
          <p:nvPr/>
        </p:nvSpPr>
        <p:spPr>
          <a:xfrm>
            <a:off x="428547" y="800433"/>
            <a:ext cx="975708" cy="400110"/>
          </a:xfrm>
          <a:prstGeom prst="rect">
            <a:avLst/>
          </a:prstGeom>
          <a:noFill/>
        </p:spPr>
        <p:txBody>
          <a:bodyPr wrap="square" rtlCol="0">
            <a:spAutoFit/>
          </a:bodyPr>
          <a:lstStyle/>
          <a:p>
            <a:pPr algn="l"/>
            <a:r>
              <a:rPr lang="en-US" sz="2000" b="1" dirty="0" smtClean="0"/>
              <a:t>Logic:</a:t>
            </a:r>
            <a:endParaRPr lang="en-US" sz="2000" b="1" dirty="0"/>
          </a:p>
        </p:txBody>
      </p:sp>
      <p:grpSp>
        <p:nvGrpSpPr>
          <p:cNvPr id="191" name="Group 190"/>
          <p:cNvGrpSpPr/>
          <p:nvPr/>
        </p:nvGrpSpPr>
        <p:grpSpPr>
          <a:xfrm>
            <a:off x="448414" y="4324648"/>
            <a:ext cx="3551476" cy="1466552"/>
            <a:chOff x="272142" y="4071257"/>
            <a:chExt cx="3551476" cy="1466552"/>
          </a:xfrm>
        </p:grpSpPr>
        <p:sp>
          <p:nvSpPr>
            <p:cNvPr id="192" name="Rectangle 191"/>
            <p:cNvSpPr/>
            <p:nvPr/>
          </p:nvSpPr>
          <p:spPr bwMode="auto">
            <a:xfrm>
              <a:off x="272142" y="4071257"/>
              <a:ext cx="3165643" cy="1466552"/>
            </a:xfrm>
            <a:prstGeom prst="rect">
              <a:avLst/>
            </a:prstGeom>
            <a:solidFill>
              <a:srgbClr val="00B0F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93" name="Group 234"/>
            <p:cNvGrpSpPr/>
            <p:nvPr/>
          </p:nvGrpSpPr>
          <p:grpSpPr>
            <a:xfrm>
              <a:off x="276145" y="4121627"/>
              <a:ext cx="3547473" cy="1366567"/>
              <a:chOff x="308803" y="4121627"/>
              <a:chExt cx="3547473" cy="1366567"/>
            </a:xfrm>
          </p:grpSpPr>
          <p:sp>
            <p:nvSpPr>
              <p:cNvPr id="194" name="TextBox 193"/>
              <p:cNvSpPr txBox="1"/>
              <p:nvPr/>
            </p:nvSpPr>
            <p:spPr>
              <a:xfrm>
                <a:off x="308803" y="4121627"/>
                <a:ext cx="1735609" cy="400110"/>
              </a:xfrm>
              <a:prstGeom prst="rect">
                <a:avLst/>
              </a:prstGeom>
              <a:noFill/>
              <a:scene3d>
                <a:camera prst="orthographicFront"/>
                <a:lightRig rig="threePt" dir="t"/>
              </a:scene3d>
              <a:sp3d>
                <a:bevelT/>
              </a:sp3d>
            </p:spPr>
            <p:txBody>
              <a:bodyPr wrap="square" rtlCol="0">
                <a:spAutoFit/>
              </a:bodyPr>
              <a:lstStyle/>
              <a:p>
                <a:pPr algn="l"/>
                <a:r>
                  <a:rPr lang="en-US" sz="2000" b="1" dirty="0" smtClean="0"/>
                  <a:t>Advantages:</a:t>
                </a:r>
                <a:endParaRPr lang="en-US" sz="2000" b="1" dirty="0"/>
              </a:p>
            </p:txBody>
          </p:sp>
          <p:sp>
            <p:nvSpPr>
              <p:cNvPr id="195" name="TextBox 194"/>
              <p:cNvSpPr txBox="1"/>
              <p:nvPr/>
            </p:nvSpPr>
            <p:spPr>
              <a:xfrm>
                <a:off x="496388" y="4410976"/>
                <a:ext cx="3359888" cy="1077218"/>
              </a:xfrm>
              <a:prstGeom prst="rect">
                <a:avLst/>
              </a:prstGeom>
              <a:noFill/>
              <a:scene3d>
                <a:camera prst="orthographicFront"/>
                <a:lightRig rig="threePt" dir="t"/>
              </a:scene3d>
              <a:sp3d>
                <a:bevelT/>
              </a:sp3d>
            </p:spPr>
            <p:txBody>
              <a:bodyPr wrap="square" rtlCol="0">
                <a:spAutoFit/>
              </a:bodyPr>
              <a:lstStyle/>
              <a:p>
                <a:pPr algn="l">
                  <a:buClr>
                    <a:schemeClr val="bg2"/>
                  </a:buClr>
                  <a:buFont typeface="Wingdings" pitchFamily="2" charset="2"/>
                  <a:buChar char="§"/>
                </a:pPr>
                <a:r>
                  <a:rPr lang="en-US" sz="1600" dirty="0" smtClean="0"/>
                  <a:t> Reduced operating costs</a:t>
                </a:r>
                <a:endParaRPr lang="en-US" sz="1400" dirty="0" smtClean="0"/>
              </a:p>
              <a:p>
                <a:pPr algn="l">
                  <a:buClr>
                    <a:schemeClr val="bg2"/>
                  </a:buClr>
                  <a:buFont typeface="Wingdings" pitchFamily="2" charset="2"/>
                  <a:buChar char="§"/>
                </a:pPr>
                <a:r>
                  <a:rPr lang="en-US" sz="1600" dirty="0" smtClean="0"/>
                  <a:t> CO</a:t>
                </a:r>
                <a:r>
                  <a:rPr lang="en-US" sz="1600" baseline="-25000" dirty="0" smtClean="0"/>
                  <a:t>2</a:t>
                </a:r>
                <a:r>
                  <a:rPr lang="en-US" sz="1600" dirty="0" smtClean="0"/>
                  <a:t> reductions</a:t>
                </a:r>
              </a:p>
              <a:p>
                <a:pPr algn="l">
                  <a:buClr>
                    <a:schemeClr val="bg2"/>
                  </a:buClr>
                  <a:buFont typeface="Wingdings" pitchFamily="2" charset="2"/>
                  <a:buChar char="§"/>
                </a:pPr>
                <a:r>
                  <a:rPr lang="en-US" sz="1600" dirty="0" smtClean="0"/>
                  <a:t> Reduced water consumption</a:t>
                </a:r>
              </a:p>
              <a:p>
                <a:pPr algn="l">
                  <a:buClr>
                    <a:schemeClr val="bg2"/>
                  </a:buClr>
                  <a:buFont typeface="Wingdings" pitchFamily="2" charset="2"/>
                  <a:buChar char="§"/>
                </a:pPr>
                <a:r>
                  <a:rPr lang="en-US" sz="1600" dirty="0" smtClean="0"/>
                  <a:t> LEED points</a:t>
                </a:r>
                <a:endParaRPr lang="en-US" sz="1600" dirty="0"/>
              </a:p>
            </p:txBody>
          </p:sp>
        </p:grpSp>
      </p:grpSp>
      <p:sp>
        <p:nvSpPr>
          <p:cNvPr id="201" name="Text Box 39"/>
          <p:cNvSpPr txBox="1">
            <a:spLocks noChangeArrowheads="1"/>
          </p:cNvSpPr>
          <p:nvPr/>
        </p:nvSpPr>
        <p:spPr bwMode="auto">
          <a:xfrm>
            <a:off x="346421" y="1160491"/>
            <a:ext cx="3287205" cy="1323439"/>
          </a:xfrm>
          <a:prstGeom prst="rect">
            <a:avLst/>
          </a:prstGeom>
          <a:noFill/>
          <a:ln w="28575">
            <a:noFill/>
            <a:miter lim="800000"/>
            <a:headEnd/>
            <a:tailEnd type="none" w="med" len="lg"/>
          </a:ln>
          <a:scene3d>
            <a:camera prst="orthographicFront"/>
            <a:lightRig rig="threePt" dir="t"/>
          </a:scene3d>
          <a:sp3d>
            <a:bevelT/>
          </a:sp3d>
        </p:spPr>
        <p:txBody>
          <a:bodyPr wrap="square">
            <a:spAutoFit/>
          </a:bodyPr>
          <a:lstStyle/>
          <a:p>
            <a:pPr algn="l" eaLnBrk="0" hangingPunct="0">
              <a:buClr>
                <a:schemeClr val="bg2"/>
              </a:buClr>
              <a:buFont typeface="Wingdings" pitchFamily="2" charset="2"/>
              <a:buChar char="§"/>
            </a:pPr>
            <a:r>
              <a:rPr lang="en-US" sz="1600" dirty="0" smtClean="0"/>
              <a:t> Building heat is </a:t>
            </a:r>
            <a:r>
              <a:rPr lang="en-US" sz="1600" b="1" dirty="0" smtClean="0"/>
              <a:t>USED</a:t>
            </a:r>
            <a:r>
              <a:rPr lang="en-US" sz="1600" dirty="0" smtClean="0"/>
              <a:t>, not </a:t>
            </a:r>
          </a:p>
          <a:p>
            <a:pPr algn="l" eaLnBrk="0" hangingPunct="0">
              <a:buClr>
                <a:schemeClr val="bg2"/>
              </a:buClr>
            </a:pPr>
            <a:r>
              <a:rPr lang="en-US" sz="1600" dirty="0" smtClean="0"/>
              <a:t>   rejected via cooling tower</a:t>
            </a:r>
          </a:p>
          <a:p>
            <a:pPr algn="l" eaLnBrk="0" hangingPunct="0">
              <a:buClr>
                <a:schemeClr val="bg2"/>
              </a:buClr>
              <a:buFont typeface="Wingdings" pitchFamily="2" charset="2"/>
              <a:buChar char="§"/>
            </a:pPr>
            <a:r>
              <a:rPr lang="en-US" sz="1600" dirty="0" smtClean="0"/>
              <a:t> Heat pump and / or heat </a:t>
            </a:r>
          </a:p>
          <a:p>
            <a:pPr algn="l" eaLnBrk="0" hangingPunct="0">
              <a:buClr>
                <a:schemeClr val="bg2"/>
              </a:buClr>
            </a:pPr>
            <a:r>
              <a:rPr lang="en-US" sz="1600" dirty="0" smtClean="0"/>
              <a:t>   recovery chillers provide   </a:t>
            </a:r>
          </a:p>
          <a:p>
            <a:pPr algn="l" eaLnBrk="0" hangingPunct="0">
              <a:buClr>
                <a:schemeClr val="bg2"/>
              </a:buClr>
            </a:pPr>
            <a:r>
              <a:rPr lang="en-US" sz="1600" dirty="0" smtClean="0"/>
              <a:t>   simultaneous heating &amp; cooling</a:t>
            </a:r>
          </a:p>
        </p:txBody>
      </p:sp>
      <p:grpSp>
        <p:nvGrpSpPr>
          <p:cNvPr id="210" name="Group 209"/>
          <p:cNvGrpSpPr/>
          <p:nvPr/>
        </p:nvGrpSpPr>
        <p:grpSpPr>
          <a:xfrm>
            <a:off x="5812968" y="5198988"/>
            <a:ext cx="2852050" cy="921661"/>
            <a:chOff x="5812968" y="5035698"/>
            <a:chExt cx="2852050" cy="921661"/>
          </a:xfrm>
        </p:grpSpPr>
        <p:sp>
          <p:nvSpPr>
            <p:cNvPr id="205" name="AutoShape 2"/>
            <p:cNvSpPr>
              <a:spLocks noChangeArrowheads="1"/>
            </p:cNvSpPr>
            <p:nvPr/>
          </p:nvSpPr>
          <p:spPr bwMode="gray">
            <a:xfrm rot="5400000">
              <a:off x="6796535" y="4274235"/>
              <a:ext cx="489857" cy="2456991"/>
            </a:xfrm>
            <a:prstGeom prst="roundRect">
              <a:avLst>
                <a:gd name="adj" fmla="val 12495"/>
              </a:avLst>
            </a:prstGeom>
            <a:noFill/>
            <a:ln w="50800">
              <a:solidFill>
                <a:schemeClr val="bg1">
                  <a:lumMod val="50000"/>
                </a:schemeClr>
              </a:solidFill>
              <a:round/>
              <a:headEnd/>
              <a:tailEnd/>
            </a:ln>
            <a:effectLst/>
          </p:spPr>
          <p:txBody>
            <a:bodyPr wrap="none" anchor="ctr"/>
            <a:lstStyle/>
            <a:p>
              <a:endParaRPr lang="en-US"/>
            </a:p>
          </p:txBody>
        </p:sp>
        <p:sp>
          <p:nvSpPr>
            <p:cNvPr id="206" name="AutoShape 10"/>
            <p:cNvSpPr>
              <a:spLocks noChangeArrowheads="1"/>
            </p:cNvSpPr>
            <p:nvPr/>
          </p:nvSpPr>
          <p:spPr bwMode="gray">
            <a:xfrm rot="5400000">
              <a:off x="7045713" y="5383070"/>
              <a:ext cx="431800" cy="716777"/>
            </a:xfrm>
            <a:prstGeom prst="upArrow">
              <a:avLst>
                <a:gd name="adj1" fmla="val 50000"/>
                <a:gd name="adj2" fmla="val 73339"/>
              </a:avLst>
            </a:prstGeom>
            <a:solidFill>
              <a:schemeClr val="bg2">
                <a:lumMod val="60000"/>
                <a:lumOff val="40000"/>
              </a:schemeClr>
            </a:solidFill>
            <a:ln w="9525">
              <a:noFill/>
              <a:miter lim="800000"/>
              <a:headEnd/>
              <a:tailEnd/>
            </a:ln>
            <a:effectLst/>
          </p:spPr>
          <p:txBody>
            <a:bodyPr wrap="none" anchor="ctr"/>
            <a:lstStyle/>
            <a:p>
              <a:endParaRPr lang="en-US">
                <a:latin typeface="+mn-lt"/>
              </a:endParaRPr>
            </a:p>
          </p:txBody>
        </p:sp>
        <p:sp>
          <p:nvSpPr>
            <p:cNvPr id="207" name="AutoShape 11"/>
            <p:cNvSpPr>
              <a:spLocks noChangeArrowheads="1"/>
            </p:cNvSpPr>
            <p:nvPr/>
          </p:nvSpPr>
          <p:spPr bwMode="gray">
            <a:xfrm rot="5400000">
              <a:off x="6973588" y="4875518"/>
              <a:ext cx="431800" cy="752160"/>
            </a:xfrm>
            <a:prstGeom prst="downArrow">
              <a:avLst>
                <a:gd name="adj1" fmla="val 50000"/>
                <a:gd name="adj2" fmla="val 73352"/>
              </a:avLst>
            </a:prstGeom>
            <a:solidFill>
              <a:schemeClr val="bg2">
                <a:lumMod val="60000"/>
                <a:lumOff val="40000"/>
              </a:schemeClr>
            </a:solidFill>
            <a:ln w="9525">
              <a:noFill/>
              <a:miter lim="800000"/>
              <a:headEnd/>
              <a:tailEnd/>
            </a:ln>
            <a:effectLst/>
          </p:spPr>
          <p:txBody>
            <a:bodyPr wrap="none" anchor="ctr"/>
            <a:lstStyle/>
            <a:p>
              <a:endParaRPr lang="en-US">
                <a:latin typeface="+mn-lt"/>
              </a:endParaRPr>
            </a:p>
          </p:txBody>
        </p:sp>
        <p:sp>
          <p:nvSpPr>
            <p:cNvPr id="208" name="AutoShape 100"/>
            <p:cNvSpPr>
              <a:spLocks noChangeArrowheads="1"/>
            </p:cNvSpPr>
            <p:nvPr/>
          </p:nvSpPr>
          <p:spPr bwMode="gray">
            <a:xfrm>
              <a:off x="7782141" y="5326410"/>
              <a:ext cx="882877" cy="345058"/>
            </a:xfrm>
            <a:prstGeom prst="roundRect">
              <a:avLst>
                <a:gd name="adj" fmla="val 49995"/>
              </a:avLst>
            </a:prstGeom>
            <a:solidFill>
              <a:schemeClr val="bg2">
                <a:lumMod val="60000"/>
                <a:lumOff val="40000"/>
              </a:schemeClr>
            </a:solidFill>
            <a:ln w="12700">
              <a:solidFill>
                <a:schemeClr val="tx1"/>
              </a:solidFill>
              <a:round/>
              <a:headEnd/>
              <a:tailEnd/>
            </a:ln>
            <a:effectLst/>
          </p:spPr>
          <p:txBody>
            <a:bodyPr wrap="none" anchor="ctr"/>
            <a:lstStyle/>
            <a:p>
              <a:endParaRPr lang="en-US">
                <a:latin typeface="+mn-lt"/>
              </a:endParaRPr>
            </a:p>
          </p:txBody>
        </p:sp>
        <p:sp>
          <p:nvSpPr>
            <p:cNvPr id="209" name="Rectangle 102"/>
            <p:cNvSpPr>
              <a:spLocks noChangeArrowheads="1"/>
            </p:cNvSpPr>
            <p:nvPr/>
          </p:nvSpPr>
          <p:spPr bwMode="gray">
            <a:xfrm>
              <a:off x="7846322" y="5310762"/>
              <a:ext cx="775853" cy="369974"/>
            </a:xfrm>
            <a:prstGeom prst="rect">
              <a:avLst/>
            </a:prstGeom>
            <a:noFill/>
            <a:ln w="9525">
              <a:noFill/>
              <a:miter lim="800000"/>
              <a:headEnd/>
              <a:tailEnd/>
            </a:ln>
            <a:effectLst/>
          </p:spPr>
          <p:txBody>
            <a:bodyPr wrap="none" lIns="92075" tIns="46038" rIns="92075" bIns="46038">
              <a:spAutoFit/>
            </a:bodyPr>
            <a:lstStyle/>
            <a:p>
              <a:pPr algn="ctr" eaLnBrk="0" hangingPunct="0"/>
              <a:r>
                <a:rPr lang="en-US" sz="1800" dirty="0" smtClean="0">
                  <a:solidFill>
                    <a:schemeClr val="bg1"/>
                  </a:solidFill>
                  <a:latin typeface="+mn-lt"/>
                </a:rPr>
                <a:t>Boiler</a:t>
              </a:r>
              <a:endParaRPr lang="en-US" sz="1800" dirty="0">
                <a:solidFill>
                  <a:schemeClr val="bg1"/>
                </a:solidFill>
                <a:latin typeface="+mn-lt"/>
              </a:endParaRPr>
            </a:p>
          </p:txBody>
        </p:sp>
      </p:grpSp>
      <p:grpSp>
        <p:nvGrpSpPr>
          <p:cNvPr id="239" name="Group 18"/>
          <p:cNvGrpSpPr>
            <a:grpSpLocks/>
          </p:cNvGrpSpPr>
          <p:nvPr/>
        </p:nvGrpSpPr>
        <p:grpSpPr bwMode="auto">
          <a:xfrm>
            <a:off x="5490256" y="4934658"/>
            <a:ext cx="739775" cy="1058862"/>
            <a:chOff x="2771" y="3154"/>
            <a:chExt cx="466" cy="667"/>
          </a:xfrm>
        </p:grpSpPr>
        <p:sp>
          <p:nvSpPr>
            <p:cNvPr id="240" name="Freeform 19"/>
            <p:cNvSpPr>
              <a:spLocks/>
            </p:cNvSpPr>
            <p:nvPr/>
          </p:nvSpPr>
          <p:spPr bwMode="gray">
            <a:xfrm>
              <a:off x="2771" y="3789"/>
              <a:ext cx="466" cy="32"/>
            </a:xfrm>
            <a:custGeom>
              <a:avLst/>
              <a:gdLst/>
              <a:ahLst/>
              <a:cxnLst>
                <a:cxn ang="0">
                  <a:pos x="70" y="3"/>
                </a:cxn>
                <a:cxn ang="0">
                  <a:pos x="0" y="9"/>
                </a:cxn>
                <a:cxn ang="0">
                  <a:pos x="217" y="31"/>
                </a:cxn>
                <a:cxn ang="0">
                  <a:pos x="346" y="23"/>
                </a:cxn>
                <a:cxn ang="0">
                  <a:pos x="465" y="4"/>
                </a:cxn>
                <a:cxn ang="0">
                  <a:pos x="433" y="0"/>
                </a:cxn>
                <a:cxn ang="0">
                  <a:pos x="232" y="12"/>
                </a:cxn>
                <a:cxn ang="0">
                  <a:pos x="70" y="3"/>
                </a:cxn>
              </a:cxnLst>
              <a:rect l="0" t="0" r="r" b="b"/>
              <a:pathLst>
                <a:path w="466" h="32">
                  <a:moveTo>
                    <a:pt x="70" y="3"/>
                  </a:moveTo>
                  <a:lnTo>
                    <a:pt x="0" y="9"/>
                  </a:lnTo>
                  <a:lnTo>
                    <a:pt x="217" y="31"/>
                  </a:lnTo>
                  <a:lnTo>
                    <a:pt x="346" y="23"/>
                  </a:lnTo>
                  <a:lnTo>
                    <a:pt x="465" y="4"/>
                  </a:lnTo>
                  <a:lnTo>
                    <a:pt x="433" y="0"/>
                  </a:lnTo>
                  <a:lnTo>
                    <a:pt x="232" y="12"/>
                  </a:lnTo>
                  <a:lnTo>
                    <a:pt x="70" y="3"/>
                  </a:lnTo>
                </a:path>
              </a:pathLst>
            </a:custGeom>
            <a:solidFill>
              <a:srgbClr val="CACACA"/>
            </a:solidFill>
            <a:ln w="9525" cap="rnd">
              <a:noFill/>
              <a:round/>
              <a:headEnd/>
              <a:tailEnd/>
            </a:ln>
            <a:effectLst/>
          </p:spPr>
          <p:txBody>
            <a:bodyPr/>
            <a:lstStyle/>
            <a:p>
              <a:endParaRPr lang="en-US"/>
            </a:p>
          </p:txBody>
        </p:sp>
        <p:grpSp>
          <p:nvGrpSpPr>
            <p:cNvPr id="241" name="Group 20"/>
            <p:cNvGrpSpPr>
              <a:grpSpLocks/>
            </p:cNvGrpSpPr>
            <p:nvPr/>
          </p:nvGrpSpPr>
          <p:grpSpPr bwMode="auto">
            <a:xfrm>
              <a:off x="3095" y="3154"/>
              <a:ext cx="110" cy="654"/>
              <a:chOff x="3095" y="3154"/>
              <a:chExt cx="110" cy="654"/>
            </a:xfrm>
          </p:grpSpPr>
          <p:grpSp>
            <p:nvGrpSpPr>
              <p:cNvPr id="353" name="Group 21"/>
              <p:cNvGrpSpPr>
                <a:grpSpLocks/>
              </p:cNvGrpSpPr>
              <p:nvPr/>
            </p:nvGrpSpPr>
            <p:grpSpPr bwMode="auto">
              <a:xfrm>
                <a:off x="3099" y="3154"/>
                <a:ext cx="106" cy="650"/>
                <a:chOff x="3099" y="3154"/>
                <a:chExt cx="106" cy="650"/>
              </a:xfrm>
            </p:grpSpPr>
            <p:sp>
              <p:nvSpPr>
                <p:cNvPr id="386" name="Freeform 22"/>
                <p:cNvSpPr>
                  <a:spLocks/>
                </p:cNvSpPr>
                <p:nvPr/>
              </p:nvSpPr>
              <p:spPr bwMode="gray">
                <a:xfrm>
                  <a:off x="3099" y="3154"/>
                  <a:ext cx="106" cy="650"/>
                </a:xfrm>
                <a:custGeom>
                  <a:avLst/>
                  <a:gdLst/>
                  <a:ahLst/>
                  <a:cxnLst>
                    <a:cxn ang="0">
                      <a:pos x="0" y="4"/>
                    </a:cxn>
                    <a:cxn ang="0">
                      <a:pos x="2" y="3"/>
                    </a:cxn>
                    <a:cxn ang="0">
                      <a:pos x="5" y="1"/>
                    </a:cxn>
                    <a:cxn ang="0">
                      <a:pos x="7" y="1"/>
                    </a:cxn>
                    <a:cxn ang="0">
                      <a:pos x="9" y="1"/>
                    </a:cxn>
                    <a:cxn ang="0">
                      <a:pos x="11" y="0"/>
                    </a:cxn>
                    <a:cxn ang="0">
                      <a:pos x="15" y="1"/>
                    </a:cxn>
                    <a:cxn ang="0">
                      <a:pos x="18" y="2"/>
                    </a:cxn>
                    <a:cxn ang="0">
                      <a:pos x="21" y="4"/>
                    </a:cxn>
                    <a:cxn ang="0">
                      <a:pos x="23" y="7"/>
                    </a:cxn>
                    <a:cxn ang="0">
                      <a:pos x="105" y="110"/>
                    </a:cxn>
                    <a:cxn ang="0">
                      <a:pos x="105" y="632"/>
                    </a:cxn>
                    <a:cxn ang="0">
                      <a:pos x="0" y="649"/>
                    </a:cxn>
                    <a:cxn ang="0">
                      <a:pos x="0" y="4"/>
                    </a:cxn>
                  </a:cxnLst>
                  <a:rect l="0" t="0" r="r" b="b"/>
                  <a:pathLst>
                    <a:path w="106" h="650">
                      <a:moveTo>
                        <a:pt x="0" y="4"/>
                      </a:moveTo>
                      <a:lnTo>
                        <a:pt x="2" y="3"/>
                      </a:lnTo>
                      <a:lnTo>
                        <a:pt x="5" y="1"/>
                      </a:lnTo>
                      <a:lnTo>
                        <a:pt x="7" y="1"/>
                      </a:lnTo>
                      <a:lnTo>
                        <a:pt x="9" y="1"/>
                      </a:lnTo>
                      <a:lnTo>
                        <a:pt x="11" y="0"/>
                      </a:lnTo>
                      <a:lnTo>
                        <a:pt x="15" y="1"/>
                      </a:lnTo>
                      <a:lnTo>
                        <a:pt x="18" y="2"/>
                      </a:lnTo>
                      <a:lnTo>
                        <a:pt x="21" y="4"/>
                      </a:lnTo>
                      <a:lnTo>
                        <a:pt x="23" y="7"/>
                      </a:lnTo>
                      <a:lnTo>
                        <a:pt x="105" y="110"/>
                      </a:lnTo>
                      <a:lnTo>
                        <a:pt x="105" y="632"/>
                      </a:lnTo>
                      <a:lnTo>
                        <a:pt x="0" y="649"/>
                      </a:lnTo>
                      <a:lnTo>
                        <a:pt x="0" y="4"/>
                      </a:lnTo>
                    </a:path>
                  </a:pathLst>
                </a:custGeom>
                <a:solidFill>
                  <a:srgbClr val="C0C0C0"/>
                </a:solidFill>
                <a:ln w="9525" cap="rnd">
                  <a:noFill/>
                  <a:round/>
                  <a:headEnd/>
                  <a:tailEnd/>
                </a:ln>
                <a:effectLst/>
              </p:spPr>
              <p:txBody>
                <a:bodyPr/>
                <a:lstStyle/>
                <a:p>
                  <a:endParaRPr lang="en-US"/>
                </a:p>
              </p:txBody>
            </p:sp>
            <p:sp>
              <p:nvSpPr>
                <p:cNvPr id="387" name="Line 23"/>
                <p:cNvSpPr>
                  <a:spLocks noChangeShapeType="1"/>
                </p:cNvSpPr>
                <p:nvPr/>
              </p:nvSpPr>
              <p:spPr bwMode="gray">
                <a:xfrm>
                  <a:off x="3141" y="3184"/>
                  <a:ext cx="0" cy="553"/>
                </a:xfrm>
                <a:prstGeom prst="line">
                  <a:avLst/>
                </a:prstGeom>
                <a:noFill/>
                <a:ln w="12700">
                  <a:solidFill>
                    <a:srgbClr val="A0A0A0"/>
                  </a:solidFill>
                  <a:round/>
                  <a:headEnd type="none" w="sm" len="sm"/>
                  <a:tailEnd type="none" w="sm" len="sm"/>
                </a:ln>
                <a:effectLst/>
              </p:spPr>
              <p:txBody>
                <a:bodyPr wrap="none" anchor="ctr"/>
                <a:lstStyle/>
                <a:p>
                  <a:endParaRPr lang="en-US"/>
                </a:p>
              </p:txBody>
            </p:sp>
            <p:sp>
              <p:nvSpPr>
                <p:cNvPr id="388" name="Freeform 24"/>
                <p:cNvSpPr>
                  <a:spLocks/>
                </p:cNvSpPr>
                <p:nvPr/>
              </p:nvSpPr>
              <p:spPr bwMode="gray">
                <a:xfrm>
                  <a:off x="3109" y="3737"/>
                  <a:ext cx="96" cy="66"/>
                </a:xfrm>
                <a:custGeom>
                  <a:avLst/>
                  <a:gdLst/>
                  <a:ahLst/>
                  <a:cxnLst>
                    <a:cxn ang="0">
                      <a:pos x="1" y="1"/>
                    </a:cxn>
                    <a:cxn ang="0">
                      <a:pos x="95" y="0"/>
                    </a:cxn>
                    <a:cxn ang="0">
                      <a:pos x="95" y="50"/>
                    </a:cxn>
                    <a:cxn ang="0">
                      <a:pos x="0" y="65"/>
                    </a:cxn>
                    <a:cxn ang="0">
                      <a:pos x="1" y="1"/>
                    </a:cxn>
                  </a:cxnLst>
                  <a:rect l="0" t="0" r="r" b="b"/>
                  <a:pathLst>
                    <a:path w="96" h="66">
                      <a:moveTo>
                        <a:pt x="1" y="1"/>
                      </a:moveTo>
                      <a:lnTo>
                        <a:pt x="95" y="0"/>
                      </a:lnTo>
                      <a:lnTo>
                        <a:pt x="95" y="50"/>
                      </a:lnTo>
                      <a:lnTo>
                        <a:pt x="0" y="65"/>
                      </a:lnTo>
                      <a:lnTo>
                        <a:pt x="1" y="1"/>
                      </a:lnTo>
                    </a:path>
                  </a:pathLst>
                </a:custGeom>
                <a:solidFill>
                  <a:srgbClr val="A0A0A0"/>
                </a:solidFill>
                <a:ln w="9525" cap="rnd">
                  <a:noFill/>
                  <a:round/>
                  <a:headEnd/>
                  <a:tailEnd/>
                </a:ln>
                <a:effectLst/>
              </p:spPr>
              <p:txBody>
                <a:bodyPr/>
                <a:lstStyle/>
                <a:p>
                  <a:endParaRPr lang="en-US"/>
                </a:p>
              </p:txBody>
            </p:sp>
          </p:grpSp>
          <p:grpSp>
            <p:nvGrpSpPr>
              <p:cNvPr id="354" name="Group 25"/>
              <p:cNvGrpSpPr>
                <a:grpSpLocks/>
              </p:cNvGrpSpPr>
              <p:nvPr/>
            </p:nvGrpSpPr>
            <p:grpSpPr bwMode="auto">
              <a:xfrm>
                <a:off x="3152" y="3222"/>
                <a:ext cx="48" cy="508"/>
                <a:chOff x="3152" y="3222"/>
                <a:chExt cx="48" cy="508"/>
              </a:xfrm>
            </p:grpSpPr>
            <p:sp>
              <p:nvSpPr>
                <p:cNvPr id="373" name="Freeform 26"/>
                <p:cNvSpPr>
                  <a:spLocks/>
                </p:cNvSpPr>
                <p:nvPr/>
              </p:nvSpPr>
              <p:spPr bwMode="gray">
                <a:xfrm>
                  <a:off x="3152" y="3222"/>
                  <a:ext cx="48" cy="76"/>
                </a:xfrm>
                <a:custGeom>
                  <a:avLst/>
                  <a:gdLst/>
                  <a:ahLst/>
                  <a:cxnLst>
                    <a:cxn ang="0">
                      <a:pos x="0" y="0"/>
                    </a:cxn>
                    <a:cxn ang="0">
                      <a:pos x="47" y="55"/>
                    </a:cxn>
                    <a:cxn ang="0">
                      <a:pos x="47" y="75"/>
                    </a:cxn>
                    <a:cxn ang="0">
                      <a:pos x="0" y="22"/>
                    </a:cxn>
                    <a:cxn ang="0">
                      <a:pos x="0" y="0"/>
                    </a:cxn>
                  </a:cxnLst>
                  <a:rect l="0" t="0" r="r" b="b"/>
                  <a:pathLst>
                    <a:path w="48" h="76">
                      <a:moveTo>
                        <a:pt x="0" y="0"/>
                      </a:moveTo>
                      <a:lnTo>
                        <a:pt x="47" y="55"/>
                      </a:lnTo>
                      <a:lnTo>
                        <a:pt x="47" y="75"/>
                      </a:lnTo>
                      <a:lnTo>
                        <a:pt x="0" y="22"/>
                      </a:lnTo>
                      <a:lnTo>
                        <a:pt x="0" y="0"/>
                      </a:lnTo>
                    </a:path>
                  </a:pathLst>
                </a:custGeom>
                <a:solidFill>
                  <a:srgbClr val="606060"/>
                </a:solidFill>
                <a:ln w="9525" cap="rnd">
                  <a:noFill/>
                  <a:round/>
                  <a:headEnd/>
                  <a:tailEnd/>
                </a:ln>
                <a:effectLst/>
              </p:spPr>
              <p:txBody>
                <a:bodyPr/>
                <a:lstStyle/>
                <a:p>
                  <a:endParaRPr lang="en-US"/>
                </a:p>
              </p:txBody>
            </p:sp>
            <p:sp>
              <p:nvSpPr>
                <p:cNvPr id="374" name="Freeform 27"/>
                <p:cNvSpPr>
                  <a:spLocks/>
                </p:cNvSpPr>
                <p:nvPr/>
              </p:nvSpPr>
              <p:spPr bwMode="gray">
                <a:xfrm>
                  <a:off x="3152" y="3270"/>
                  <a:ext cx="48" cy="70"/>
                </a:xfrm>
                <a:custGeom>
                  <a:avLst/>
                  <a:gdLst/>
                  <a:ahLst/>
                  <a:cxnLst>
                    <a:cxn ang="0">
                      <a:pos x="0" y="0"/>
                    </a:cxn>
                    <a:cxn ang="0">
                      <a:pos x="47" y="49"/>
                    </a:cxn>
                    <a:cxn ang="0">
                      <a:pos x="47" y="69"/>
                    </a:cxn>
                    <a:cxn ang="0">
                      <a:pos x="0" y="22"/>
                    </a:cxn>
                    <a:cxn ang="0">
                      <a:pos x="0" y="0"/>
                    </a:cxn>
                  </a:cxnLst>
                  <a:rect l="0" t="0" r="r" b="b"/>
                  <a:pathLst>
                    <a:path w="48" h="70">
                      <a:moveTo>
                        <a:pt x="0" y="0"/>
                      </a:moveTo>
                      <a:lnTo>
                        <a:pt x="47" y="49"/>
                      </a:lnTo>
                      <a:lnTo>
                        <a:pt x="47" y="69"/>
                      </a:lnTo>
                      <a:lnTo>
                        <a:pt x="0" y="22"/>
                      </a:lnTo>
                      <a:lnTo>
                        <a:pt x="0" y="0"/>
                      </a:lnTo>
                    </a:path>
                  </a:pathLst>
                </a:custGeom>
                <a:solidFill>
                  <a:srgbClr val="606060"/>
                </a:solidFill>
                <a:ln w="9525" cap="rnd">
                  <a:noFill/>
                  <a:round/>
                  <a:headEnd/>
                  <a:tailEnd/>
                </a:ln>
                <a:effectLst/>
              </p:spPr>
              <p:txBody>
                <a:bodyPr/>
                <a:lstStyle/>
                <a:p>
                  <a:endParaRPr lang="en-US"/>
                </a:p>
              </p:txBody>
            </p:sp>
            <p:sp>
              <p:nvSpPr>
                <p:cNvPr id="375" name="Freeform 28"/>
                <p:cNvSpPr>
                  <a:spLocks/>
                </p:cNvSpPr>
                <p:nvPr/>
              </p:nvSpPr>
              <p:spPr bwMode="gray">
                <a:xfrm>
                  <a:off x="3152" y="3317"/>
                  <a:ext cx="48" cy="66"/>
                </a:xfrm>
                <a:custGeom>
                  <a:avLst/>
                  <a:gdLst/>
                  <a:ahLst/>
                  <a:cxnLst>
                    <a:cxn ang="0">
                      <a:pos x="0" y="0"/>
                    </a:cxn>
                    <a:cxn ang="0">
                      <a:pos x="47" y="46"/>
                    </a:cxn>
                    <a:cxn ang="0">
                      <a:pos x="47" y="65"/>
                    </a:cxn>
                    <a:cxn ang="0">
                      <a:pos x="0" y="22"/>
                    </a:cxn>
                    <a:cxn ang="0">
                      <a:pos x="0" y="0"/>
                    </a:cxn>
                  </a:cxnLst>
                  <a:rect l="0" t="0" r="r" b="b"/>
                  <a:pathLst>
                    <a:path w="48" h="66">
                      <a:moveTo>
                        <a:pt x="0" y="0"/>
                      </a:moveTo>
                      <a:lnTo>
                        <a:pt x="47" y="46"/>
                      </a:lnTo>
                      <a:lnTo>
                        <a:pt x="47" y="65"/>
                      </a:lnTo>
                      <a:lnTo>
                        <a:pt x="0" y="22"/>
                      </a:lnTo>
                      <a:lnTo>
                        <a:pt x="0" y="0"/>
                      </a:lnTo>
                    </a:path>
                  </a:pathLst>
                </a:custGeom>
                <a:solidFill>
                  <a:srgbClr val="606060"/>
                </a:solidFill>
                <a:ln w="9525" cap="rnd">
                  <a:noFill/>
                  <a:round/>
                  <a:headEnd/>
                  <a:tailEnd/>
                </a:ln>
                <a:effectLst/>
              </p:spPr>
              <p:txBody>
                <a:bodyPr/>
                <a:lstStyle/>
                <a:p>
                  <a:endParaRPr lang="en-US"/>
                </a:p>
              </p:txBody>
            </p:sp>
            <p:sp>
              <p:nvSpPr>
                <p:cNvPr id="376" name="Freeform 29"/>
                <p:cNvSpPr>
                  <a:spLocks/>
                </p:cNvSpPr>
                <p:nvPr/>
              </p:nvSpPr>
              <p:spPr bwMode="gray">
                <a:xfrm>
                  <a:off x="3152" y="3364"/>
                  <a:ext cx="48" cy="60"/>
                </a:xfrm>
                <a:custGeom>
                  <a:avLst/>
                  <a:gdLst/>
                  <a:ahLst/>
                  <a:cxnLst>
                    <a:cxn ang="0">
                      <a:pos x="0" y="0"/>
                    </a:cxn>
                    <a:cxn ang="0">
                      <a:pos x="47" y="40"/>
                    </a:cxn>
                    <a:cxn ang="0">
                      <a:pos x="47" y="59"/>
                    </a:cxn>
                    <a:cxn ang="0">
                      <a:pos x="0" y="21"/>
                    </a:cxn>
                    <a:cxn ang="0">
                      <a:pos x="0" y="0"/>
                    </a:cxn>
                  </a:cxnLst>
                  <a:rect l="0" t="0" r="r" b="b"/>
                  <a:pathLst>
                    <a:path w="48" h="60">
                      <a:moveTo>
                        <a:pt x="0" y="0"/>
                      </a:moveTo>
                      <a:lnTo>
                        <a:pt x="47" y="40"/>
                      </a:lnTo>
                      <a:lnTo>
                        <a:pt x="47" y="59"/>
                      </a:lnTo>
                      <a:lnTo>
                        <a:pt x="0" y="21"/>
                      </a:lnTo>
                      <a:lnTo>
                        <a:pt x="0" y="0"/>
                      </a:lnTo>
                    </a:path>
                  </a:pathLst>
                </a:custGeom>
                <a:solidFill>
                  <a:srgbClr val="606060"/>
                </a:solidFill>
                <a:ln w="9525" cap="rnd">
                  <a:noFill/>
                  <a:round/>
                  <a:headEnd/>
                  <a:tailEnd/>
                </a:ln>
                <a:effectLst/>
              </p:spPr>
              <p:txBody>
                <a:bodyPr/>
                <a:lstStyle/>
                <a:p>
                  <a:endParaRPr lang="en-US"/>
                </a:p>
              </p:txBody>
            </p:sp>
            <p:sp>
              <p:nvSpPr>
                <p:cNvPr id="377" name="Freeform 30"/>
                <p:cNvSpPr>
                  <a:spLocks/>
                </p:cNvSpPr>
                <p:nvPr/>
              </p:nvSpPr>
              <p:spPr bwMode="gray">
                <a:xfrm>
                  <a:off x="3152" y="3413"/>
                  <a:ext cx="48" cy="54"/>
                </a:xfrm>
                <a:custGeom>
                  <a:avLst/>
                  <a:gdLst/>
                  <a:ahLst/>
                  <a:cxnLst>
                    <a:cxn ang="0">
                      <a:pos x="0" y="0"/>
                    </a:cxn>
                    <a:cxn ang="0">
                      <a:pos x="47" y="35"/>
                    </a:cxn>
                    <a:cxn ang="0">
                      <a:pos x="47" y="53"/>
                    </a:cxn>
                    <a:cxn ang="0">
                      <a:pos x="0" y="21"/>
                    </a:cxn>
                    <a:cxn ang="0">
                      <a:pos x="0" y="0"/>
                    </a:cxn>
                  </a:cxnLst>
                  <a:rect l="0" t="0" r="r" b="b"/>
                  <a:pathLst>
                    <a:path w="48" h="54">
                      <a:moveTo>
                        <a:pt x="0" y="0"/>
                      </a:moveTo>
                      <a:lnTo>
                        <a:pt x="47" y="35"/>
                      </a:lnTo>
                      <a:lnTo>
                        <a:pt x="47" y="53"/>
                      </a:lnTo>
                      <a:lnTo>
                        <a:pt x="0" y="21"/>
                      </a:lnTo>
                      <a:lnTo>
                        <a:pt x="0" y="0"/>
                      </a:lnTo>
                    </a:path>
                  </a:pathLst>
                </a:custGeom>
                <a:solidFill>
                  <a:srgbClr val="606060"/>
                </a:solidFill>
                <a:ln w="9525" cap="rnd">
                  <a:noFill/>
                  <a:round/>
                  <a:headEnd/>
                  <a:tailEnd/>
                </a:ln>
                <a:effectLst/>
              </p:spPr>
              <p:txBody>
                <a:bodyPr/>
                <a:lstStyle/>
                <a:p>
                  <a:endParaRPr lang="en-US"/>
                </a:p>
              </p:txBody>
            </p:sp>
            <p:sp>
              <p:nvSpPr>
                <p:cNvPr id="378" name="Freeform 31"/>
                <p:cNvSpPr>
                  <a:spLocks/>
                </p:cNvSpPr>
                <p:nvPr/>
              </p:nvSpPr>
              <p:spPr bwMode="gray">
                <a:xfrm>
                  <a:off x="3152" y="3460"/>
                  <a:ext cx="48" cy="50"/>
                </a:xfrm>
                <a:custGeom>
                  <a:avLst/>
                  <a:gdLst/>
                  <a:ahLst/>
                  <a:cxnLst>
                    <a:cxn ang="0">
                      <a:pos x="0" y="0"/>
                    </a:cxn>
                    <a:cxn ang="0">
                      <a:pos x="47" y="30"/>
                    </a:cxn>
                    <a:cxn ang="0">
                      <a:pos x="47" y="49"/>
                    </a:cxn>
                    <a:cxn ang="0">
                      <a:pos x="0" y="21"/>
                    </a:cxn>
                    <a:cxn ang="0">
                      <a:pos x="0" y="0"/>
                    </a:cxn>
                  </a:cxnLst>
                  <a:rect l="0" t="0" r="r" b="b"/>
                  <a:pathLst>
                    <a:path w="48" h="50">
                      <a:moveTo>
                        <a:pt x="0" y="0"/>
                      </a:moveTo>
                      <a:lnTo>
                        <a:pt x="47" y="30"/>
                      </a:lnTo>
                      <a:lnTo>
                        <a:pt x="47" y="49"/>
                      </a:lnTo>
                      <a:lnTo>
                        <a:pt x="0" y="21"/>
                      </a:lnTo>
                      <a:lnTo>
                        <a:pt x="0" y="0"/>
                      </a:lnTo>
                    </a:path>
                  </a:pathLst>
                </a:custGeom>
                <a:solidFill>
                  <a:srgbClr val="606060"/>
                </a:solidFill>
                <a:ln w="9525" cap="rnd">
                  <a:noFill/>
                  <a:round/>
                  <a:headEnd/>
                  <a:tailEnd/>
                </a:ln>
                <a:effectLst/>
              </p:spPr>
              <p:txBody>
                <a:bodyPr/>
                <a:lstStyle/>
                <a:p>
                  <a:endParaRPr lang="en-US"/>
                </a:p>
              </p:txBody>
            </p:sp>
            <p:sp>
              <p:nvSpPr>
                <p:cNvPr id="379" name="Freeform 32"/>
                <p:cNvSpPr>
                  <a:spLocks/>
                </p:cNvSpPr>
                <p:nvPr/>
              </p:nvSpPr>
              <p:spPr bwMode="gray">
                <a:xfrm>
                  <a:off x="3152" y="3507"/>
                  <a:ext cx="48" cy="46"/>
                </a:xfrm>
                <a:custGeom>
                  <a:avLst/>
                  <a:gdLst/>
                  <a:ahLst/>
                  <a:cxnLst>
                    <a:cxn ang="0">
                      <a:pos x="0" y="0"/>
                    </a:cxn>
                    <a:cxn ang="0">
                      <a:pos x="47" y="26"/>
                    </a:cxn>
                    <a:cxn ang="0">
                      <a:pos x="47" y="45"/>
                    </a:cxn>
                    <a:cxn ang="0">
                      <a:pos x="0" y="21"/>
                    </a:cxn>
                    <a:cxn ang="0">
                      <a:pos x="0" y="0"/>
                    </a:cxn>
                  </a:cxnLst>
                  <a:rect l="0" t="0" r="r" b="b"/>
                  <a:pathLst>
                    <a:path w="48" h="46">
                      <a:moveTo>
                        <a:pt x="0" y="0"/>
                      </a:moveTo>
                      <a:lnTo>
                        <a:pt x="47" y="26"/>
                      </a:lnTo>
                      <a:lnTo>
                        <a:pt x="47" y="45"/>
                      </a:lnTo>
                      <a:lnTo>
                        <a:pt x="0" y="21"/>
                      </a:lnTo>
                      <a:lnTo>
                        <a:pt x="0" y="0"/>
                      </a:lnTo>
                    </a:path>
                  </a:pathLst>
                </a:custGeom>
                <a:solidFill>
                  <a:srgbClr val="606060"/>
                </a:solidFill>
                <a:ln w="9525" cap="rnd">
                  <a:noFill/>
                  <a:round/>
                  <a:headEnd/>
                  <a:tailEnd/>
                </a:ln>
                <a:effectLst/>
              </p:spPr>
              <p:txBody>
                <a:bodyPr/>
                <a:lstStyle/>
                <a:p>
                  <a:endParaRPr lang="en-US"/>
                </a:p>
              </p:txBody>
            </p:sp>
            <p:sp>
              <p:nvSpPr>
                <p:cNvPr id="380" name="Freeform 33"/>
                <p:cNvSpPr>
                  <a:spLocks/>
                </p:cNvSpPr>
                <p:nvPr/>
              </p:nvSpPr>
              <p:spPr bwMode="gray">
                <a:xfrm>
                  <a:off x="3152" y="3555"/>
                  <a:ext cx="48" cy="41"/>
                </a:xfrm>
                <a:custGeom>
                  <a:avLst/>
                  <a:gdLst/>
                  <a:ahLst/>
                  <a:cxnLst>
                    <a:cxn ang="0">
                      <a:pos x="0" y="0"/>
                    </a:cxn>
                    <a:cxn ang="0">
                      <a:pos x="47" y="22"/>
                    </a:cxn>
                    <a:cxn ang="0">
                      <a:pos x="47" y="40"/>
                    </a:cxn>
                    <a:cxn ang="0">
                      <a:pos x="0" y="21"/>
                    </a:cxn>
                    <a:cxn ang="0">
                      <a:pos x="0" y="0"/>
                    </a:cxn>
                  </a:cxnLst>
                  <a:rect l="0" t="0" r="r" b="b"/>
                  <a:pathLst>
                    <a:path w="48" h="41">
                      <a:moveTo>
                        <a:pt x="0" y="0"/>
                      </a:moveTo>
                      <a:lnTo>
                        <a:pt x="47" y="22"/>
                      </a:lnTo>
                      <a:lnTo>
                        <a:pt x="47" y="40"/>
                      </a:lnTo>
                      <a:lnTo>
                        <a:pt x="0" y="21"/>
                      </a:lnTo>
                      <a:lnTo>
                        <a:pt x="0" y="0"/>
                      </a:lnTo>
                    </a:path>
                  </a:pathLst>
                </a:custGeom>
                <a:solidFill>
                  <a:srgbClr val="606060"/>
                </a:solidFill>
                <a:ln w="9525" cap="rnd">
                  <a:noFill/>
                  <a:round/>
                  <a:headEnd/>
                  <a:tailEnd/>
                </a:ln>
                <a:effectLst/>
              </p:spPr>
              <p:txBody>
                <a:bodyPr/>
                <a:lstStyle/>
                <a:p>
                  <a:endParaRPr lang="en-US"/>
                </a:p>
              </p:txBody>
            </p:sp>
            <p:sp>
              <p:nvSpPr>
                <p:cNvPr id="381" name="Freeform 34"/>
                <p:cNvSpPr>
                  <a:spLocks/>
                </p:cNvSpPr>
                <p:nvPr/>
              </p:nvSpPr>
              <p:spPr bwMode="gray">
                <a:xfrm>
                  <a:off x="3152" y="3603"/>
                  <a:ext cx="48" cy="37"/>
                </a:xfrm>
                <a:custGeom>
                  <a:avLst/>
                  <a:gdLst/>
                  <a:ahLst/>
                  <a:cxnLst>
                    <a:cxn ang="0">
                      <a:pos x="0" y="0"/>
                    </a:cxn>
                    <a:cxn ang="0">
                      <a:pos x="47" y="17"/>
                    </a:cxn>
                    <a:cxn ang="0">
                      <a:pos x="47" y="36"/>
                    </a:cxn>
                    <a:cxn ang="0">
                      <a:pos x="0" y="21"/>
                    </a:cxn>
                    <a:cxn ang="0">
                      <a:pos x="0" y="0"/>
                    </a:cxn>
                  </a:cxnLst>
                  <a:rect l="0" t="0" r="r" b="b"/>
                  <a:pathLst>
                    <a:path w="48" h="37">
                      <a:moveTo>
                        <a:pt x="0" y="0"/>
                      </a:moveTo>
                      <a:lnTo>
                        <a:pt x="47" y="17"/>
                      </a:lnTo>
                      <a:lnTo>
                        <a:pt x="47" y="36"/>
                      </a:lnTo>
                      <a:lnTo>
                        <a:pt x="0" y="21"/>
                      </a:lnTo>
                      <a:lnTo>
                        <a:pt x="0" y="0"/>
                      </a:lnTo>
                    </a:path>
                  </a:pathLst>
                </a:custGeom>
                <a:solidFill>
                  <a:srgbClr val="606060"/>
                </a:solidFill>
                <a:ln w="9525" cap="rnd">
                  <a:noFill/>
                  <a:round/>
                  <a:headEnd/>
                  <a:tailEnd/>
                </a:ln>
                <a:effectLst/>
              </p:spPr>
              <p:txBody>
                <a:bodyPr/>
                <a:lstStyle/>
                <a:p>
                  <a:endParaRPr lang="en-US"/>
                </a:p>
              </p:txBody>
            </p:sp>
            <p:sp>
              <p:nvSpPr>
                <p:cNvPr id="382" name="Freeform 35"/>
                <p:cNvSpPr>
                  <a:spLocks/>
                </p:cNvSpPr>
                <p:nvPr/>
              </p:nvSpPr>
              <p:spPr bwMode="gray">
                <a:xfrm>
                  <a:off x="3152" y="3650"/>
                  <a:ext cx="48" cy="32"/>
                </a:xfrm>
                <a:custGeom>
                  <a:avLst/>
                  <a:gdLst/>
                  <a:ahLst/>
                  <a:cxnLst>
                    <a:cxn ang="0">
                      <a:pos x="0" y="0"/>
                    </a:cxn>
                    <a:cxn ang="0">
                      <a:pos x="47" y="12"/>
                    </a:cxn>
                    <a:cxn ang="0">
                      <a:pos x="47" y="31"/>
                    </a:cxn>
                    <a:cxn ang="0">
                      <a:pos x="0" y="21"/>
                    </a:cxn>
                    <a:cxn ang="0">
                      <a:pos x="0" y="0"/>
                    </a:cxn>
                  </a:cxnLst>
                  <a:rect l="0" t="0" r="r" b="b"/>
                  <a:pathLst>
                    <a:path w="48" h="32">
                      <a:moveTo>
                        <a:pt x="0" y="0"/>
                      </a:moveTo>
                      <a:lnTo>
                        <a:pt x="47" y="12"/>
                      </a:lnTo>
                      <a:lnTo>
                        <a:pt x="47" y="31"/>
                      </a:lnTo>
                      <a:lnTo>
                        <a:pt x="0" y="21"/>
                      </a:lnTo>
                      <a:lnTo>
                        <a:pt x="0" y="0"/>
                      </a:lnTo>
                    </a:path>
                  </a:pathLst>
                </a:custGeom>
                <a:solidFill>
                  <a:srgbClr val="606060"/>
                </a:solidFill>
                <a:ln w="9525" cap="rnd">
                  <a:noFill/>
                  <a:round/>
                  <a:headEnd/>
                  <a:tailEnd/>
                </a:ln>
                <a:effectLst/>
              </p:spPr>
              <p:txBody>
                <a:bodyPr/>
                <a:lstStyle/>
                <a:p>
                  <a:endParaRPr lang="en-US"/>
                </a:p>
              </p:txBody>
            </p:sp>
            <p:sp>
              <p:nvSpPr>
                <p:cNvPr id="383" name="Freeform 36"/>
                <p:cNvSpPr>
                  <a:spLocks/>
                </p:cNvSpPr>
                <p:nvPr/>
              </p:nvSpPr>
              <p:spPr bwMode="gray">
                <a:xfrm>
                  <a:off x="3152" y="3698"/>
                  <a:ext cx="48" cy="26"/>
                </a:xfrm>
                <a:custGeom>
                  <a:avLst/>
                  <a:gdLst/>
                  <a:ahLst/>
                  <a:cxnLst>
                    <a:cxn ang="0">
                      <a:pos x="0" y="0"/>
                    </a:cxn>
                    <a:cxn ang="0">
                      <a:pos x="47" y="7"/>
                    </a:cxn>
                    <a:cxn ang="0">
                      <a:pos x="47" y="25"/>
                    </a:cxn>
                    <a:cxn ang="0">
                      <a:pos x="0" y="20"/>
                    </a:cxn>
                    <a:cxn ang="0">
                      <a:pos x="0" y="0"/>
                    </a:cxn>
                  </a:cxnLst>
                  <a:rect l="0" t="0" r="r" b="b"/>
                  <a:pathLst>
                    <a:path w="48" h="26">
                      <a:moveTo>
                        <a:pt x="0" y="0"/>
                      </a:moveTo>
                      <a:lnTo>
                        <a:pt x="47" y="7"/>
                      </a:lnTo>
                      <a:lnTo>
                        <a:pt x="47" y="25"/>
                      </a:lnTo>
                      <a:lnTo>
                        <a:pt x="0" y="20"/>
                      </a:lnTo>
                      <a:lnTo>
                        <a:pt x="0" y="0"/>
                      </a:lnTo>
                    </a:path>
                  </a:pathLst>
                </a:custGeom>
                <a:solidFill>
                  <a:srgbClr val="606060"/>
                </a:solidFill>
                <a:ln w="9525" cap="rnd">
                  <a:noFill/>
                  <a:round/>
                  <a:headEnd/>
                  <a:tailEnd/>
                </a:ln>
                <a:effectLst/>
              </p:spPr>
              <p:txBody>
                <a:bodyPr/>
                <a:lstStyle/>
                <a:p>
                  <a:endParaRPr lang="en-US"/>
                </a:p>
              </p:txBody>
            </p:sp>
            <p:sp>
              <p:nvSpPr>
                <p:cNvPr id="384" name="Line 37"/>
                <p:cNvSpPr>
                  <a:spLocks noChangeShapeType="1"/>
                </p:cNvSpPr>
                <p:nvPr/>
              </p:nvSpPr>
              <p:spPr bwMode="gray">
                <a:xfrm>
                  <a:off x="3170" y="3237"/>
                  <a:ext cx="0" cy="491"/>
                </a:xfrm>
                <a:prstGeom prst="line">
                  <a:avLst/>
                </a:prstGeom>
                <a:noFill/>
                <a:ln w="25400">
                  <a:solidFill>
                    <a:srgbClr val="C0C0C0"/>
                  </a:solidFill>
                  <a:round/>
                  <a:headEnd type="none" w="sm" len="sm"/>
                  <a:tailEnd type="none" w="sm" len="sm"/>
                </a:ln>
                <a:effectLst/>
              </p:spPr>
              <p:txBody>
                <a:bodyPr wrap="none" anchor="ctr"/>
                <a:lstStyle/>
                <a:p>
                  <a:endParaRPr lang="en-US"/>
                </a:p>
              </p:txBody>
            </p:sp>
            <p:sp>
              <p:nvSpPr>
                <p:cNvPr id="385" name="Line 38"/>
                <p:cNvSpPr>
                  <a:spLocks noChangeShapeType="1"/>
                </p:cNvSpPr>
                <p:nvPr/>
              </p:nvSpPr>
              <p:spPr bwMode="gray">
                <a:xfrm>
                  <a:off x="3190" y="3259"/>
                  <a:ext cx="0" cy="471"/>
                </a:xfrm>
                <a:prstGeom prst="line">
                  <a:avLst/>
                </a:prstGeom>
                <a:noFill/>
                <a:ln w="25400">
                  <a:solidFill>
                    <a:srgbClr val="C0C0C0"/>
                  </a:solidFill>
                  <a:round/>
                  <a:headEnd type="none" w="sm" len="sm"/>
                  <a:tailEnd type="none" w="sm" len="sm"/>
                </a:ln>
                <a:effectLst/>
              </p:spPr>
              <p:txBody>
                <a:bodyPr wrap="none" anchor="ctr"/>
                <a:lstStyle/>
                <a:p>
                  <a:endParaRPr lang="en-US"/>
                </a:p>
              </p:txBody>
            </p:sp>
          </p:grpSp>
          <p:grpSp>
            <p:nvGrpSpPr>
              <p:cNvPr id="355" name="Group 39"/>
              <p:cNvGrpSpPr>
                <a:grpSpLocks/>
              </p:cNvGrpSpPr>
              <p:nvPr/>
            </p:nvGrpSpPr>
            <p:grpSpPr bwMode="auto">
              <a:xfrm>
                <a:off x="3095" y="3154"/>
                <a:ext cx="26" cy="654"/>
                <a:chOff x="3095" y="3154"/>
                <a:chExt cx="26" cy="654"/>
              </a:xfrm>
            </p:grpSpPr>
            <p:sp>
              <p:nvSpPr>
                <p:cNvPr id="356" name="Line 40"/>
                <p:cNvSpPr>
                  <a:spLocks noChangeShapeType="1"/>
                </p:cNvSpPr>
                <p:nvPr/>
              </p:nvSpPr>
              <p:spPr bwMode="gray">
                <a:xfrm>
                  <a:off x="3099" y="3161"/>
                  <a:ext cx="0" cy="647"/>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57" name="Line 41"/>
                <p:cNvSpPr>
                  <a:spLocks noChangeShapeType="1"/>
                </p:cNvSpPr>
                <p:nvPr/>
              </p:nvSpPr>
              <p:spPr bwMode="gray">
                <a:xfrm>
                  <a:off x="3105" y="3160"/>
                  <a:ext cx="0" cy="64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358" name="Line 42"/>
                <p:cNvSpPr>
                  <a:spLocks noChangeShapeType="1"/>
                </p:cNvSpPr>
                <p:nvPr/>
              </p:nvSpPr>
              <p:spPr bwMode="gray">
                <a:xfrm>
                  <a:off x="3106" y="3158"/>
                  <a:ext cx="0" cy="650"/>
                </a:xfrm>
                <a:prstGeom prst="line">
                  <a:avLst/>
                </a:prstGeom>
                <a:noFill/>
                <a:ln w="12700">
                  <a:solidFill>
                    <a:srgbClr val="E0E0E0"/>
                  </a:solidFill>
                  <a:round/>
                  <a:headEnd type="none" w="sm" len="sm"/>
                  <a:tailEnd type="none" w="sm" len="sm"/>
                </a:ln>
                <a:effectLst/>
              </p:spPr>
              <p:txBody>
                <a:bodyPr wrap="none" anchor="ctr"/>
                <a:lstStyle/>
                <a:p>
                  <a:endParaRPr lang="en-US"/>
                </a:p>
              </p:txBody>
            </p:sp>
            <p:sp>
              <p:nvSpPr>
                <p:cNvPr id="359" name="Line 43"/>
                <p:cNvSpPr>
                  <a:spLocks noChangeShapeType="1"/>
                </p:cNvSpPr>
                <p:nvPr/>
              </p:nvSpPr>
              <p:spPr bwMode="gray">
                <a:xfrm>
                  <a:off x="3110" y="3158"/>
                  <a:ext cx="0" cy="6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60" name="Line 44"/>
                <p:cNvSpPr>
                  <a:spLocks noChangeShapeType="1"/>
                </p:cNvSpPr>
                <p:nvPr/>
              </p:nvSpPr>
              <p:spPr bwMode="gray">
                <a:xfrm>
                  <a:off x="3121" y="3161"/>
                  <a:ext cx="0" cy="646"/>
                </a:xfrm>
                <a:prstGeom prst="line">
                  <a:avLst/>
                </a:prstGeom>
                <a:noFill/>
                <a:ln w="12700">
                  <a:solidFill>
                    <a:srgbClr val="E0E0E0"/>
                  </a:solidFill>
                  <a:round/>
                  <a:headEnd type="none" w="sm" len="sm"/>
                  <a:tailEnd type="none" w="sm" len="sm"/>
                </a:ln>
                <a:effectLst/>
              </p:spPr>
              <p:txBody>
                <a:bodyPr wrap="none" anchor="ctr"/>
                <a:lstStyle/>
                <a:p>
                  <a:endParaRPr lang="en-US"/>
                </a:p>
              </p:txBody>
            </p:sp>
            <p:sp>
              <p:nvSpPr>
                <p:cNvPr id="361" name="Freeform 45"/>
                <p:cNvSpPr>
                  <a:spLocks/>
                </p:cNvSpPr>
                <p:nvPr/>
              </p:nvSpPr>
              <p:spPr bwMode="gray">
                <a:xfrm>
                  <a:off x="3095" y="3193"/>
                  <a:ext cx="25" cy="24"/>
                </a:xfrm>
                <a:custGeom>
                  <a:avLst/>
                  <a:gdLst/>
                  <a:ahLst/>
                  <a:cxnLst>
                    <a:cxn ang="0">
                      <a:pos x="3" y="3"/>
                    </a:cxn>
                    <a:cxn ang="0">
                      <a:pos x="5" y="2"/>
                    </a:cxn>
                    <a:cxn ang="0">
                      <a:pos x="7" y="1"/>
                    </a:cxn>
                    <a:cxn ang="0">
                      <a:pos x="10" y="1"/>
                    </a:cxn>
                    <a:cxn ang="0">
                      <a:pos x="11" y="0"/>
                    </a:cxn>
                    <a:cxn ang="0">
                      <a:pos x="13" y="0"/>
                    </a:cxn>
                    <a:cxn ang="0">
                      <a:pos x="16" y="1"/>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2"/>
                    </a:cxn>
                    <a:cxn ang="0">
                      <a:pos x="0" y="22"/>
                    </a:cxn>
                    <a:cxn ang="0">
                      <a:pos x="0" y="5"/>
                    </a:cxn>
                    <a:cxn ang="0">
                      <a:pos x="3" y="3"/>
                    </a:cxn>
                  </a:cxnLst>
                  <a:rect l="0" t="0" r="r" b="b"/>
                  <a:pathLst>
                    <a:path w="25" h="24">
                      <a:moveTo>
                        <a:pt x="3" y="3"/>
                      </a:moveTo>
                      <a:lnTo>
                        <a:pt x="5" y="2"/>
                      </a:lnTo>
                      <a:lnTo>
                        <a:pt x="7" y="1"/>
                      </a:lnTo>
                      <a:lnTo>
                        <a:pt x="10" y="1"/>
                      </a:lnTo>
                      <a:lnTo>
                        <a:pt x="11" y="0"/>
                      </a:lnTo>
                      <a:lnTo>
                        <a:pt x="13" y="0"/>
                      </a:lnTo>
                      <a:lnTo>
                        <a:pt x="16" y="1"/>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2"/>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362" name="Freeform 46"/>
                <p:cNvSpPr>
                  <a:spLocks/>
                </p:cNvSpPr>
                <p:nvPr/>
              </p:nvSpPr>
              <p:spPr bwMode="gray">
                <a:xfrm>
                  <a:off x="3095" y="3241"/>
                  <a:ext cx="25" cy="25"/>
                </a:xfrm>
                <a:custGeom>
                  <a:avLst/>
                  <a:gdLst/>
                  <a:ahLst/>
                  <a:cxnLst>
                    <a:cxn ang="0">
                      <a:pos x="3" y="4"/>
                    </a:cxn>
                    <a:cxn ang="0">
                      <a:pos x="5" y="2"/>
                    </a:cxn>
                    <a:cxn ang="0">
                      <a:pos x="7" y="2"/>
                    </a:cxn>
                    <a:cxn ang="0">
                      <a:pos x="10" y="1"/>
                    </a:cxn>
                    <a:cxn ang="0">
                      <a:pos x="11" y="1"/>
                    </a:cxn>
                    <a:cxn ang="0">
                      <a:pos x="13" y="0"/>
                    </a:cxn>
                    <a:cxn ang="0">
                      <a:pos x="16" y="1"/>
                    </a:cxn>
                    <a:cxn ang="0">
                      <a:pos x="19" y="2"/>
                    </a:cxn>
                    <a:cxn ang="0">
                      <a:pos x="21" y="4"/>
                    </a:cxn>
                    <a:cxn ang="0">
                      <a:pos x="24" y="5"/>
                    </a:cxn>
                    <a:cxn ang="0">
                      <a:pos x="24" y="24"/>
                    </a:cxn>
                    <a:cxn ang="0">
                      <a:pos x="21" y="22"/>
                    </a:cxn>
                    <a:cxn ang="0">
                      <a:pos x="19" y="20"/>
                    </a:cxn>
                    <a:cxn ang="0">
                      <a:pos x="16" y="20"/>
                    </a:cxn>
                    <a:cxn ang="0">
                      <a:pos x="13" y="19"/>
                    </a:cxn>
                    <a:cxn ang="0">
                      <a:pos x="11" y="19"/>
                    </a:cxn>
                    <a:cxn ang="0">
                      <a:pos x="10" y="20"/>
                    </a:cxn>
                    <a:cxn ang="0">
                      <a:pos x="7" y="20"/>
                    </a:cxn>
                    <a:cxn ang="0">
                      <a:pos x="3" y="23"/>
                    </a:cxn>
                    <a:cxn ang="0">
                      <a:pos x="0" y="24"/>
                    </a:cxn>
                    <a:cxn ang="0">
                      <a:pos x="0" y="5"/>
                    </a:cxn>
                    <a:cxn ang="0">
                      <a:pos x="3" y="4"/>
                    </a:cxn>
                  </a:cxnLst>
                  <a:rect l="0" t="0" r="r" b="b"/>
                  <a:pathLst>
                    <a:path w="25" h="25">
                      <a:moveTo>
                        <a:pt x="3" y="4"/>
                      </a:moveTo>
                      <a:lnTo>
                        <a:pt x="5" y="2"/>
                      </a:lnTo>
                      <a:lnTo>
                        <a:pt x="7" y="2"/>
                      </a:lnTo>
                      <a:lnTo>
                        <a:pt x="10" y="1"/>
                      </a:lnTo>
                      <a:lnTo>
                        <a:pt x="11" y="1"/>
                      </a:lnTo>
                      <a:lnTo>
                        <a:pt x="13" y="0"/>
                      </a:lnTo>
                      <a:lnTo>
                        <a:pt x="16" y="1"/>
                      </a:lnTo>
                      <a:lnTo>
                        <a:pt x="19" y="2"/>
                      </a:lnTo>
                      <a:lnTo>
                        <a:pt x="21" y="4"/>
                      </a:lnTo>
                      <a:lnTo>
                        <a:pt x="24" y="5"/>
                      </a:lnTo>
                      <a:lnTo>
                        <a:pt x="24" y="24"/>
                      </a:lnTo>
                      <a:lnTo>
                        <a:pt x="21" y="22"/>
                      </a:lnTo>
                      <a:lnTo>
                        <a:pt x="19" y="20"/>
                      </a:lnTo>
                      <a:lnTo>
                        <a:pt x="16" y="20"/>
                      </a:lnTo>
                      <a:lnTo>
                        <a:pt x="13" y="19"/>
                      </a:lnTo>
                      <a:lnTo>
                        <a:pt x="11" y="19"/>
                      </a:lnTo>
                      <a:lnTo>
                        <a:pt x="10" y="20"/>
                      </a:lnTo>
                      <a:lnTo>
                        <a:pt x="7" y="20"/>
                      </a:lnTo>
                      <a:lnTo>
                        <a:pt x="3" y="23"/>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363" name="Freeform 47"/>
                <p:cNvSpPr>
                  <a:spLocks/>
                </p:cNvSpPr>
                <p:nvPr/>
              </p:nvSpPr>
              <p:spPr bwMode="gray">
                <a:xfrm>
                  <a:off x="3095" y="3289"/>
                  <a:ext cx="25" cy="26"/>
                </a:xfrm>
                <a:custGeom>
                  <a:avLst/>
                  <a:gdLst/>
                  <a:ahLst/>
                  <a:cxnLst>
                    <a:cxn ang="0">
                      <a:pos x="3" y="4"/>
                    </a:cxn>
                    <a:cxn ang="0">
                      <a:pos x="5" y="2"/>
                    </a:cxn>
                    <a:cxn ang="0">
                      <a:pos x="7" y="1"/>
                    </a:cxn>
                    <a:cxn ang="0">
                      <a:pos x="10" y="1"/>
                    </a:cxn>
                    <a:cxn ang="0">
                      <a:pos x="11" y="0"/>
                    </a:cxn>
                    <a:cxn ang="0">
                      <a:pos x="13" y="0"/>
                    </a:cxn>
                    <a:cxn ang="0">
                      <a:pos x="16" y="1"/>
                    </a:cxn>
                    <a:cxn ang="0">
                      <a:pos x="19" y="2"/>
                    </a:cxn>
                    <a:cxn ang="0">
                      <a:pos x="21" y="4"/>
                    </a:cxn>
                    <a:cxn ang="0">
                      <a:pos x="24" y="5"/>
                    </a:cxn>
                    <a:cxn ang="0">
                      <a:pos x="24" y="25"/>
                    </a:cxn>
                    <a:cxn ang="0">
                      <a:pos x="21" y="23"/>
                    </a:cxn>
                    <a:cxn ang="0">
                      <a:pos x="19" y="21"/>
                    </a:cxn>
                    <a:cxn ang="0">
                      <a:pos x="16" y="20"/>
                    </a:cxn>
                    <a:cxn ang="0">
                      <a:pos x="13" y="20"/>
                    </a:cxn>
                    <a:cxn ang="0">
                      <a:pos x="11" y="20"/>
                    </a:cxn>
                    <a:cxn ang="0">
                      <a:pos x="10" y="20"/>
                    </a:cxn>
                    <a:cxn ang="0">
                      <a:pos x="7" y="21"/>
                    </a:cxn>
                    <a:cxn ang="0">
                      <a:pos x="3" y="23"/>
                    </a:cxn>
                    <a:cxn ang="0">
                      <a:pos x="0" y="24"/>
                    </a:cxn>
                    <a:cxn ang="0">
                      <a:pos x="0" y="5"/>
                    </a:cxn>
                    <a:cxn ang="0">
                      <a:pos x="3" y="4"/>
                    </a:cxn>
                  </a:cxnLst>
                  <a:rect l="0" t="0" r="r" b="b"/>
                  <a:pathLst>
                    <a:path w="25" h="26">
                      <a:moveTo>
                        <a:pt x="3" y="4"/>
                      </a:moveTo>
                      <a:lnTo>
                        <a:pt x="5" y="2"/>
                      </a:lnTo>
                      <a:lnTo>
                        <a:pt x="7" y="1"/>
                      </a:lnTo>
                      <a:lnTo>
                        <a:pt x="10" y="1"/>
                      </a:lnTo>
                      <a:lnTo>
                        <a:pt x="11" y="0"/>
                      </a:lnTo>
                      <a:lnTo>
                        <a:pt x="13" y="0"/>
                      </a:lnTo>
                      <a:lnTo>
                        <a:pt x="16" y="1"/>
                      </a:lnTo>
                      <a:lnTo>
                        <a:pt x="19" y="2"/>
                      </a:lnTo>
                      <a:lnTo>
                        <a:pt x="21" y="4"/>
                      </a:lnTo>
                      <a:lnTo>
                        <a:pt x="24" y="5"/>
                      </a:lnTo>
                      <a:lnTo>
                        <a:pt x="24" y="25"/>
                      </a:lnTo>
                      <a:lnTo>
                        <a:pt x="21" y="23"/>
                      </a:lnTo>
                      <a:lnTo>
                        <a:pt x="19" y="21"/>
                      </a:lnTo>
                      <a:lnTo>
                        <a:pt x="16" y="20"/>
                      </a:lnTo>
                      <a:lnTo>
                        <a:pt x="13" y="20"/>
                      </a:lnTo>
                      <a:lnTo>
                        <a:pt x="11" y="20"/>
                      </a:lnTo>
                      <a:lnTo>
                        <a:pt x="10" y="20"/>
                      </a:lnTo>
                      <a:lnTo>
                        <a:pt x="7" y="21"/>
                      </a:lnTo>
                      <a:lnTo>
                        <a:pt x="3" y="23"/>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364" name="Freeform 48"/>
                <p:cNvSpPr>
                  <a:spLocks/>
                </p:cNvSpPr>
                <p:nvPr/>
              </p:nvSpPr>
              <p:spPr bwMode="gray">
                <a:xfrm>
                  <a:off x="3095" y="3338"/>
                  <a:ext cx="25" cy="26"/>
                </a:xfrm>
                <a:custGeom>
                  <a:avLst/>
                  <a:gdLst/>
                  <a:ahLst/>
                  <a:cxnLst>
                    <a:cxn ang="0">
                      <a:pos x="3" y="3"/>
                    </a:cxn>
                    <a:cxn ang="0">
                      <a:pos x="5" y="2"/>
                    </a:cxn>
                    <a:cxn ang="0">
                      <a:pos x="7" y="1"/>
                    </a:cxn>
                    <a:cxn ang="0">
                      <a:pos x="10" y="1"/>
                    </a:cxn>
                    <a:cxn ang="0">
                      <a:pos x="11" y="0"/>
                    </a:cxn>
                    <a:cxn ang="0">
                      <a:pos x="13" y="0"/>
                    </a:cxn>
                    <a:cxn ang="0">
                      <a:pos x="16" y="0"/>
                    </a:cxn>
                    <a:cxn ang="0">
                      <a:pos x="19" y="1"/>
                    </a:cxn>
                    <a:cxn ang="0">
                      <a:pos x="21" y="3"/>
                    </a:cxn>
                    <a:cxn ang="0">
                      <a:pos x="24" y="5"/>
                    </a:cxn>
                    <a:cxn ang="0">
                      <a:pos x="24" y="25"/>
                    </a:cxn>
                    <a:cxn ang="0">
                      <a:pos x="21" y="23"/>
                    </a:cxn>
                    <a:cxn ang="0">
                      <a:pos x="19" y="21"/>
                    </a:cxn>
                    <a:cxn ang="0">
                      <a:pos x="16" y="20"/>
                    </a:cxn>
                    <a:cxn ang="0">
                      <a:pos x="13" y="20"/>
                    </a:cxn>
                    <a:cxn ang="0">
                      <a:pos x="11" y="20"/>
                    </a:cxn>
                    <a:cxn ang="0">
                      <a:pos x="10" y="20"/>
                    </a:cxn>
                    <a:cxn ang="0">
                      <a:pos x="7" y="21"/>
                    </a:cxn>
                    <a:cxn ang="0">
                      <a:pos x="3" y="23"/>
                    </a:cxn>
                    <a:cxn ang="0">
                      <a:pos x="0" y="24"/>
                    </a:cxn>
                    <a:cxn ang="0">
                      <a:pos x="0" y="5"/>
                    </a:cxn>
                    <a:cxn ang="0">
                      <a:pos x="3" y="3"/>
                    </a:cxn>
                  </a:cxnLst>
                  <a:rect l="0" t="0" r="r" b="b"/>
                  <a:pathLst>
                    <a:path w="25" h="26">
                      <a:moveTo>
                        <a:pt x="3" y="3"/>
                      </a:moveTo>
                      <a:lnTo>
                        <a:pt x="5" y="2"/>
                      </a:lnTo>
                      <a:lnTo>
                        <a:pt x="7" y="1"/>
                      </a:lnTo>
                      <a:lnTo>
                        <a:pt x="10" y="1"/>
                      </a:lnTo>
                      <a:lnTo>
                        <a:pt x="11" y="0"/>
                      </a:lnTo>
                      <a:lnTo>
                        <a:pt x="13" y="0"/>
                      </a:lnTo>
                      <a:lnTo>
                        <a:pt x="16" y="0"/>
                      </a:lnTo>
                      <a:lnTo>
                        <a:pt x="19" y="1"/>
                      </a:lnTo>
                      <a:lnTo>
                        <a:pt x="21" y="3"/>
                      </a:lnTo>
                      <a:lnTo>
                        <a:pt x="24" y="5"/>
                      </a:lnTo>
                      <a:lnTo>
                        <a:pt x="24" y="25"/>
                      </a:lnTo>
                      <a:lnTo>
                        <a:pt x="21" y="23"/>
                      </a:lnTo>
                      <a:lnTo>
                        <a:pt x="19" y="21"/>
                      </a:lnTo>
                      <a:lnTo>
                        <a:pt x="16" y="20"/>
                      </a:lnTo>
                      <a:lnTo>
                        <a:pt x="13" y="20"/>
                      </a:lnTo>
                      <a:lnTo>
                        <a:pt x="11" y="20"/>
                      </a:lnTo>
                      <a:lnTo>
                        <a:pt x="10" y="20"/>
                      </a:lnTo>
                      <a:lnTo>
                        <a:pt x="7" y="21"/>
                      </a:lnTo>
                      <a:lnTo>
                        <a:pt x="3" y="23"/>
                      </a:lnTo>
                      <a:lnTo>
                        <a:pt x="0" y="24"/>
                      </a:lnTo>
                      <a:lnTo>
                        <a:pt x="0" y="5"/>
                      </a:lnTo>
                      <a:lnTo>
                        <a:pt x="3" y="3"/>
                      </a:lnTo>
                    </a:path>
                  </a:pathLst>
                </a:custGeom>
                <a:solidFill>
                  <a:srgbClr val="A0A0A0"/>
                </a:solidFill>
                <a:ln w="9525" cap="rnd">
                  <a:noFill/>
                  <a:round/>
                  <a:headEnd/>
                  <a:tailEnd/>
                </a:ln>
                <a:effectLst/>
              </p:spPr>
              <p:txBody>
                <a:bodyPr/>
                <a:lstStyle/>
                <a:p>
                  <a:endParaRPr lang="en-US"/>
                </a:p>
              </p:txBody>
            </p:sp>
            <p:sp>
              <p:nvSpPr>
                <p:cNvPr id="365" name="Freeform 49"/>
                <p:cNvSpPr>
                  <a:spLocks/>
                </p:cNvSpPr>
                <p:nvPr/>
              </p:nvSpPr>
              <p:spPr bwMode="gray">
                <a:xfrm>
                  <a:off x="3095" y="3386"/>
                  <a:ext cx="25" cy="26"/>
                </a:xfrm>
                <a:custGeom>
                  <a:avLst/>
                  <a:gdLst/>
                  <a:ahLst/>
                  <a:cxnLst>
                    <a:cxn ang="0">
                      <a:pos x="3" y="3"/>
                    </a:cxn>
                    <a:cxn ang="0">
                      <a:pos x="5" y="3"/>
                    </a:cxn>
                    <a:cxn ang="0">
                      <a:pos x="7" y="1"/>
                    </a:cxn>
                    <a:cxn ang="0">
                      <a:pos x="10" y="1"/>
                    </a:cxn>
                    <a:cxn ang="0">
                      <a:pos x="11" y="1"/>
                    </a:cxn>
                    <a:cxn ang="0">
                      <a:pos x="13" y="0"/>
                    </a:cxn>
                    <a:cxn ang="0">
                      <a:pos x="16" y="1"/>
                    </a:cxn>
                    <a:cxn ang="0">
                      <a:pos x="19" y="1"/>
                    </a:cxn>
                    <a:cxn ang="0">
                      <a:pos x="21" y="3"/>
                    </a:cxn>
                    <a:cxn ang="0">
                      <a:pos x="24" y="6"/>
                    </a:cxn>
                    <a:cxn ang="0">
                      <a:pos x="24" y="25"/>
                    </a:cxn>
                    <a:cxn ang="0">
                      <a:pos x="21" y="23"/>
                    </a:cxn>
                    <a:cxn ang="0">
                      <a:pos x="19" y="22"/>
                    </a:cxn>
                    <a:cxn ang="0">
                      <a:pos x="16" y="21"/>
                    </a:cxn>
                    <a:cxn ang="0">
                      <a:pos x="13" y="20"/>
                    </a:cxn>
                    <a:cxn ang="0">
                      <a:pos x="11" y="21"/>
                    </a:cxn>
                    <a:cxn ang="0">
                      <a:pos x="10" y="21"/>
                    </a:cxn>
                    <a:cxn ang="0">
                      <a:pos x="7" y="22"/>
                    </a:cxn>
                    <a:cxn ang="0">
                      <a:pos x="3" y="23"/>
                    </a:cxn>
                    <a:cxn ang="0">
                      <a:pos x="0" y="25"/>
                    </a:cxn>
                    <a:cxn ang="0">
                      <a:pos x="0" y="6"/>
                    </a:cxn>
                    <a:cxn ang="0">
                      <a:pos x="3" y="3"/>
                    </a:cxn>
                  </a:cxnLst>
                  <a:rect l="0" t="0" r="r" b="b"/>
                  <a:pathLst>
                    <a:path w="25" h="26">
                      <a:moveTo>
                        <a:pt x="3" y="3"/>
                      </a:moveTo>
                      <a:lnTo>
                        <a:pt x="5" y="3"/>
                      </a:lnTo>
                      <a:lnTo>
                        <a:pt x="7" y="1"/>
                      </a:lnTo>
                      <a:lnTo>
                        <a:pt x="10" y="1"/>
                      </a:lnTo>
                      <a:lnTo>
                        <a:pt x="11" y="1"/>
                      </a:lnTo>
                      <a:lnTo>
                        <a:pt x="13" y="0"/>
                      </a:lnTo>
                      <a:lnTo>
                        <a:pt x="16" y="1"/>
                      </a:lnTo>
                      <a:lnTo>
                        <a:pt x="19" y="1"/>
                      </a:lnTo>
                      <a:lnTo>
                        <a:pt x="21" y="3"/>
                      </a:lnTo>
                      <a:lnTo>
                        <a:pt x="24" y="6"/>
                      </a:lnTo>
                      <a:lnTo>
                        <a:pt x="24" y="25"/>
                      </a:lnTo>
                      <a:lnTo>
                        <a:pt x="21" y="23"/>
                      </a:lnTo>
                      <a:lnTo>
                        <a:pt x="19" y="22"/>
                      </a:lnTo>
                      <a:lnTo>
                        <a:pt x="16" y="21"/>
                      </a:lnTo>
                      <a:lnTo>
                        <a:pt x="13" y="20"/>
                      </a:lnTo>
                      <a:lnTo>
                        <a:pt x="11" y="21"/>
                      </a:lnTo>
                      <a:lnTo>
                        <a:pt x="10" y="21"/>
                      </a:lnTo>
                      <a:lnTo>
                        <a:pt x="7" y="22"/>
                      </a:lnTo>
                      <a:lnTo>
                        <a:pt x="3" y="23"/>
                      </a:lnTo>
                      <a:lnTo>
                        <a:pt x="0" y="25"/>
                      </a:lnTo>
                      <a:lnTo>
                        <a:pt x="0" y="6"/>
                      </a:lnTo>
                      <a:lnTo>
                        <a:pt x="3" y="3"/>
                      </a:lnTo>
                    </a:path>
                  </a:pathLst>
                </a:custGeom>
                <a:solidFill>
                  <a:srgbClr val="A0A0A0"/>
                </a:solidFill>
                <a:ln w="9525" cap="rnd">
                  <a:noFill/>
                  <a:round/>
                  <a:headEnd/>
                  <a:tailEnd/>
                </a:ln>
                <a:effectLst/>
              </p:spPr>
              <p:txBody>
                <a:bodyPr/>
                <a:lstStyle/>
                <a:p>
                  <a:endParaRPr lang="en-US"/>
                </a:p>
              </p:txBody>
            </p:sp>
            <p:sp>
              <p:nvSpPr>
                <p:cNvPr id="366" name="Freeform 50"/>
                <p:cNvSpPr>
                  <a:spLocks/>
                </p:cNvSpPr>
                <p:nvPr/>
              </p:nvSpPr>
              <p:spPr bwMode="gray">
                <a:xfrm>
                  <a:off x="3095" y="3435"/>
                  <a:ext cx="25" cy="26"/>
                </a:xfrm>
                <a:custGeom>
                  <a:avLst/>
                  <a:gdLst/>
                  <a:ahLst/>
                  <a:cxnLst>
                    <a:cxn ang="0">
                      <a:pos x="3" y="3"/>
                    </a:cxn>
                    <a:cxn ang="0">
                      <a:pos x="5" y="2"/>
                    </a:cxn>
                    <a:cxn ang="0">
                      <a:pos x="7" y="1"/>
                    </a:cxn>
                    <a:cxn ang="0">
                      <a:pos x="10" y="0"/>
                    </a:cxn>
                    <a:cxn ang="0">
                      <a:pos x="11" y="0"/>
                    </a:cxn>
                    <a:cxn ang="0">
                      <a:pos x="13" y="0"/>
                    </a:cxn>
                    <a:cxn ang="0">
                      <a:pos x="16" y="0"/>
                    </a:cxn>
                    <a:cxn ang="0">
                      <a:pos x="19" y="1"/>
                    </a:cxn>
                    <a:cxn ang="0">
                      <a:pos x="21" y="3"/>
                    </a:cxn>
                    <a:cxn ang="0">
                      <a:pos x="24" y="5"/>
                    </a:cxn>
                    <a:cxn ang="0">
                      <a:pos x="24" y="25"/>
                    </a:cxn>
                    <a:cxn ang="0">
                      <a:pos x="21" y="23"/>
                    </a:cxn>
                    <a:cxn ang="0">
                      <a:pos x="19" y="21"/>
                    </a:cxn>
                    <a:cxn ang="0">
                      <a:pos x="16" y="21"/>
                    </a:cxn>
                    <a:cxn ang="0">
                      <a:pos x="13" y="19"/>
                    </a:cxn>
                    <a:cxn ang="0">
                      <a:pos x="11" y="20"/>
                    </a:cxn>
                    <a:cxn ang="0">
                      <a:pos x="10" y="21"/>
                    </a:cxn>
                    <a:cxn ang="0">
                      <a:pos x="7" y="21"/>
                    </a:cxn>
                    <a:cxn ang="0">
                      <a:pos x="3" y="23"/>
                    </a:cxn>
                    <a:cxn ang="0">
                      <a:pos x="0" y="24"/>
                    </a:cxn>
                    <a:cxn ang="0">
                      <a:pos x="0" y="5"/>
                    </a:cxn>
                    <a:cxn ang="0">
                      <a:pos x="3" y="3"/>
                    </a:cxn>
                  </a:cxnLst>
                  <a:rect l="0" t="0" r="r" b="b"/>
                  <a:pathLst>
                    <a:path w="25" h="26">
                      <a:moveTo>
                        <a:pt x="3" y="3"/>
                      </a:moveTo>
                      <a:lnTo>
                        <a:pt x="5" y="2"/>
                      </a:lnTo>
                      <a:lnTo>
                        <a:pt x="7" y="1"/>
                      </a:lnTo>
                      <a:lnTo>
                        <a:pt x="10" y="0"/>
                      </a:lnTo>
                      <a:lnTo>
                        <a:pt x="11" y="0"/>
                      </a:lnTo>
                      <a:lnTo>
                        <a:pt x="13" y="0"/>
                      </a:lnTo>
                      <a:lnTo>
                        <a:pt x="16" y="0"/>
                      </a:lnTo>
                      <a:lnTo>
                        <a:pt x="19" y="1"/>
                      </a:lnTo>
                      <a:lnTo>
                        <a:pt x="21" y="3"/>
                      </a:lnTo>
                      <a:lnTo>
                        <a:pt x="24" y="5"/>
                      </a:lnTo>
                      <a:lnTo>
                        <a:pt x="24" y="25"/>
                      </a:lnTo>
                      <a:lnTo>
                        <a:pt x="21" y="23"/>
                      </a:lnTo>
                      <a:lnTo>
                        <a:pt x="19" y="21"/>
                      </a:lnTo>
                      <a:lnTo>
                        <a:pt x="16" y="21"/>
                      </a:lnTo>
                      <a:lnTo>
                        <a:pt x="13" y="19"/>
                      </a:lnTo>
                      <a:lnTo>
                        <a:pt x="11" y="20"/>
                      </a:lnTo>
                      <a:lnTo>
                        <a:pt x="10" y="21"/>
                      </a:lnTo>
                      <a:lnTo>
                        <a:pt x="7" y="21"/>
                      </a:lnTo>
                      <a:lnTo>
                        <a:pt x="3" y="23"/>
                      </a:lnTo>
                      <a:lnTo>
                        <a:pt x="0" y="24"/>
                      </a:lnTo>
                      <a:lnTo>
                        <a:pt x="0" y="5"/>
                      </a:lnTo>
                      <a:lnTo>
                        <a:pt x="3" y="3"/>
                      </a:lnTo>
                    </a:path>
                  </a:pathLst>
                </a:custGeom>
                <a:solidFill>
                  <a:srgbClr val="A0A0A0"/>
                </a:solidFill>
                <a:ln w="9525" cap="rnd">
                  <a:noFill/>
                  <a:round/>
                  <a:headEnd/>
                  <a:tailEnd/>
                </a:ln>
                <a:effectLst/>
              </p:spPr>
              <p:txBody>
                <a:bodyPr/>
                <a:lstStyle/>
                <a:p>
                  <a:endParaRPr lang="en-US"/>
                </a:p>
              </p:txBody>
            </p:sp>
            <p:sp>
              <p:nvSpPr>
                <p:cNvPr id="367" name="Freeform 51"/>
                <p:cNvSpPr>
                  <a:spLocks/>
                </p:cNvSpPr>
                <p:nvPr/>
              </p:nvSpPr>
              <p:spPr bwMode="gray">
                <a:xfrm>
                  <a:off x="3095" y="3484"/>
                  <a:ext cx="25" cy="24"/>
                </a:xfrm>
                <a:custGeom>
                  <a:avLst/>
                  <a:gdLst/>
                  <a:ahLst/>
                  <a:cxnLst>
                    <a:cxn ang="0">
                      <a:pos x="3" y="3"/>
                    </a:cxn>
                    <a:cxn ang="0">
                      <a:pos x="5" y="2"/>
                    </a:cxn>
                    <a:cxn ang="0">
                      <a:pos x="7" y="2"/>
                    </a:cxn>
                    <a:cxn ang="0">
                      <a:pos x="10" y="1"/>
                    </a:cxn>
                    <a:cxn ang="0">
                      <a:pos x="11" y="1"/>
                    </a:cxn>
                    <a:cxn ang="0">
                      <a:pos x="13" y="0"/>
                    </a:cxn>
                    <a:cxn ang="0">
                      <a:pos x="16" y="1"/>
                    </a:cxn>
                    <a:cxn ang="0">
                      <a:pos x="19" y="2"/>
                    </a:cxn>
                    <a:cxn ang="0">
                      <a:pos x="21" y="3"/>
                    </a:cxn>
                    <a:cxn ang="0">
                      <a:pos x="24" y="4"/>
                    </a:cxn>
                    <a:cxn ang="0">
                      <a:pos x="24" y="23"/>
                    </a:cxn>
                    <a:cxn ang="0">
                      <a:pos x="21" y="21"/>
                    </a:cxn>
                    <a:cxn ang="0">
                      <a:pos x="19" y="20"/>
                    </a:cxn>
                    <a:cxn ang="0">
                      <a:pos x="16" y="19"/>
                    </a:cxn>
                    <a:cxn ang="0">
                      <a:pos x="13" y="19"/>
                    </a:cxn>
                    <a:cxn ang="0">
                      <a:pos x="11" y="19"/>
                    </a:cxn>
                    <a:cxn ang="0">
                      <a:pos x="10" y="19"/>
                    </a:cxn>
                    <a:cxn ang="0">
                      <a:pos x="7" y="20"/>
                    </a:cxn>
                    <a:cxn ang="0">
                      <a:pos x="3" y="22"/>
                    </a:cxn>
                    <a:cxn ang="0">
                      <a:pos x="0" y="22"/>
                    </a:cxn>
                    <a:cxn ang="0">
                      <a:pos x="0" y="5"/>
                    </a:cxn>
                    <a:cxn ang="0">
                      <a:pos x="3" y="3"/>
                    </a:cxn>
                  </a:cxnLst>
                  <a:rect l="0" t="0" r="r" b="b"/>
                  <a:pathLst>
                    <a:path w="25" h="24">
                      <a:moveTo>
                        <a:pt x="3" y="3"/>
                      </a:moveTo>
                      <a:lnTo>
                        <a:pt x="5" y="2"/>
                      </a:lnTo>
                      <a:lnTo>
                        <a:pt x="7" y="2"/>
                      </a:lnTo>
                      <a:lnTo>
                        <a:pt x="10" y="1"/>
                      </a:lnTo>
                      <a:lnTo>
                        <a:pt x="11" y="1"/>
                      </a:lnTo>
                      <a:lnTo>
                        <a:pt x="13" y="0"/>
                      </a:lnTo>
                      <a:lnTo>
                        <a:pt x="16" y="1"/>
                      </a:lnTo>
                      <a:lnTo>
                        <a:pt x="19" y="2"/>
                      </a:lnTo>
                      <a:lnTo>
                        <a:pt x="21" y="3"/>
                      </a:lnTo>
                      <a:lnTo>
                        <a:pt x="24" y="4"/>
                      </a:lnTo>
                      <a:lnTo>
                        <a:pt x="24" y="23"/>
                      </a:lnTo>
                      <a:lnTo>
                        <a:pt x="21" y="21"/>
                      </a:lnTo>
                      <a:lnTo>
                        <a:pt x="19" y="20"/>
                      </a:lnTo>
                      <a:lnTo>
                        <a:pt x="16" y="19"/>
                      </a:lnTo>
                      <a:lnTo>
                        <a:pt x="13" y="19"/>
                      </a:lnTo>
                      <a:lnTo>
                        <a:pt x="11" y="19"/>
                      </a:lnTo>
                      <a:lnTo>
                        <a:pt x="10" y="19"/>
                      </a:lnTo>
                      <a:lnTo>
                        <a:pt x="7" y="20"/>
                      </a:lnTo>
                      <a:lnTo>
                        <a:pt x="3" y="22"/>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368" name="Freeform 52"/>
                <p:cNvSpPr>
                  <a:spLocks/>
                </p:cNvSpPr>
                <p:nvPr/>
              </p:nvSpPr>
              <p:spPr bwMode="gray">
                <a:xfrm>
                  <a:off x="3095" y="3533"/>
                  <a:ext cx="25" cy="24"/>
                </a:xfrm>
                <a:custGeom>
                  <a:avLst/>
                  <a:gdLst/>
                  <a:ahLst/>
                  <a:cxnLst>
                    <a:cxn ang="0">
                      <a:pos x="3" y="3"/>
                    </a:cxn>
                    <a:cxn ang="0">
                      <a:pos x="5" y="2"/>
                    </a:cxn>
                    <a:cxn ang="0">
                      <a:pos x="7" y="1"/>
                    </a:cxn>
                    <a:cxn ang="0">
                      <a:pos x="10" y="1"/>
                    </a:cxn>
                    <a:cxn ang="0">
                      <a:pos x="11" y="0"/>
                    </a:cxn>
                    <a:cxn ang="0">
                      <a:pos x="13" y="0"/>
                    </a:cxn>
                    <a:cxn ang="0">
                      <a:pos x="16" y="1"/>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1"/>
                    </a:cxn>
                    <a:cxn ang="0">
                      <a:pos x="0" y="22"/>
                    </a:cxn>
                    <a:cxn ang="0">
                      <a:pos x="0" y="5"/>
                    </a:cxn>
                    <a:cxn ang="0">
                      <a:pos x="3" y="3"/>
                    </a:cxn>
                  </a:cxnLst>
                  <a:rect l="0" t="0" r="r" b="b"/>
                  <a:pathLst>
                    <a:path w="25" h="24">
                      <a:moveTo>
                        <a:pt x="3" y="3"/>
                      </a:moveTo>
                      <a:lnTo>
                        <a:pt x="5" y="2"/>
                      </a:lnTo>
                      <a:lnTo>
                        <a:pt x="7" y="1"/>
                      </a:lnTo>
                      <a:lnTo>
                        <a:pt x="10" y="1"/>
                      </a:lnTo>
                      <a:lnTo>
                        <a:pt x="11" y="0"/>
                      </a:lnTo>
                      <a:lnTo>
                        <a:pt x="13" y="0"/>
                      </a:lnTo>
                      <a:lnTo>
                        <a:pt x="16" y="1"/>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1"/>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369" name="Freeform 53"/>
                <p:cNvSpPr>
                  <a:spLocks/>
                </p:cNvSpPr>
                <p:nvPr/>
              </p:nvSpPr>
              <p:spPr bwMode="gray">
                <a:xfrm>
                  <a:off x="3095" y="3581"/>
                  <a:ext cx="25" cy="25"/>
                </a:xfrm>
                <a:custGeom>
                  <a:avLst/>
                  <a:gdLst/>
                  <a:ahLst/>
                  <a:cxnLst>
                    <a:cxn ang="0">
                      <a:pos x="3" y="3"/>
                    </a:cxn>
                    <a:cxn ang="0">
                      <a:pos x="5" y="2"/>
                    </a:cxn>
                    <a:cxn ang="0">
                      <a:pos x="7" y="1"/>
                    </a:cxn>
                    <a:cxn ang="0">
                      <a:pos x="10" y="0"/>
                    </a:cxn>
                    <a:cxn ang="0">
                      <a:pos x="11" y="0"/>
                    </a:cxn>
                    <a:cxn ang="0">
                      <a:pos x="13" y="0"/>
                    </a:cxn>
                    <a:cxn ang="0">
                      <a:pos x="16" y="0"/>
                    </a:cxn>
                    <a:cxn ang="0">
                      <a:pos x="19" y="1"/>
                    </a:cxn>
                    <a:cxn ang="0">
                      <a:pos x="21" y="3"/>
                    </a:cxn>
                    <a:cxn ang="0">
                      <a:pos x="24" y="5"/>
                    </a:cxn>
                    <a:cxn ang="0">
                      <a:pos x="24" y="24"/>
                    </a:cxn>
                    <a:cxn ang="0">
                      <a:pos x="21" y="22"/>
                    </a:cxn>
                    <a:cxn ang="0">
                      <a:pos x="19" y="20"/>
                    </a:cxn>
                    <a:cxn ang="0">
                      <a:pos x="16" y="19"/>
                    </a:cxn>
                    <a:cxn ang="0">
                      <a:pos x="13" y="19"/>
                    </a:cxn>
                    <a:cxn ang="0">
                      <a:pos x="11" y="19"/>
                    </a:cxn>
                    <a:cxn ang="0">
                      <a:pos x="10" y="20"/>
                    </a:cxn>
                    <a:cxn ang="0">
                      <a:pos x="7" y="20"/>
                    </a:cxn>
                    <a:cxn ang="0">
                      <a:pos x="3" y="22"/>
                    </a:cxn>
                    <a:cxn ang="0">
                      <a:pos x="0" y="23"/>
                    </a:cxn>
                    <a:cxn ang="0">
                      <a:pos x="0" y="5"/>
                    </a:cxn>
                    <a:cxn ang="0">
                      <a:pos x="3" y="3"/>
                    </a:cxn>
                  </a:cxnLst>
                  <a:rect l="0" t="0" r="r" b="b"/>
                  <a:pathLst>
                    <a:path w="25" h="25">
                      <a:moveTo>
                        <a:pt x="3" y="3"/>
                      </a:moveTo>
                      <a:lnTo>
                        <a:pt x="5" y="2"/>
                      </a:lnTo>
                      <a:lnTo>
                        <a:pt x="7" y="1"/>
                      </a:lnTo>
                      <a:lnTo>
                        <a:pt x="10" y="0"/>
                      </a:lnTo>
                      <a:lnTo>
                        <a:pt x="11" y="0"/>
                      </a:lnTo>
                      <a:lnTo>
                        <a:pt x="13" y="0"/>
                      </a:lnTo>
                      <a:lnTo>
                        <a:pt x="16" y="0"/>
                      </a:lnTo>
                      <a:lnTo>
                        <a:pt x="19" y="1"/>
                      </a:lnTo>
                      <a:lnTo>
                        <a:pt x="21" y="3"/>
                      </a:lnTo>
                      <a:lnTo>
                        <a:pt x="24" y="5"/>
                      </a:lnTo>
                      <a:lnTo>
                        <a:pt x="24" y="24"/>
                      </a:lnTo>
                      <a:lnTo>
                        <a:pt x="21" y="22"/>
                      </a:lnTo>
                      <a:lnTo>
                        <a:pt x="19" y="20"/>
                      </a:lnTo>
                      <a:lnTo>
                        <a:pt x="16" y="19"/>
                      </a:lnTo>
                      <a:lnTo>
                        <a:pt x="13" y="19"/>
                      </a:lnTo>
                      <a:lnTo>
                        <a:pt x="11" y="19"/>
                      </a:lnTo>
                      <a:lnTo>
                        <a:pt x="10" y="20"/>
                      </a:lnTo>
                      <a:lnTo>
                        <a:pt x="7" y="20"/>
                      </a:lnTo>
                      <a:lnTo>
                        <a:pt x="3" y="22"/>
                      </a:lnTo>
                      <a:lnTo>
                        <a:pt x="0" y="23"/>
                      </a:lnTo>
                      <a:lnTo>
                        <a:pt x="0" y="5"/>
                      </a:lnTo>
                      <a:lnTo>
                        <a:pt x="3" y="3"/>
                      </a:lnTo>
                    </a:path>
                  </a:pathLst>
                </a:custGeom>
                <a:solidFill>
                  <a:srgbClr val="A0A0A0"/>
                </a:solidFill>
                <a:ln w="9525" cap="rnd">
                  <a:noFill/>
                  <a:round/>
                  <a:headEnd/>
                  <a:tailEnd/>
                </a:ln>
                <a:effectLst/>
              </p:spPr>
              <p:txBody>
                <a:bodyPr/>
                <a:lstStyle/>
                <a:p>
                  <a:endParaRPr lang="en-US"/>
                </a:p>
              </p:txBody>
            </p:sp>
            <p:sp>
              <p:nvSpPr>
                <p:cNvPr id="370" name="Freeform 54"/>
                <p:cNvSpPr>
                  <a:spLocks/>
                </p:cNvSpPr>
                <p:nvPr/>
              </p:nvSpPr>
              <p:spPr bwMode="gray">
                <a:xfrm>
                  <a:off x="3095" y="3631"/>
                  <a:ext cx="25" cy="24"/>
                </a:xfrm>
                <a:custGeom>
                  <a:avLst/>
                  <a:gdLst/>
                  <a:ahLst/>
                  <a:cxnLst>
                    <a:cxn ang="0">
                      <a:pos x="3" y="3"/>
                    </a:cxn>
                    <a:cxn ang="0">
                      <a:pos x="5" y="2"/>
                    </a:cxn>
                    <a:cxn ang="0">
                      <a:pos x="7" y="1"/>
                    </a:cxn>
                    <a:cxn ang="0">
                      <a:pos x="10" y="1"/>
                    </a:cxn>
                    <a:cxn ang="0">
                      <a:pos x="11" y="0"/>
                    </a:cxn>
                    <a:cxn ang="0">
                      <a:pos x="13" y="0"/>
                    </a:cxn>
                    <a:cxn ang="0">
                      <a:pos x="16" y="0"/>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2"/>
                    </a:cxn>
                    <a:cxn ang="0">
                      <a:pos x="0" y="23"/>
                    </a:cxn>
                    <a:cxn ang="0">
                      <a:pos x="0" y="5"/>
                    </a:cxn>
                    <a:cxn ang="0">
                      <a:pos x="3" y="3"/>
                    </a:cxn>
                  </a:cxnLst>
                  <a:rect l="0" t="0" r="r" b="b"/>
                  <a:pathLst>
                    <a:path w="25" h="24">
                      <a:moveTo>
                        <a:pt x="3" y="3"/>
                      </a:moveTo>
                      <a:lnTo>
                        <a:pt x="5" y="2"/>
                      </a:lnTo>
                      <a:lnTo>
                        <a:pt x="7" y="1"/>
                      </a:lnTo>
                      <a:lnTo>
                        <a:pt x="10" y="1"/>
                      </a:lnTo>
                      <a:lnTo>
                        <a:pt x="11" y="0"/>
                      </a:lnTo>
                      <a:lnTo>
                        <a:pt x="13" y="0"/>
                      </a:lnTo>
                      <a:lnTo>
                        <a:pt x="16" y="0"/>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2"/>
                      </a:lnTo>
                      <a:lnTo>
                        <a:pt x="0" y="23"/>
                      </a:lnTo>
                      <a:lnTo>
                        <a:pt x="0" y="5"/>
                      </a:lnTo>
                      <a:lnTo>
                        <a:pt x="3" y="3"/>
                      </a:lnTo>
                    </a:path>
                  </a:pathLst>
                </a:custGeom>
                <a:solidFill>
                  <a:srgbClr val="A0A0A0"/>
                </a:solidFill>
                <a:ln w="9525" cap="rnd">
                  <a:noFill/>
                  <a:round/>
                  <a:headEnd/>
                  <a:tailEnd/>
                </a:ln>
                <a:effectLst/>
              </p:spPr>
              <p:txBody>
                <a:bodyPr/>
                <a:lstStyle/>
                <a:p>
                  <a:endParaRPr lang="en-US"/>
                </a:p>
              </p:txBody>
            </p:sp>
            <p:sp>
              <p:nvSpPr>
                <p:cNvPr id="371" name="Freeform 55"/>
                <p:cNvSpPr>
                  <a:spLocks/>
                </p:cNvSpPr>
                <p:nvPr/>
              </p:nvSpPr>
              <p:spPr bwMode="gray">
                <a:xfrm>
                  <a:off x="3095" y="3680"/>
                  <a:ext cx="25" cy="25"/>
                </a:xfrm>
                <a:custGeom>
                  <a:avLst/>
                  <a:gdLst/>
                  <a:ahLst/>
                  <a:cxnLst>
                    <a:cxn ang="0">
                      <a:pos x="3" y="4"/>
                    </a:cxn>
                    <a:cxn ang="0">
                      <a:pos x="5" y="2"/>
                    </a:cxn>
                    <a:cxn ang="0">
                      <a:pos x="7" y="1"/>
                    </a:cxn>
                    <a:cxn ang="0">
                      <a:pos x="10" y="1"/>
                    </a:cxn>
                    <a:cxn ang="0">
                      <a:pos x="11" y="0"/>
                    </a:cxn>
                    <a:cxn ang="0">
                      <a:pos x="13" y="0"/>
                    </a:cxn>
                    <a:cxn ang="0">
                      <a:pos x="16" y="1"/>
                    </a:cxn>
                    <a:cxn ang="0">
                      <a:pos x="19" y="1"/>
                    </a:cxn>
                    <a:cxn ang="0">
                      <a:pos x="21" y="3"/>
                    </a:cxn>
                    <a:cxn ang="0">
                      <a:pos x="24" y="5"/>
                    </a:cxn>
                    <a:cxn ang="0">
                      <a:pos x="24" y="24"/>
                    </a:cxn>
                    <a:cxn ang="0">
                      <a:pos x="21" y="22"/>
                    </a:cxn>
                    <a:cxn ang="0">
                      <a:pos x="19" y="20"/>
                    </a:cxn>
                    <a:cxn ang="0">
                      <a:pos x="16" y="20"/>
                    </a:cxn>
                    <a:cxn ang="0">
                      <a:pos x="13" y="19"/>
                    </a:cxn>
                    <a:cxn ang="0">
                      <a:pos x="11" y="19"/>
                    </a:cxn>
                    <a:cxn ang="0">
                      <a:pos x="10" y="20"/>
                    </a:cxn>
                    <a:cxn ang="0">
                      <a:pos x="7" y="20"/>
                    </a:cxn>
                    <a:cxn ang="0">
                      <a:pos x="3" y="22"/>
                    </a:cxn>
                    <a:cxn ang="0">
                      <a:pos x="0" y="24"/>
                    </a:cxn>
                    <a:cxn ang="0">
                      <a:pos x="0" y="5"/>
                    </a:cxn>
                    <a:cxn ang="0">
                      <a:pos x="3" y="4"/>
                    </a:cxn>
                  </a:cxnLst>
                  <a:rect l="0" t="0" r="r" b="b"/>
                  <a:pathLst>
                    <a:path w="25" h="25">
                      <a:moveTo>
                        <a:pt x="3" y="4"/>
                      </a:moveTo>
                      <a:lnTo>
                        <a:pt x="5" y="2"/>
                      </a:lnTo>
                      <a:lnTo>
                        <a:pt x="7" y="1"/>
                      </a:lnTo>
                      <a:lnTo>
                        <a:pt x="10" y="1"/>
                      </a:lnTo>
                      <a:lnTo>
                        <a:pt x="11" y="0"/>
                      </a:lnTo>
                      <a:lnTo>
                        <a:pt x="13" y="0"/>
                      </a:lnTo>
                      <a:lnTo>
                        <a:pt x="16" y="1"/>
                      </a:lnTo>
                      <a:lnTo>
                        <a:pt x="19" y="1"/>
                      </a:lnTo>
                      <a:lnTo>
                        <a:pt x="21" y="3"/>
                      </a:lnTo>
                      <a:lnTo>
                        <a:pt x="24" y="5"/>
                      </a:lnTo>
                      <a:lnTo>
                        <a:pt x="24" y="24"/>
                      </a:lnTo>
                      <a:lnTo>
                        <a:pt x="21" y="22"/>
                      </a:lnTo>
                      <a:lnTo>
                        <a:pt x="19" y="20"/>
                      </a:lnTo>
                      <a:lnTo>
                        <a:pt x="16" y="20"/>
                      </a:lnTo>
                      <a:lnTo>
                        <a:pt x="13" y="19"/>
                      </a:lnTo>
                      <a:lnTo>
                        <a:pt x="11" y="19"/>
                      </a:lnTo>
                      <a:lnTo>
                        <a:pt x="10" y="20"/>
                      </a:lnTo>
                      <a:lnTo>
                        <a:pt x="7" y="20"/>
                      </a:lnTo>
                      <a:lnTo>
                        <a:pt x="3" y="22"/>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372" name="Freeform 56"/>
                <p:cNvSpPr>
                  <a:spLocks/>
                </p:cNvSpPr>
                <p:nvPr/>
              </p:nvSpPr>
              <p:spPr bwMode="gray">
                <a:xfrm>
                  <a:off x="3095" y="3154"/>
                  <a:ext cx="25" cy="17"/>
                </a:xfrm>
                <a:custGeom>
                  <a:avLst/>
                  <a:gdLst/>
                  <a:ahLst/>
                  <a:cxnLst>
                    <a:cxn ang="0">
                      <a:pos x="3" y="3"/>
                    </a:cxn>
                    <a:cxn ang="0">
                      <a:pos x="5" y="2"/>
                    </a:cxn>
                    <a:cxn ang="0">
                      <a:pos x="7" y="2"/>
                    </a:cxn>
                    <a:cxn ang="0">
                      <a:pos x="10" y="1"/>
                    </a:cxn>
                    <a:cxn ang="0">
                      <a:pos x="11" y="1"/>
                    </a:cxn>
                    <a:cxn ang="0">
                      <a:pos x="13" y="0"/>
                    </a:cxn>
                    <a:cxn ang="0">
                      <a:pos x="16" y="1"/>
                    </a:cxn>
                    <a:cxn ang="0">
                      <a:pos x="19" y="2"/>
                    </a:cxn>
                    <a:cxn ang="0">
                      <a:pos x="21" y="3"/>
                    </a:cxn>
                    <a:cxn ang="0">
                      <a:pos x="24" y="5"/>
                    </a:cxn>
                    <a:cxn ang="0">
                      <a:pos x="24" y="16"/>
                    </a:cxn>
                    <a:cxn ang="0">
                      <a:pos x="21" y="13"/>
                    </a:cxn>
                    <a:cxn ang="0">
                      <a:pos x="19" y="12"/>
                    </a:cxn>
                    <a:cxn ang="0">
                      <a:pos x="16" y="11"/>
                    </a:cxn>
                    <a:cxn ang="0">
                      <a:pos x="13" y="11"/>
                    </a:cxn>
                    <a:cxn ang="0">
                      <a:pos x="11" y="11"/>
                    </a:cxn>
                    <a:cxn ang="0">
                      <a:pos x="10" y="12"/>
                    </a:cxn>
                    <a:cxn ang="0">
                      <a:pos x="7" y="12"/>
                    </a:cxn>
                    <a:cxn ang="0">
                      <a:pos x="3" y="14"/>
                    </a:cxn>
                    <a:cxn ang="0">
                      <a:pos x="0" y="14"/>
                    </a:cxn>
                    <a:cxn ang="0">
                      <a:pos x="0" y="5"/>
                    </a:cxn>
                    <a:cxn ang="0">
                      <a:pos x="3" y="3"/>
                    </a:cxn>
                  </a:cxnLst>
                  <a:rect l="0" t="0" r="r" b="b"/>
                  <a:pathLst>
                    <a:path w="25" h="17">
                      <a:moveTo>
                        <a:pt x="3" y="3"/>
                      </a:moveTo>
                      <a:lnTo>
                        <a:pt x="5" y="2"/>
                      </a:lnTo>
                      <a:lnTo>
                        <a:pt x="7" y="2"/>
                      </a:lnTo>
                      <a:lnTo>
                        <a:pt x="10" y="1"/>
                      </a:lnTo>
                      <a:lnTo>
                        <a:pt x="11" y="1"/>
                      </a:lnTo>
                      <a:lnTo>
                        <a:pt x="13" y="0"/>
                      </a:lnTo>
                      <a:lnTo>
                        <a:pt x="16" y="1"/>
                      </a:lnTo>
                      <a:lnTo>
                        <a:pt x="19" y="2"/>
                      </a:lnTo>
                      <a:lnTo>
                        <a:pt x="21" y="3"/>
                      </a:lnTo>
                      <a:lnTo>
                        <a:pt x="24" y="5"/>
                      </a:lnTo>
                      <a:lnTo>
                        <a:pt x="24" y="16"/>
                      </a:lnTo>
                      <a:lnTo>
                        <a:pt x="21" y="13"/>
                      </a:lnTo>
                      <a:lnTo>
                        <a:pt x="19" y="12"/>
                      </a:lnTo>
                      <a:lnTo>
                        <a:pt x="16" y="11"/>
                      </a:lnTo>
                      <a:lnTo>
                        <a:pt x="13" y="11"/>
                      </a:lnTo>
                      <a:lnTo>
                        <a:pt x="11" y="11"/>
                      </a:lnTo>
                      <a:lnTo>
                        <a:pt x="10" y="12"/>
                      </a:lnTo>
                      <a:lnTo>
                        <a:pt x="7" y="12"/>
                      </a:lnTo>
                      <a:lnTo>
                        <a:pt x="3" y="14"/>
                      </a:lnTo>
                      <a:lnTo>
                        <a:pt x="0" y="14"/>
                      </a:lnTo>
                      <a:lnTo>
                        <a:pt x="0" y="5"/>
                      </a:lnTo>
                      <a:lnTo>
                        <a:pt x="3" y="3"/>
                      </a:lnTo>
                    </a:path>
                  </a:pathLst>
                </a:custGeom>
                <a:solidFill>
                  <a:srgbClr val="A0A0A0"/>
                </a:solidFill>
                <a:ln w="9525" cap="rnd">
                  <a:noFill/>
                  <a:round/>
                  <a:headEnd/>
                  <a:tailEnd/>
                </a:ln>
                <a:effectLst/>
              </p:spPr>
              <p:txBody>
                <a:bodyPr/>
                <a:lstStyle/>
                <a:p>
                  <a:endParaRPr lang="en-US"/>
                </a:p>
              </p:txBody>
            </p:sp>
          </p:grpSp>
        </p:grpSp>
        <p:grpSp>
          <p:nvGrpSpPr>
            <p:cNvPr id="242" name="Group 57"/>
            <p:cNvGrpSpPr>
              <a:grpSpLocks/>
            </p:cNvGrpSpPr>
            <p:nvPr/>
          </p:nvGrpSpPr>
          <p:grpSpPr bwMode="auto">
            <a:xfrm>
              <a:off x="2812" y="3159"/>
              <a:ext cx="283" cy="657"/>
              <a:chOff x="2812" y="3159"/>
              <a:chExt cx="283" cy="657"/>
            </a:xfrm>
          </p:grpSpPr>
          <p:grpSp>
            <p:nvGrpSpPr>
              <p:cNvPr id="243" name="Group 58"/>
              <p:cNvGrpSpPr>
                <a:grpSpLocks/>
              </p:cNvGrpSpPr>
              <p:nvPr/>
            </p:nvGrpSpPr>
            <p:grpSpPr bwMode="auto">
              <a:xfrm>
                <a:off x="2836" y="3159"/>
                <a:ext cx="259" cy="645"/>
                <a:chOff x="2836" y="3159"/>
                <a:chExt cx="259" cy="645"/>
              </a:xfrm>
            </p:grpSpPr>
            <p:sp>
              <p:nvSpPr>
                <p:cNvPr id="350" name="Freeform 59"/>
                <p:cNvSpPr>
                  <a:spLocks/>
                </p:cNvSpPr>
                <p:nvPr/>
              </p:nvSpPr>
              <p:spPr bwMode="gray">
                <a:xfrm>
                  <a:off x="2836" y="3225"/>
                  <a:ext cx="201" cy="579"/>
                </a:xfrm>
                <a:custGeom>
                  <a:avLst/>
                  <a:gdLst/>
                  <a:ahLst/>
                  <a:cxnLst>
                    <a:cxn ang="0">
                      <a:pos x="200" y="0"/>
                    </a:cxn>
                    <a:cxn ang="0">
                      <a:pos x="0" y="115"/>
                    </a:cxn>
                    <a:cxn ang="0">
                      <a:pos x="0" y="565"/>
                    </a:cxn>
                    <a:cxn ang="0">
                      <a:pos x="200" y="578"/>
                    </a:cxn>
                    <a:cxn ang="0">
                      <a:pos x="200" y="0"/>
                    </a:cxn>
                  </a:cxnLst>
                  <a:rect l="0" t="0" r="r" b="b"/>
                  <a:pathLst>
                    <a:path w="201" h="579">
                      <a:moveTo>
                        <a:pt x="200" y="0"/>
                      </a:moveTo>
                      <a:lnTo>
                        <a:pt x="0" y="115"/>
                      </a:lnTo>
                      <a:lnTo>
                        <a:pt x="0" y="565"/>
                      </a:lnTo>
                      <a:lnTo>
                        <a:pt x="200" y="578"/>
                      </a:lnTo>
                      <a:lnTo>
                        <a:pt x="200" y="0"/>
                      </a:lnTo>
                    </a:path>
                  </a:pathLst>
                </a:custGeom>
                <a:solidFill>
                  <a:srgbClr val="E0E0E0"/>
                </a:solidFill>
                <a:ln w="9525" cap="rnd">
                  <a:noFill/>
                  <a:round/>
                  <a:headEnd/>
                  <a:tailEnd/>
                </a:ln>
                <a:effectLst/>
              </p:spPr>
              <p:txBody>
                <a:bodyPr/>
                <a:lstStyle/>
                <a:p>
                  <a:endParaRPr lang="en-US"/>
                </a:p>
              </p:txBody>
            </p:sp>
            <p:sp>
              <p:nvSpPr>
                <p:cNvPr id="351" name="Line 60"/>
                <p:cNvSpPr>
                  <a:spLocks noChangeShapeType="1"/>
                </p:cNvSpPr>
                <p:nvPr/>
              </p:nvSpPr>
              <p:spPr bwMode="gray">
                <a:xfrm flipV="1">
                  <a:off x="2890" y="3305"/>
                  <a:ext cx="29" cy="17"/>
                </a:xfrm>
                <a:prstGeom prst="line">
                  <a:avLst/>
                </a:prstGeom>
                <a:noFill/>
                <a:ln w="12700">
                  <a:solidFill>
                    <a:srgbClr val="606060"/>
                  </a:solidFill>
                  <a:round/>
                  <a:headEnd type="none" w="sm" len="sm"/>
                  <a:tailEnd type="none" w="sm" len="sm"/>
                </a:ln>
                <a:effectLst/>
              </p:spPr>
              <p:txBody>
                <a:bodyPr wrap="none" anchor="ctr"/>
                <a:lstStyle/>
                <a:p>
                  <a:endParaRPr lang="en-US"/>
                </a:p>
              </p:txBody>
            </p:sp>
            <p:sp>
              <p:nvSpPr>
                <p:cNvPr id="352" name="Freeform 61"/>
                <p:cNvSpPr>
                  <a:spLocks/>
                </p:cNvSpPr>
                <p:nvPr/>
              </p:nvSpPr>
              <p:spPr bwMode="gray">
                <a:xfrm>
                  <a:off x="2973" y="3159"/>
                  <a:ext cx="122" cy="645"/>
                </a:xfrm>
                <a:custGeom>
                  <a:avLst/>
                  <a:gdLst/>
                  <a:ahLst/>
                  <a:cxnLst>
                    <a:cxn ang="0">
                      <a:pos x="0" y="78"/>
                    </a:cxn>
                    <a:cxn ang="0">
                      <a:pos x="121" y="0"/>
                    </a:cxn>
                    <a:cxn ang="0">
                      <a:pos x="121" y="644"/>
                    </a:cxn>
                    <a:cxn ang="0">
                      <a:pos x="0" y="640"/>
                    </a:cxn>
                    <a:cxn ang="0">
                      <a:pos x="2" y="76"/>
                    </a:cxn>
                    <a:cxn ang="0">
                      <a:pos x="0" y="78"/>
                    </a:cxn>
                  </a:cxnLst>
                  <a:rect l="0" t="0" r="r" b="b"/>
                  <a:pathLst>
                    <a:path w="122" h="645">
                      <a:moveTo>
                        <a:pt x="0" y="78"/>
                      </a:moveTo>
                      <a:lnTo>
                        <a:pt x="121" y="0"/>
                      </a:lnTo>
                      <a:lnTo>
                        <a:pt x="121" y="644"/>
                      </a:lnTo>
                      <a:lnTo>
                        <a:pt x="0" y="640"/>
                      </a:lnTo>
                      <a:lnTo>
                        <a:pt x="2" y="76"/>
                      </a:lnTo>
                      <a:lnTo>
                        <a:pt x="0" y="78"/>
                      </a:lnTo>
                    </a:path>
                  </a:pathLst>
                </a:custGeom>
                <a:solidFill>
                  <a:srgbClr val="E0E0E0"/>
                </a:solidFill>
                <a:ln w="9525" cap="rnd">
                  <a:noFill/>
                  <a:round/>
                  <a:headEnd/>
                  <a:tailEnd/>
                </a:ln>
                <a:effectLst/>
              </p:spPr>
              <p:txBody>
                <a:bodyPr/>
                <a:lstStyle/>
                <a:p>
                  <a:endParaRPr lang="en-US"/>
                </a:p>
              </p:txBody>
            </p:sp>
          </p:grpSp>
          <p:grpSp>
            <p:nvGrpSpPr>
              <p:cNvPr id="244" name="Group 62"/>
              <p:cNvGrpSpPr>
                <a:grpSpLocks/>
              </p:cNvGrpSpPr>
              <p:nvPr/>
            </p:nvGrpSpPr>
            <p:grpSpPr bwMode="auto">
              <a:xfrm>
                <a:off x="2862" y="3317"/>
                <a:ext cx="132" cy="349"/>
                <a:chOff x="2862" y="3317"/>
                <a:chExt cx="132" cy="349"/>
              </a:xfrm>
            </p:grpSpPr>
            <p:sp>
              <p:nvSpPr>
                <p:cNvPr id="336" name="Freeform 63"/>
                <p:cNvSpPr>
                  <a:spLocks/>
                </p:cNvSpPr>
                <p:nvPr/>
              </p:nvSpPr>
              <p:spPr bwMode="gray">
                <a:xfrm>
                  <a:off x="2862" y="3317"/>
                  <a:ext cx="132" cy="349"/>
                </a:xfrm>
                <a:custGeom>
                  <a:avLst/>
                  <a:gdLst/>
                  <a:ahLst/>
                  <a:cxnLst>
                    <a:cxn ang="0">
                      <a:pos x="131" y="338"/>
                    </a:cxn>
                    <a:cxn ang="0">
                      <a:pos x="131" y="0"/>
                    </a:cxn>
                    <a:cxn ang="0">
                      <a:pos x="0" y="61"/>
                    </a:cxn>
                    <a:cxn ang="0">
                      <a:pos x="0" y="348"/>
                    </a:cxn>
                    <a:cxn ang="0">
                      <a:pos x="131" y="338"/>
                    </a:cxn>
                  </a:cxnLst>
                  <a:rect l="0" t="0" r="r" b="b"/>
                  <a:pathLst>
                    <a:path w="132" h="349">
                      <a:moveTo>
                        <a:pt x="131" y="338"/>
                      </a:moveTo>
                      <a:lnTo>
                        <a:pt x="131" y="0"/>
                      </a:lnTo>
                      <a:lnTo>
                        <a:pt x="0" y="61"/>
                      </a:lnTo>
                      <a:lnTo>
                        <a:pt x="0" y="348"/>
                      </a:lnTo>
                      <a:lnTo>
                        <a:pt x="131" y="338"/>
                      </a:lnTo>
                    </a:path>
                  </a:pathLst>
                </a:custGeom>
                <a:solidFill>
                  <a:srgbClr val="606060"/>
                </a:solidFill>
                <a:ln w="9525" cap="rnd">
                  <a:noFill/>
                  <a:round/>
                  <a:headEnd/>
                  <a:tailEnd/>
                </a:ln>
                <a:effectLst/>
              </p:spPr>
              <p:txBody>
                <a:bodyPr/>
                <a:lstStyle/>
                <a:p>
                  <a:endParaRPr lang="en-US"/>
                </a:p>
              </p:txBody>
            </p:sp>
            <p:sp>
              <p:nvSpPr>
                <p:cNvPr id="337" name="Freeform 64"/>
                <p:cNvSpPr>
                  <a:spLocks/>
                </p:cNvSpPr>
                <p:nvPr/>
              </p:nvSpPr>
              <p:spPr bwMode="gray">
                <a:xfrm>
                  <a:off x="2871" y="3329"/>
                  <a:ext cx="116" cy="336"/>
                </a:xfrm>
                <a:custGeom>
                  <a:avLst/>
                  <a:gdLst/>
                  <a:ahLst/>
                  <a:cxnLst>
                    <a:cxn ang="0">
                      <a:pos x="115" y="326"/>
                    </a:cxn>
                    <a:cxn ang="0">
                      <a:pos x="115" y="0"/>
                    </a:cxn>
                    <a:cxn ang="0">
                      <a:pos x="0" y="57"/>
                    </a:cxn>
                    <a:cxn ang="0">
                      <a:pos x="0" y="335"/>
                    </a:cxn>
                    <a:cxn ang="0">
                      <a:pos x="115" y="326"/>
                    </a:cxn>
                  </a:cxnLst>
                  <a:rect l="0" t="0" r="r" b="b"/>
                  <a:pathLst>
                    <a:path w="116" h="336">
                      <a:moveTo>
                        <a:pt x="115" y="326"/>
                      </a:moveTo>
                      <a:lnTo>
                        <a:pt x="115" y="0"/>
                      </a:lnTo>
                      <a:lnTo>
                        <a:pt x="0" y="57"/>
                      </a:lnTo>
                      <a:lnTo>
                        <a:pt x="0" y="335"/>
                      </a:lnTo>
                      <a:lnTo>
                        <a:pt x="115" y="326"/>
                      </a:lnTo>
                    </a:path>
                  </a:pathLst>
                </a:custGeom>
                <a:solidFill>
                  <a:srgbClr val="E0E0E0"/>
                </a:solidFill>
                <a:ln w="9525" cap="rnd">
                  <a:noFill/>
                  <a:round/>
                  <a:headEnd/>
                  <a:tailEnd/>
                </a:ln>
                <a:effectLst/>
              </p:spPr>
              <p:txBody>
                <a:bodyPr/>
                <a:lstStyle/>
                <a:p>
                  <a:endParaRPr lang="en-US"/>
                </a:p>
              </p:txBody>
            </p:sp>
            <p:sp>
              <p:nvSpPr>
                <p:cNvPr id="338" name="Freeform 65"/>
                <p:cNvSpPr>
                  <a:spLocks/>
                </p:cNvSpPr>
                <p:nvPr/>
              </p:nvSpPr>
              <p:spPr bwMode="gray">
                <a:xfrm>
                  <a:off x="2871" y="3355"/>
                  <a:ext cx="116" cy="68"/>
                </a:xfrm>
                <a:custGeom>
                  <a:avLst/>
                  <a:gdLst/>
                  <a:ahLst/>
                  <a:cxnLst>
                    <a:cxn ang="0">
                      <a:pos x="115" y="22"/>
                    </a:cxn>
                    <a:cxn ang="0">
                      <a:pos x="115" y="0"/>
                    </a:cxn>
                    <a:cxn ang="0">
                      <a:pos x="0" y="50"/>
                    </a:cxn>
                    <a:cxn ang="0">
                      <a:pos x="0" y="67"/>
                    </a:cxn>
                    <a:cxn ang="0">
                      <a:pos x="115" y="22"/>
                    </a:cxn>
                  </a:cxnLst>
                  <a:rect l="0" t="0" r="r" b="b"/>
                  <a:pathLst>
                    <a:path w="116" h="68">
                      <a:moveTo>
                        <a:pt x="115" y="22"/>
                      </a:moveTo>
                      <a:lnTo>
                        <a:pt x="115" y="0"/>
                      </a:lnTo>
                      <a:lnTo>
                        <a:pt x="0" y="50"/>
                      </a:lnTo>
                      <a:lnTo>
                        <a:pt x="0" y="67"/>
                      </a:lnTo>
                      <a:lnTo>
                        <a:pt x="115" y="22"/>
                      </a:lnTo>
                    </a:path>
                  </a:pathLst>
                </a:custGeom>
                <a:solidFill>
                  <a:srgbClr val="A0A0A0"/>
                </a:solidFill>
                <a:ln w="9525" cap="rnd">
                  <a:noFill/>
                  <a:round/>
                  <a:headEnd/>
                  <a:tailEnd/>
                </a:ln>
                <a:effectLst/>
              </p:spPr>
              <p:txBody>
                <a:bodyPr/>
                <a:lstStyle/>
                <a:p>
                  <a:endParaRPr lang="en-US"/>
                </a:p>
              </p:txBody>
            </p:sp>
            <p:sp>
              <p:nvSpPr>
                <p:cNvPr id="339" name="Freeform 66"/>
                <p:cNvSpPr>
                  <a:spLocks/>
                </p:cNvSpPr>
                <p:nvPr/>
              </p:nvSpPr>
              <p:spPr bwMode="gray">
                <a:xfrm>
                  <a:off x="2871" y="3407"/>
                  <a:ext cx="116" cy="59"/>
                </a:xfrm>
                <a:custGeom>
                  <a:avLst/>
                  <a:gdLst/>
                  <a:ahLst/>
                  <a:cxnLst>
                    <a:cxn ang="0">
                      <a:pos x="115" y="21"/>
                    </a:cxn>
                    <a:cxn ang="0">
                      <a:pos x="115" y="0"/>
                    </a:cxn>
                    <a:cxn ang="0">
                      <a:pos x="0" y="41"/>
                    </a:cxn>
                    <a:cxn ang="0">
                      <a:pos x="0" y="58"/>
                    </a:cxn>
                    <a:cxn ang="0">
                      <a:pos x="115" y="21"/>
                    </a:cxn>
                  </a:cxnLst>
                  <a:rect l="0" t="0" r="r" b="b"/>
                  <a:pathLst>
                    <a:path w="116" h="59">
                      <a:moveTo>
                        <a:pt x="115" y="21"/>
                      </a:moveTo>
                      <a:lnTo>
                        <a:pt x="115" y="0"/>
                      </a:lnTo>
                      <a:lnTo>
                        <a:pt x="0" y="41"/>
                      </a:lnTo>
                      <a:lnTo>
                        <a:pt x="0" y="58"/>
                      </a:lnTo>
                      <a:lnTo>
                        <a:pt x="115" y="21"/>
                      </a:lnTo>
                    </a:path>
                  </a:pathLst>
                </a:custGeom>
                <a:solidFill>
                  <a:srgbClr val="A0A0A0"/>
                </a:solidFill>
                <a:ln w="9525" cap="rnd">
                  <a:noFill/>
                  <a:round/>
                  <a:headEnd/>
                  <a:tailEnd/>
                </a:ln>
                <a:effectLst/>
              </p:spPr>
              <p:txBody>
                <a:bodyPr/>
                <a:lstStyle/>
                <a:p>
                  <a:endParaRPr lang="en-US"/>
                </a:p>
              </p:txBody>
            </p:sp>
            <p:sp>
              <p:nvSpPr>
                <p:cNvPr id="340" name="Freeform 67"/>
                <p:cNvSpPr>
                  <a:spLocks/>
                </p:cNvSpPr>
                <p:nvPr/>
              </p:nvSpPr>
              <p:spPr bwMode="gray">
                <a:xfrm>
                  <a:off x="2871" y="3458"/>
                  <a:ext cx="116" cy="54"/>
                </a:xfrm>
                <a:custGeom>
                  <a:avLst/>
                  <a:gdLst/>
                  <a:ahLst/>
                  <a:cxnLst>
                    <a:cxn ang="0">
                      <a:pos x="115" y="22"/>
                    </a:cxn>
                    <a:cxn ang="0">
                      <a:pos x="115" y="0"/>
                    </a:cxn>
                    <a:cxn ang="0">
                      <a:pos x="0" y="37"/>
                    </a:cxn>
                    <a:cxn ang="0">
                      <a:pos x="0" y="53"/>
                    </a:cxn>
                    <a:cxn ang="0">
                      <a:pos x="115" y="22"/>
                    </a:cxn>
                  </a:cxnLst>
                  <a:rect l="0" t="0" r="r" b="b"/>
                  <a:pathLst>
                    <a:path w="116" h="54">
                      <a:moveTo>
                        <a:pt x="115" y="22"/>
                      </a:moveTo>
                      <a:lnTo>
                        <a:pt x="115" y="0"/>
                      </a:lnTo>
                      <a:lnTo>
                        <a:pt x="0" y="37"/>
                      </a:lnTo>
                      <a:lnTo>
                        <a:pt x="0" y="53"/>
                      </a:lnTo>
                      <a:lnTo>
                        <a:pt x="115" y="22"/>
                      </a:lnTo>
                    </a:path>
                  </a:pathLst>
                </a:custGeom>
                <a:solidFill>
                  <a:srgbClr val="A0A0A0"/>
                </a:solidFill>
                <a:ln w="9525" cap="rnd">
                  <a:noFill/>
                  <a:round/>
                  <a:headEnd/>
                  <a:tailEnd/>
                </a:ln>
                <a:effectLst/>
              </p:spPr>
              <p:txBody>
                <a:bodyPr/>
                <a:lstStyle/>
                <a:p>
                  <a:endParaRPr lang="en-US"/>
                </a:p>
              </p:txBody>
            </p:sp>
            <p:sp>
              <p:nvSpPr>
                <p:cNvPr id="341" name="Freeform 68"/>
                <p:cNvSpPr>
                  <a:spLocks/>
                </p:cNvSpPr>
                <p:nvPr/>
              </p:nvSpPr>
              <p:spPr bwMode="gray">
                <a:xfrm>
                  <a:off x="2870" y="3507"/>
                  <a:ext cx="117" cy="50"/>
                </a:xfrm>
                <a:custGeom>
                  <a:avLst/>
                  <a:gdLst/>
                  <a:ahLst/>
                  <a:cxnLst>
                    <a:cxn ang="0">
                      <a:pos x="116" y="24"/>
                    </a:cxn>
                    <a:cxn ang="0">
                      <a:pos x="116" y="0"/>
                    </a:cxn>
                    <a:cxn ang="0">
                      <a:pos x="0" y="29"/>
                    </a:cxn>
                    <a:cxn ang="0">
                      <a:pos x="0" y="49"/>
                    </a:cxn>
                    <a:cxn ang="0">
                      <a:pos x="116" y="24"/>
                    </a:cxn>
                  </a:cxnLst>
                  <a:rect l="0" t="0" r="r" b="b"/>
                  <a:pathLst>
                    <a:path w="117" h="50">
                      <a:moveTo>
                        <a:pt x="116" y="24"/>
                      </a:moveTo>
                      <a:lnTo>
                        <a:pt x="116" y="0"/>
                      </a:lnTo>
                      <a:lnTo>
                        <a:pt x="0" y="29"/>
                      </a:lnTo>
                      <a:lnTo>
                        <a:pt x="0" y="49"/>
                      </a:lnTo>
                      <a:lnTo>
                        <a:pt x="116" y="24"/>
                      </a:lnTo>
                    </a:path>
                  </a:pathLst>
                </a:custGeom>
                <a:solidFill>
                  <a:srgbClr val="A0A0A0"/>
                </a:solidFill>
                <a:ln w="9525" cap="rnd">
                  <a:noFill/>
                  <a:round/>
                  <a:headEnd/>
                  <a:tailEnd/>
                </a:ln>
                <a:effectLst/>
              </p:spPr>
              <p:txBody>
                <a:bodyPr/>
                <a:lstStyle/>
                <a:p>
                  <a:endParaRPr lang="en-US"/>
                </a:p>
              </p:txBody>
            </p:sp>
            <p:sp>
              <p:nvSpPr>
                <p:cNvPr id="342" name="Freeform 69"/>
                <p:cNvSpPr>
                  <a:spLocks/>
                </p:cNvSpPr>
                <p:nvPr/>
              </p:nvSpPr>
              <p:spPr bwMode="gray">
                <a:xfrm>
                  <a:off x="2871" y="3557"/>
                  <a:ext cx="116" cy="44"/>
                </a:xfrm>
                <a:custGeom>
                  <a:avLst/>
                  <a:gdLst/>
                  <a:ahLst/>
                  <a:cxnLst>
                    <a:cxn ang="0">
                      <a:pos x="115" y="0"/>
                    </a:cxn>
                    <a:cxn ang="0">
                      <a:pos x="0" y="25"/>
                    </a:cxn>
                    <a:cxn ang="0">
                      <a:pos x="0" y="43"/>
                    </a:cxn>
                    <a:cxn ang="0">
                      <a:pos x="115" y="23"/>
                    </a:cxn>
                    <a:cxn ang="0">
                      <a:pos x="115" y="0"/>
                    </a:cxn>
                  </a:cxnLst>
                  <a:rect l="0" t="0" r="r" b="b"/>
                  <a:pathLst>
                    <a:path w="116" h="44">
                      <a:moveTo>
                        <a:pt x="115" y="0"/>
                      </a:moveTo>
                      <a:lnTo>
                        <a:pt x="0" y="25"/>
                      </a:lnTo>
                      <a:lnTo>
                        <a:pt x="0" y="43"/>
                      </a:lnTo>
                      <a:lnTo>
                        <a:pt x="115" y="23"/>
                      </a:lnTo>
                      <a:lnTo>
                        <a:pt x="115" y="0"/>
                      </a:lnTo>
                    </a:path>
                  </a:pathLst>
                </a:custGeom>
                <a:solidFill>
                  <a:srgbClr val="A0A0A0"/>
                </a:solidFill>
                <a:ln w="9525" cap="rnd">
                  <a:noFill/>
                  <a:round/>
                  <a:headEnd/>
                  <a:tailEnd/>
                </a:ln>
                <a:effectLst/>
              </p:spPr>
              <p:txBody>
                <a:bodyPr/>
                <a:lstStyle/>
                <a:p>
                  <a:endParaRPr lang="en-US"/>
                </a:p>
              </p:txBody>
            </p:sp>
            <p:sp>
              <p:nvSpPr>
                <p:cNvPr id="343" name="Freeform 70"/>
                <p:cNvSpPr>
                  <a:spLocks/>
                </p:cNvSpPr>
                <p:nvPr/>
              </p:nvSpPr>
              <p:spPr bwMode="gray">
                <a:xfrm>
                  <a:off x="2871" y="3610"/>
                  <a:ext cx="116" cy="38"/>
                </a:xfrm>
                <a:custGeom>
                  <a:avLst/>
                  <a:gdLst/>
                  <a:ahLst/>
                  <a:cxnLst>
                    <a:cxn ang="0">
                      <a:pos x="0" y="37"/>
                    </a:cxn>
                    <a:cxn ang="0">
                      <a:pos x="115" y="23"/>
                    </a:cxn>
                    <a:cxn ang="0">
                      <a:pos x="115" y="0"/>
                    </a:cxn>
                    <a:cxn ang="0">
                      <a:pos x="0" y="16"/>
                    </a:cxn>
                    <a:cxn ang="0">
                      <a:pos x="0" y="37"/>
                    </a:cxn>
                  </a:cxnLst>
                  <a:rect l="0" t="0" r="r" b="b"/>
                  <a:pathLst>
                    <a:path w="116" h="38">
                      <a:moveTo>
                        <a:pt x="0" y="37"/>
                      </a:moveTo>
                      <a:lnTo>
                        <a:pt x="115" y="23"/>
                      </a:lnTo>
                      <a:lnTo>
                        <a:pt x="115" y="0"/>
                      </a:lnTo>
                      <a:lnTo>
                        <a:pt x="0" y="16"/>
                      </a:lnTo>
                      <a:lnTo>
                        <a:pt x="0" y="37"/>
                      </a:lnTo>
                    </a:path>
                  </a:pathLst>
                </a:custGeom>
                <a:solidFill>
                  <a:srgbClr val="A0A0A0"/>
                </a:solidFill>
                <a:ln w="9525" cap="rnd">
                  <a:noFill/>
                  <a:round/>
                  <a:headEnd/>
                  <a:tailEnd/>
                </a:ln>
                <a:effectLst/>
              </p:spPr>
              <p:txBody>
                <a:bodyPr/>
                <a:lstStyle/>
                <a:p>
                  <a:endParaRPr lang="en-US"/>
                </a:p>
              </p:txBody>
            </p:sp>
            <p:sp>
              <p:nvSpPr>
                <p:cNvPr id="344" name="Freeform 71"/>
                <p:cNvSpPr>
                  <a:spLocks/>
                </p:cNvSpPr>
                <p:nvPr/>
              </p:nvSpPr>
              <p:spPr bwMode="gray">
                <a:xfrm>
                  <a:off x="2955" y="3334"/>
                  <a:ext cx="17" cy="323"/>
                </a:xfrm>
                <a:custGeom>
                  <a:avLst/>
                  <a:gdLst/>
                  <a:ahLst/>
                  <a:cxnLst>
                    <a:cxn ang="0">
                      <a:pos x="16" y="0"/>
                    </a:cxn>
                    <a:cxn ang="0">
                      <a:pos x="16" y="321"/>
                    </a:cxn>
                    <a:cxn ang="0">
                      <a:pos x="0" y="322"/>
                    </a:cxn>
                    <a:cxn ang="0">
                      <a:pos x="0" y="9"/>
                    </a:cxn>
                    <a:cxn ang="0">
                      <a:pos x="16" y="0"/>
                    </a:cxn>
                  </a:cxnLst>
                  <a:rect l="0" t="0" r="r" b="b"/>
                  <a:pathLst>
                    <a:path w="17" h="323">
                      <a:moveTo>
                        <a:pt x="16" y="0"/>
                      </a:moveTo>
                      <a:lnTo>
                        <a:pt x="16" y="321"/>
                      </a:lnTo>
                      <a:lnTo>
                        <a:pt x="0" y="322"/>
                      </a:lnTo>
                      <a:lnTo>
                        <a:pt x="0" y="9"/>
                      </a:lnTo>
                      <a:lnTo>
                        <a:pt x="16" y="0"/>
                      </a:lnTo>
                    </a:path>
                  </a:pathLst>
                </a:custGeom>
                <a:solidFill>
                  <a:srgbClr val="606060"/>
                </a:solidFill>
                <a:ln w="9525" cap="rnd">
                  <a:noFill/>
                  <a:round/>
                  <a:headEnd/>
                  <a:tailEnd/>
                </a:ln>
                <a:effectLst/>
              </p:spPr>
              <p:txBody>
                <a:bodyPr/>
                <a:lstStyle/>
                <a:p>
                  <a:endParaRPr lang="en-US"/>
                </a:p>
              </p:txBody>
            </p:sp>
            <p:sp>
              <p:nvSpPr>
                <p:cNvPr id="345" name="Freeform 72"/>
                <p:cNvSpPr>
                  <a:spLocks/>
                </p:cNvSpPr>
                <p:nvPr/>
              </p:nvSpPr>
              <p:spPr bwMode="gray">
                <a:xfrm>
                  <a:off x="2951" y="3339"/>
                  <a:ext cx="17" cy="319"/>
                </a:xfrm>
                <a:custGeom>
                  <a:avLst/>
                  <a:gdLst/>
                  <a:ahLst/>
                  <a:cxnLst>
                    <a:cxn ang="0">
                      <a:pos x="16" y="0"/>
                    </a:cxn>
                    <a:cxn ang="0">
                      <a:pos x="16" y="317"/>
                    </a:cxn>
                    <a:cxn ang="0">
                      <a:pos x="0" y="318"/>
                    </a:cxn>
                    <a:cxn ang="0">
                      <a:pos x="0" y="8"/>
                    </a:cxn>
                    <a:cxn ang="0">
                      <a:pos x="16" y="0"/>
                    </a:cxn>
                  </a:cxnLst>
                  <a:rect l="0" t="0" r="r" b="b"/>
                  <a:pathLst>
                    <a:path w="17" h="319">
                      <a:moveTo>
                        <a:pt x="16" y="0"/>
                      </a:moveTo>
                      <a:lnTo>
                        <a:pt x="16" y="317"/>
                      </a:lnTo>
                      <a:lnTo>
                        <a:pt x="0" y="318"/>
                      </a:lnTo>
                      <a:lnTo>
                        <a:pt x="0" y="8"/>
                      </a:lnTo>
                      <a:lnTo>
                        <a:pt x="16" y="0"/>
                      </a:lnTo>
                    </a:path>
                  </a:pathLst>
                </a:custGeom>
                <a:solidFill>
                  <a:srgbClr val="E0E0E0"/>
                </a:solidFill>
                <a:ln w="9525" cap="rnd">
                  <a:noFill/>
                  <a:round/>
                  <a:headEnd/>
                  <a:tailEnd/>
                </a:ln>
                <a:effectLst/>
              </p:spPr>
              <p:txBody>
                <a:bodyPr/>
                <a:lstStyle/>
                <a:p>
                  <a:endParaRPr lang="en-US"/>
                </a:p>
              </p:txBody>
            </p:sp>
            <p:sp>
              <p:nvSpPr>
                <p:cNvPr id="346" name="Freeform 73"/>
                <p:cNvSpPr>
                  <a:spLocks/>
                </p:cNvSpPr>
                <p:nvPr/>
              </p:nvSpPr>
              <p:spPr bwMode="gray">
                <a:xfrm>
                  <a:off x="2921" y="3353"/>
                  <a:ext cx="17" cy="308"/>
                </a:xfrm>
                <a:custGeom>
                  <a:avLst/>
                  <a:gdLst/>
                  <a:ahLst/>
                  <a:cxnLst>
                    <a:cxn ang="0">
                      <a:pos x="16" y="0"/>
                    </a:cxn>
                    <a:cxn ang="0">
                      <a:pos x="16" y="306"/>
                    </a:cxn>
                    <a:cxn ang="0">
                      <a:pos x="0" y="307"/>
                    </a:cxn>
                    <a:cxn ang="0">
                      <a:pos x="0" y="9"/>
                    </a:cxn>
                    <a:cxn ang="0">
                      <a:pos x="16" y="0"/>
                    </a:cxn>
                  </a:cxnLst>
                  <a:rect l="0" t="0" r="r" b="b"/>
                  <a:pathLst>
                    <a:path w="17" h="308">
                      <a:moveTo>
                        <a:pt x="16" y="0"/>
                      </a:moveTo>
                      <a:lnTo>
                        <a:pt x="16" y="306"/>
                      </a:lnTo>
                      <a:lnTo>
                        <a:pt x="0" y="307"/>
                      </a:lnTo>
                      <a:lnTo>
                        <a:pt x="0" y="9"/>
                      </a:lnTo>
                      <a:lnTo>
                        <a:pt x="16" y="0"/>
                      </a:lnTo>
                    </a:path>
                  </a:pathLst>
                </a:custGeom>
                <a:solidFill>
                  <a:srgbClr val="606060"/>
                </a:solidFill>
                <a:ln w="9525" cap="rnd">
                  <a:noFill/>
                  <a:round/>
                  <a:headEnd/>
                  <a:tailEnd/>
                </a:ln>
                <a:effectLst/>
              </p:spPr>
              <p:txBody>
                <a:bodyPr/>
                <a:lstStyle/>
                <a:p>
                  <a:endParaRPr lang="en-US"/>
                </a:p>
              </p:txBody>
            </p:sp>
            <p:sp>
              <p:nvSpPr>
                <p:cNvPr id="347" name="Freeform 74"/>
                <p:cNvSpPr>
                  <a:spLocks/>
                </p:cNvSpPr>
                <p:nvPr/>
              </p:nvSpPr>
              <p:spPr bwMode="gray">
                <a:xfrm>
                  <a:off x="2918" y="3357"/>
                  <a:ext cx="17" cy="304"/>
                </a:xfrm>
                <a:custGeom>
                  <a:avLst/>
                  <a:gdLst/>
                  <a:ahLst/>
                  <a:cxnLst>
                    <a:cxn ang="0">
                      <a:pos x="16" y="0"/>
                    </a:cxn>
                    <a:cxn ang="0">
                      <a:pos x="16" y="302"/>
                    </a:cxn>
                    <a:cxn ang="0">
                      <a:pos x="0" y="303"/>
                    </a:cxn>
                    <a:cxn ang="0">
                      <a:pos x="0" y="7"/>
                    </a:cxn>
                    <a:cxn ang="0">
                      <a:pos x="16" y="0"/>
                    </a:cxn>
                  </a:cxnLst>
                  <a:rect l="0" t="0" r="r" b="b"/>
                  <a:pathLst>
                    <a:path w="17" h="304">
                      <a:moveTo>
                        <a:pt x="16" y="0"/>
                      </a:moveTo>
                      <a:lnTo>
                        <a:pt x="16" y="302"/>
                      </a:lnTo>
                      <a:lnTo>
                        <a:pt x="0" y="303"/>
                      </a:lnTo>
                      <a:lnTo>
                        <a:pt x="0" y="7"/>
                      </a:lnTo>
                      <a:lnTo>
                        <a:pt x="16" y="0"/>
                      </a:lnTo>
                    </a:path>
                  </a:pathLst>
                </a:custGeom>
                <a:solidFill>
                  <a:srgbClr val="E0E0E0"/>
                </a:solidFill>
                <a:ln w="9525" cap="rnd">
                  <a:noFill/>
                  <a:round/>
                  <a:headEnd/>
                  <a:tailEnd/>
                </a:ln>
                <a:effectLst/>
              </p:spPr>
              <p:txBody>
                <a:bodyPr/>
                <a:lstStyle/>
                <a:p>
                  <a:endParaRPr lang="en-US"/>
                </a:p>
              </p:txBody>
            </p:sp>
            <p:sp>
              <p:nvSpPr>
                <p:cNvPr id="348" name="Freeform 75"/>
                <p:cNvSpPr>
                  <a:spLocks/>
                </p:cNvSpPr>
                <p:nvPr/>
              </p:nvSpPr>
              <p:spPr bwMode="gray">
                <a:xfrm>
                  <a:off x="2890" y="3368"/>
                  <a:ext cx="17" cy="295"/>
                </a:xfrm>
                <a:custGeom>
                  <a:avLst/>
                  <a:gdLst/>
                  <a:ahLst/>
                  <a:cxnLst>
                    <a:cxn ang="0">
                      <a:pos x="16" y="0"/>
                    </a:cxn>
                    <a:cxn ang="0">
                      <a:pos x="16" y="293"/>
                    </a:cxn>
                    <a:cxn ang="0">
                      <a:pos x="0" y="294"/>
                    </a:cxn>
                    <a:cxn ang="0">
                      <a:pos x="0" y="8"/>
                    </a:cxn>
                    <a:cxn ang="0">
                      <a:pos x="16" y="0"/>
                    </a:cxn>
                  </a:cxnLst>
                  <a:rect l="0" t="0" r="r" b="b"/>
                  <a:pathLst>
                    <a:path w="17" h="295">
                      <a:moveTo>
                        <a:pt x="16" y="0"/>
                      </a:moveTo>
                      <a:lnTo>
                        <a:pt x="16" y="293"/>
                      </a:lnTo>
                      <a:lnTo>
                        <a:pt x="0" y="294"/>
                      </a:lnTo>
                      <a:lnTo>
                        <a:pt x="0" y="8"/>
                      </a:lnTo>
                      <a:lnTo>
                        <a:pt x="16" y="0"/>
                      </a:lnTo>
                    </a:path>
                  </a:pathLst>
                </a:custGeom>
                <a:solidFill>
                  <a:srgbClr val="606060"/>
                </a:solidFill>
                <a:ln w="9525" cap="rnd">
                  <a:noFill/>
                  <a:round/>
                  <a:headEnd/>
                  <a:tailEnd/>
                </a:ln>
                <a:effectLst/>
              </p:spPr>
              <p:txBody>
                <a:bodyPr/>
                <a:lstStyle/>
                <a:p>
                  <a:endParaRPr lang="en-US"/>
                </a:p>
              </p:txBody>
            </p:sp>
            <p:sp>
              <p:nvSpPr>
                <p:cNvPr id="349" name="Freeform 76"/>
                <p:cNvSpPr>
                  <a:spLocks/>
                </p:cNvSpPr>
                <p:nvPr/>
              </p:nvSpPr>
              <p:spPr bwMode="gray">
                <a:xfrm>
                  <a:off x="2886" y="3373"/>
                  <a:ext cx="17" cy="290"/>
                </a:xfrm>
                <a:custGeom>
                  <a:avLst/>
                  <a:gdLst/>
                  <a:ahLst/>
                  <a:cxnLst>
                    <a:cxn ang="0">
                      <a:pos x="16" y="0"/>
                    </a:cxn>
                    <a:cxn ang="0">
                      <a:pos x="16" y="289"/>
                    </a:cxn>
                    <a:cxn ang="0">
                      <a:pos x="0" y="289"/>
                    </a:cxn>
                    <a:cxn ang="0">
                      <a:pos x="0" y="7"/>
                    </a:cxn>
                    <a:cxn ang="0">
                      <a:pos x="16" y="0"/>
                    </a:cxn>
                  </a:cxnLst>
                  <a:rect l="0" t="0" r="r" b="b"/>
                  <a:pathLst>
                    <a:path w="17" h="290">
                      <a:moveTo>
                        <a:pt x="16" y="0"/>
                      </a:moveTo>
                      <a:lnTo>
                        <a:pt x="16" y="289"/>
                      </a:lnTo>
                      <a:lnTo>
                        <a:pt x="0" y="289"/>
                      </a:lnTo>
                      <a:lnTo>
                        <a:pt x="0" y="7"/>
                      </a:lnTo>
                      <a:lnTo>
                        <a:pt x="16" y="0"/>
                      </a:lnTo>
                    </a:path>
                  </a:pathLst>
                </a:custGeom>
                <a:solidFill>
                  <a:srgbClr val="E0E0E0"/>
                </a:solidFill>
                <a:ln w="9525" cap="rnd">
                  <a:noFill/>
                  <a:round/>
                  <a:headEnd/>
                  <a:tailEnd/>
                </a:ln>
                <a:effectLst/>
              </p:spPr>
              <p:txBody>
                <a:bodyPr/>
                <a:lstStyle/>
                <a:p>
                  <a:endParaRPr lang="en-US"/>
                </a:p>
              </p:txBody>
            </p:sp>
          </p:grpSp>
          <p:grpSp>
            <p:nvGrpSpPr>
              <p:cNvPr id="245" name="Group 77"/>
              <p:cNvGrpSpPr>
                <a:grpSpLocks/>
              </p:cNvGrpSpPr>
              <p:nvPr/>
            </p:nvGrpSpPr>
            <p:grpSpPr bwMode="auto">
              <a:xfrm>
                <a:off x="2812" y="3655"/>
                <a:ext cx="237" cy="161"/>
                <a:chOff x="2812" y="3655"/>
                <a:chExt cx="237" cy="161"/>
              </a:xfrm>
            </p:grpSpPr>
            <p:sp>
              <p:nvSpPr>
                <p:cNvPr id="246" name="Freeform 78"/>
                <p:cNvSpPr>
                  <a:spLocks/>
                </p:cNvSpPr>
                <p:nvPr/>
              </p:nvSpPr>
              <p:spPr bwMode="gray">
                <a:xfrm>
                  <a:off x="2994" y="3655"/>
                  <a:ext cx="53" cy="86"/>
                </a:xfrm>
                <a:custGeom>
                  <a:avLst/>
                  <a:gdLst/>
                  <a:ahLst/>
                  <a:cxnLst>
                    <a:cxn ang="0">
                      <a:pos x="52" y="81"/>
                    </a:cxn>
                    <a:cxn ang="0">
                      <a:pos x="0" y="85"/>
                    </a:cxn>
                    <a:cxn ang="0">
                      <a:pos x="0" y="3"/>
                    </a:cxn>
                    <a:cxn ang="0">
                      <a:pos x="52" y="0"/>
                    </a:cxn>
                    <a:cxn ang="0">
                      <a:pos x="52" y="81"/>
                    </a:cxn>
                  </a:cxnLst>
                  <a:rect l="0" t="0" r="r" b="b"/>
                  <a:pathLst>
                    <a:path w="53" h="86">
                      <a:moveTo>
                        <a:pt x="52" y="81"/>
                      </a:moveTo>
                      <a:lnTo>
                        <a:pt x="0" y="85"/>
                      </a:lnTo>
                      <a:lnTo>
                        <a:pt x="0" y="3"/>
                      </a:lnTo>
                      <a:lnTo>
                        <a:pt x="52" y="0"/>
                      </a:lnTo>
                      <a:lnTo>
                        <a:pt x="52" y="81"/>
                      </a:lnTo>
                    </a:path>
                  </a:pathLst>
                </a:custGeom>
                <a:solidFill>
                  <a:srgbClr val="919191"/>
                </a:solidFill>
                <a:ln w="9525" cap="rnd">
                  <a:noFill/>
                  <a:round/>
                  <a:headEnd/>
                  <a:tailEnd/>
                </a:ln>
                <a:effectLst/>
              </p:spPr>
              <p:txBody>
                <a:bodyPr/>
                <a:lstStyle/>
                <a:p>
                  <a:endParaRPr lang="en-US"/>
                </a:p>
              </p:txBody>
            </p:sp>
            <p:grpSp>
              <p:nvGrpSpPr>
                <p:cNvPr id="248" name="Group 79"/>
                <p:cNvGrpSpPr>
                  <a:grpSpLocks/>
                </p:cNvGrpSpPr>
                <p:nvPr/>
              </p:nvGrpSpPr>
              <p:grpSpPr bwMode="auto">
                <a:xfrm>
                  <a:off x="2813" y="3731"/>
                  <a:ext cx="193" cy="85"/>
                  <a:chOff x="2813" y="3731"/>
                  <a:chExt cx="193" cy="85"/>
                </a:xfrm>
              </p:grpSpPr>
              <p:sp>
                <p:nvSpPr>
                  <p:cNvPr id="328" name="Freeform 80"/>
                  <p:cNvSpPr>
                    <a:spLocks/>
                  </p:cNvSpPr>
                  <p:nvPr/>
                </p:nvSpPr>
                <p:spPr bwMode="gray">
                  <a:xfrm>
                    <a:off x="2813" y="3738"/>
                    <a:ext cx="17" cy="62"/>
                  </a:xfrm>
                  <a:custGeom>
                    <a:avLst/>
                    <a:gdLst/>
                    <a:ahLst/>
                    <a:cxnLst>
                      <a:cxn ang="0">
                        <a:pos x="0" y="1"/>
                      </a:cxn>
                      <a:cxn ang="0">
                        <a:pos x="0" y="60"/>
                      </a:cxn>
                      <a:cxn ang="0">
                        <a:pos x="16" y="61"/>
                      </a:cxn>
                      <a:cxn ang="0">
                        <a:pos x="16" y="0"/>
                      </a:cxn>
                      <a:cxn ang="0">
                        <a:pos x="0" y="1"/>
                      </a:cxn>
                    </a:cxnLst>
                    <a:rect l="0" t="0" r="r" b="b"/>
                    <a:pathLst>
                      <a:path w="17" h="62">
                        <a:moveTo>
                          <a:pt x="0" y="1"/>
                        </a:moveTo>
                        <a:lnTo>
                          <a:pt x="0" y="60"/>
                        </a:lnTo>
                        <a:lnTo>
                          <a:pt x="16" y="61"/>
                        </a:lnTo>
                        <a:lnTo>
                          <a:pt x="16" y="0"/>
                        </a:lnTo>
                        <a:lnTo>
                          <a:pt x="0" y="1"/>
                        </a:lnTo>
                      </a:path>
                    </a:pathLst>
                  </a:custGeom>
                  <a:solidFill>
                    <a:srgbClr val="A0A0A0"/>
                  </a:solidFill>
                  <a:ln w="9525" cap="rnd">
                    <a:noFill/>
                    <a:round/>
                    <a:headEnd/>
                    <a:tailEnd/>
                  </a:ln>
                  <a:effectLst/>
                </p:spPr>
                <p:txBody>
                  <a:bodyPr/>
                  <a:lstStyle/>
                  <a:p>
                    <a:endParaRPr lang="en-US"/>
                  </a:p>
                </p:txBody>
              </p:sp>
              <p:sp>
                <p:nvSpPr>
                  <p:cNvPr id="329" name="Freeform 81"/>
                  <p:cNvSpPr>
                    <a:spLocks/>
                  </p:cNvSpPr>
                  <p:nvPr/>
                </p:nvSpPr>
                <p:spPr bwMode="gray">
                  <a:xfrm>
                    <a:off x="2989" y="3739"/>
                    <a:ext cx="17" cy="77"/>
                  </a:xfrm>
                  <a:custGeom>
                    <a:avLst/>
                    <a:gdLst/>
                    <a:ahLst/>
                    <a:cxnLst>
                      <a:cxn ang="0">
                        <a:pos x="16" y="0"/>
                      </a:cxn>
                      <a:cxn ang="0">
                        <a:pos x="16" y="76"/>
                      </a:cxn>
                      <a:cxn ang="0">
                        <a:pos x="8" y="76"/>
                      </a:cxn>
                      <a:cxn ang="0">
                        <a:pos x="2" y="76"/>
                      </a:cxn>
                      <a:cxn ang="0">
                        <a:pos x="0" y="76"/>
                      </a:cxn>
                      <a:cxn ang="0">
                        <a:pos x="0" y="0"/>
                      </a:cxn>
                      <a:cxn ang="0">
                        <a:pos x="16" y="0"/>
                      </a:cxn>
                    </a:cxnLst>
                    <a:rect l="0" t="0" r="r" b="b"/>
                    <a:pathLst>
                      <a:path w="17" h="77">
                        <a:moveTo>
                          <a:pt x="16" y="0"/>
                        </a:moveTo>
                        <a:lnTo>
                          <a:pt x="16" y="76"/>
                        </a:lnTo>
                        <a:lnTo>
                          <a:pt x="8" y="76"/>
                        </a:lnTo>
                        <a:lnTo>
                          <a:pt x="2" y="76"/>
                        </a:lnTo>
                        <a:lnTo>
                          <a:pt x="0" y="76"/>
                        </a:lnTo>
                        <a:lnTo>
                          <a:pt x="0" y="0"/>
                        </a:lnTo>
                        <a:lnTo>
                          <a:pt x="16" y="0"/>
                        </a:lnTo>
                      </a:path>
                    </a:pathLst>
                  </a:custGeom>
                  <a:solidFill>
                    <a:srgbClr val="A0A0A0"/>
                  </a:solidFill>
                  <a:ln w="9525" cap="rnd">
                    <a:noFill/>
                    <a:round/>
                    <a:headEnd/>
                    <a:tailEnd/>
                  </a:ln>
                  <a:effectLst/>
                </p:spPr>
                <p:txBody>
                  <a:bodyPr/>
                  <a:lstStyle/>
                  <a:p>
                    <a:endParaRPr lang="en-US"/>
                  </a:p>
                </p:txBody>
              </p:sp>
              <p:sp>
                <p:nvSpPr>
                  <p:cNvPr id="330" name="Freeform 82"/>
                  <p:cNvSpPr>
                    <a:spLocks/>
                  </p:cNvSpPr>
                  <p:nvPr/>
                </p:nvSpPr>
                <p:spPr bwMode="gray">
                  <a:xfrm>
                    <a:off x="2918" y="3733"/>
                    <a:ext cx="17" cy="80"/>
                  </a:xfrm>
                  <a:custGeom>
                    <a:avLst/>
                    <a:gdLst/>
                    <a:ahLst/>
                    <a:cxnLst>
                      <a:cxn ang="0">
                        <a:pos x="16" y="6"/>
                      </a:cxn>
                      <a:cxn ang="0">
                        <a:pos x="16" y="79"/>
                      </a:cxn>
                      <a:cxn ang="0">
                        <a:pos x="0" y="78"/>
                      </a:cxn>
                      <a:cxn ang="0">
                        <a:pos x="0" y="0"/>
                      </a:cxn>
                      <a:cxn ang="0">
                        <a:pos x="16" y="6"/>
                      </a:cxn>
                    </a:cxnLst>
                    <a:rect l="0" t="0" r="r" b="b"/>
                    <a:pathLst>
                      <a:path w="17" h="80">
                        <a:moveTo>
                          <a:pt x="16" y="6"/>
                        </a:moveTo>
                        <a:lnTo>
                          <a:pt x="16" y="79"/>
                        </a:lnTo>
                        <a:lnTo>
                          <a:pt x="0" y="78"/>
                        </a:lnTo>
                        <a:lnTo>
                          <a:pt x="0" y="0"/>
                        </a:lnTo>
                        <a:lnTo>
                          <a:pt x="16" y="6"/>
                        </a:lnTo>
                      </a:path>
                    </a:pathLst>
                  </a:custGeom>
                  <a:solidFill>
                    <a:srgbClr val="A0A0A0"/>
                  </a:solidFill>
                  <a:ln w="9525" cap="rnd">
                    <a:noFill/>
                    <a:round/>
                    <a:headEnd/>
                    <a:tailEnd/>
                  </a:ln>
                  <a:effectLst/>
                </p:spPr>
                <p:txBody>
                  <a:bodyPr/>
                  <a:lstStyle/>
                  <a:p>
                    <a:endParaRPr lang="en-US"/>
                  </a:p>
                </p:txBody>
              </p:sp>
              <p:sp>
                <p:nvSpPr>
                  <p:cNvPr id="331" name="Freeform 83"/>
                  <p:cNvSpPr>
                    <a:spLocks/>
                  </p:cNvSpPr>
                  <p:nvPr/>
                </p:nvSpPr>
                <p:spPr bwMode="gray">
                  <a:xfrm>
                    <a:off x="2865" y="3734"/>
                    <a:ext cx="17" cy="72"/>
                  </a:xfrm>
                  <a:custGeom>
                    <a:avLst/>
                    <a:gdLst/>
                    <a:ahLst/>
                    <a:cxnLst>
                      <a:cxn ang="0">
                        <a:pos x="16" y="7"/>
                      </a:cxn>
                      <a:cxn ang="0">
                        <a:pos x="16" y="71"/>
                      </a:cxn>
                      <a:cxn ang="0">
                        <a:pos x="0" y="70"/>
                      </a:cxn>
                      <a:cxn ang="0">
                        <a:pos x="0" y="0"/>
                      </a:cxn>
                      <a:cxn ang="0">
                        <a:pos x="16" y="7"/>
                      </a:cxn>
                    </a:cxnLst>
                    <a:rect l="0" t="0" r="r" b="b"/>
                    <a:pathLst>
                      <a:path w="17" h="72">
                        <a:moveTo>
                          <a:pt x="16" y="7"/>
                        </a:moveTo>
                        <a:lnTo>
                          <a:pt x="16" y="71"/>
                        </a:lnTo>
                        <a:lnTo>
                          <a:pt x="0" y="70"/>
                        </a:lnTo>
                        <a:lnTo>
                          <a:pt x="0" y="0"/>
                        </a:lnTo>
                        <a:lnTo>
                          <a:pt x="16" y="7"/>
                        </a:lnTo>
                      </a:path>
                    </a:pathLst>
                  </a:custGeom>
                  <a:solidFill>
                    <a:srgbClr val="A0A0A0"/>
                  </a:solidFill>
                  <a:ln w="9525" cap="rnd">
                    <a:noFill/>
                    <a:round/>
                    <a:headEnd/>
                    <a:tailEnd/>
                  </a:ln>
                  <a:effectLst/>
                </p:spPr>
                <p:txBody>
                  <a:bodyPr/>
                  <a:lstStyle/>
                  <a:p>
                    <a:endParaRPr lang="en-US"/>
                  </a:p>
                </p:txBody>
              </p:sp>
              <p:sp>
                <p:nvSpPr>
                  <p:cNvPr id="332" name="Freeform 84"/>
                  <p:cNvSpPr>
                    <a:spLocks/>
                  </p:cNvSpPr>
                  <p:nvPr/>
                </p:nvSpPr>
                <p:spPr bwMode="gray">
                  <a:xfrm>
                    <a:off x="2813" y="3740"/>
                    <a:ext cx="17" cy="17"/>
                  </a:xfrm>
                  <a:custGeom>
                    <a:avLst/>
                    <a:gdLst/>
                    <a:ahLst/>
                    <a:cxnLst>
                      <a:cxn ang="0">
                        <a:pos x="0" y="2"/>
                      </a:cxn>
                      <a:cxn ang="0">
                        <a:pos x="0" y="10"/>
                      </a:cxn>
                      <a:cxn ang="0">
                        <a:pos x="16" y="16"/>
                      </a:cxn>
                      <a:cxn ang="0">
                        <a:pos x="16" y="0"/>
                      </a:cxn>
                      <a:cxn ang="0">
                        <a:pos x="0" y="2"/>
                      </a:cxn>
                    </a:cxnLst>
                    <a:rect l="0" t="0" r="r" b="b"/>
                    <a:pathLst>
                      <a:path w="17" h="17">
                        <a:moveTo>
                          <a:pt x="0" y="2"/>
                        </a:moveTo>
                        <a:lnTo>
                          <a:pt x="0" y="10"/>
                        </a:lnTo>
                        <a:lnTo>
                          <a:pt x="16" y="16"/>
                        </a:lnTo>
                        <a:lnTo>
                          <a:pt x="16" y="0"/>
                        </a:lnTo>
                        <a:lnTo>
                          <a:pt x="0" y="2"/>
                        </a:lnTo>
                      </a:path>
                    </a:pathLst>
                  </a:custGeom>
                  <a:solidFill>
                    <a:srgbClr val="919191"/>
                  </a:solidFill>
                  <a:ln w="9525" cap="rnd">
                    <a:noFill/>
                    <a:round/>
                    <a:headEnd/>
                    <a:tailEnd/>
                  </a:ln>
                  <a:effectLst/>
                </p:spPr>
                <p:txBody>
                  <a:bodyPr/>
                  <a:lstStyle/>
                  <a:p>
                    <a:endParaRPr lang="en-US"/>
                  </a:p>
                </p:txBody>
              </p:sp>
              <p:sp>
                <p:nvSpPr>
                  <p:cNvPr id="333" name="Freeform 85"/>
                  <p:cNvSpPr>
                    <a:spLocks/>
                  </p:cNvSpPr>
                  <p:nvPr/>
                </p:nvSpPr>
                <p:spPr bwMode="gray">
                  <a:xfrm>
                    <a:off x="2865" y="3731"/>
                    <a:ext cx="17" cy="27"/>
                  </a:xfrm>
                  <a:custGeom>
                    <a:avLst/>
                    <a:gdLst/>
                    <a:ahLst/>
                    <a:cxnLst>
                      <a:cxn ang="0">
                        <a:pos x="0" y="10"/>
                      </a:cxn>
                      <a:cxn ang="0">
                        <a:pos x="0" y="20"/>
                      </a:cxn>
                      <a:cxn ang="0">
                        <a:pos x="16" y="26"/>
                      </a:cxn>
                      <a:cxn ang="0">
                        <a:pos x="16" y="0"/>
                      </a:cxn>
                      <a:cxn ang="0">
                        <a:pos x="0" y="10"/>
                      </a:cxn>
                    </a:cxnLst>
                    <a:rect l="0" t="0" r="r" b="b"/>
                    <a:pathLst>
                      <a:path w="17" h="27">
                        <a:moveTo>
                          <a:pt x="0" y="10"/>
                        </a:moveTo>
                        <a:lnTo>
                          <a:pt x="0" y="20"/>
                        </a:lnTo>
                        <a:lnTo>
                          <a:pt x="16" y="26"/>
                        </a:lnTo>
                        <a:lnTo>
                          <a:pt x="16" y="0"/>
                        </a:lnTo>
                        <a:lnTo>
                          <a:pt x="0" y="10"/>
                        </a:lnTo>
                      </a:path>
                    </a:pathLst>
                  </a:custGeom>
                  <a:solidFill>
                    <a:srgbClr val="919191"/>
                  </a:solidFill>
                  <a:ln w="9525" cap="rnd">
                    <a:noFill/>
                    <a:round/>
                    <a:headEnd/>
                    <a:tailEnd/>
                  </a:ln>
                  <a:effectLst/>
                </p:spPr>
                <p:txBody>
                  <a:bodyPr/>
                  <a:lstStyle/>
                  <a:p>
                    <a:endParaRPr lang="en-US"/>
                  </a:p>
                </p:txBody>
              </p:sp>
              <p:sp>
                <p:nvSpPr>
                  <p:cNvPr id="334" name="Freeform 86"/>
                  <p:cNvSpPr>
                    <a:spLocks/>
                  </p:cNvSpPr>
                  <p:nvPr/>
                </p:nvSpPr>
                <p:spPr bwMode="gray">
                  <a:xfrm>
                    <a:off x="2918" y="3733"/>
                    <a:ext cx="17" cy="30"/>
                  </a:xfrm>
                  <a:custGeom>
                    <a:avLst/>
                    <a:gdLst/>
                    <a:ahLst/>
                    <a:cxnLst>
                      <a:cxn ang="0">
                        <a:pos x="0" y="8"/>
                      </a:cxn>
                      <a:cxn ang="0">
                        <a:pos x="0" y="22"/>
                      </a:cxn>
                      <a:cxn ang="0">
                        <a:pos x="16" y="29"/>
                      </a:cxn>
                      <a:cxn ang="0">
                        <a:pos x="16" y="0"/>
                      </a:cxn>
                      <a:cxn ang="0">
                        <a:pos x="0" y="8"/>
                      </a:cxn>
                    </a:cxnLst>
                    <a:rect l="0" t="0" r="r" b="b"/>
                    <a:pathLst>
                      <a:path w="17" h="30">
                        <a:moveTo>
                          <a:pt x="0" y="8"/>
                        </a:moveTo>
                        <a:lnTo>
                          <a:pt x="0" y="22"/>
                        </a:lnTo>
                        <a:lnTo>
                          <a:pt x="16" y="29"/>
                        </a:lnTo>
                        <a:lnTo>
                          <a:pt x="16" y="0"/>
                        </a:lnTo>
                        <a:lnTo>
                          <a:pt x="0" y="8"/>
                        </a:lnTo>
                      </a:path>
                    </a:pathLst>
                  </a:custGeom>
                  <a:solidFill>
                    <a:srgbClr val="919191"/>
                  </a:solidFill>
                  <a:ln w="9525" cap="rnd">
                    <a:noFill/>
                    <a:round/>
                    <a:headEnd/>
                    <a:tailEnd/>
                  </a:ln>
                  <a:effectLst/>
                </p:spPr>
                <p:txBody>
                  <a:bodyPr/>
                  <a:lstStyle/>
                  <a:p>
                    <a:endParaRPr lang="en-US"/>
                  </a:p>
                </p:txBody>
              </p:sp>
              <p:sp>
                <p:nvSpPr>
                  <p:cNvPr id="335" name="Freeform 87"/>
                  <p:cNvSpPr>
                    <a:spLocks/>
                  </p:cNvSpPr>
                  <p:nvPr/>
                </p:nvSpPr>
                <p:spPr bwMode="gray">
                  <a:xfrm>
                    <a:off x="2989" y="3734"/>
                    <a:ext cx="17" cy="31"/>
                  </a:xfrm>
                  <a:custGeom>
                    <a:avLst/>
                    <a:gdLst/>
                    <a:ahLst/>
                    <a:cxnLst>
                      <a:cxn ang="0">
                        <a:pos x="0" y="7"/>
                      </a:cxn>
                      <a:cxn ang="0">
                        <a:pos x="0" y="23"/>
                      </a:cxn>
                      <a:cxn ang="0">
                        <a:pos x="16" y="30"/>
                      </a:cxn>
                      <a:cxn ang="0">
                        <a:pos x="16" y="0"/>
                      </a:cxn>
                      <a:cxn ang="0">
                        <a:pos x="0" y="7"/>
                      </a:cxn>
                    </a:cxnLst>
                    <a:rect l="0" t="0" r="r" b="b"/>
                    <a:pathLst>
                      <a:path w="17" h="31">
                        <a:moveTo>
                          <a:pt x="0" y="7"/>
                        </a:moveTo>
                        <a:lnTo>
                          <a:pt x="0" y="23"/>
                        </a:lnTo>
                        <a:lnTo>
                          <a:pt x="16" y="30"/>
                        </a:lnTo>
                        <a:lnTo>
                          <a:pt x="16" y="0"/>
                        </a:lnTo>
                        <a:lnTo>
                          <a:pt x="0" y="7"/>
                        </a:lnTo>
                      </a:path>
                    </a:pathLst>
                  </a:custGeom>
                  <a:solidFill>
                    <a:srgbClr val="919191"/>
                  </a:solidFill>
                  <a:ln w="9525" cap="rnd">
                    <a:noFill/>
                    <a:round/>
                    <a:headEnd/>
                    <a:tailEnd/>
                  </a:ln>
                  <a:effectLst/>
                </p:spPr>
                <p:txBody>
                  <a:bodyPr/>
                  <a:lstStyle/>
                  <a:p>
                    <a:endParaRPr lang="en-US"/>
                  </a:p>
                </p:txBody>
              </p:sp>
            </p:grpSp>
            <p:sp>
              <p:nvSpPr>
                <p:cNvPr id="278" name="Freeform 88"/>
                <p:cNvSpPr>
                  <a:spLocks/>
                </p:cNvSpPr>
                <p:nvPr/>
              </p:nvSpPr>
              <p:spPr bwMode="gray">
                <a:xfrm>
                  <a:off x="2812" y="3657"/>
                  <a:ext cx="180" cy="84"/>
                </a:xfrm>
                <a:custGeom>
                  <a:avLst/>
                  <a:gdLst/>
                  <a:ahLst/>
                  <a:cxnLst>
                    <a:cxn ang="0">
                      <a:pos x="179" y="83"/>
                    </a:cxn>
                    <a:cxn ang="0">
                      <a:pos x="0" y="83"/>
                    </a:cxn>
                    <a:cxn ang="0">
                      <a:pos x="0" y="13"/>
                    </a:cxn>
                    <a:cxn ang="0">
                      <a:pos x="179" y="0"/>
                    </a:cxn>
                    <a:cxn ang="0">
                      <a:pos x="179" y="83"/>
                    </a:cxn>
                  </a:cxnLst>
                  <a:rect l="0" t="0" r="r" b="b"/>
                  <a:pathLst>
                    <a:path w="180" h="84">
                      <a:moveTo>
                        <a:pt x="179" y="83"/>
                      </a:moveTo>
                      <a:lnTo>
                        <a:pt x="0" y="83"/>
                      </a:lnTo>
                      <a:lnTo>
                        <a:pt x="0" y="13"/>
                      </a:lnTo>
                      <a:lnTo>
                        <a:pt x="179" y="0"/>
                      </a:lnTo>
                      <a:lnTo>
                        <a:pt x="179" y="83"/>
                      </a:lnTo>
                    </a:path>
                  </a:pathLst>
                </a:custGeom>
                <a:solidFill>
                  <a:srgbClr val="CECECE"/>
                </a:solidFill>
                <a:ln w="9525" cap="rnd">
                  <a:noFill/>
                  <a:round/>
                  <a:headEnd/>
                  <a:tailEnd/>
                </a:ln>
                <a:effectLst/>
              </p:spPr>
              <p:txBody>
                <a:bodyPr/>
                <a:lstStyle/>
                <a:p>
                  <a:endParaRPr lang="en-US"/>
                </a:p>
              </p:txBody>
            </p:sp>
            <p:grpSp>
              <p:nvGrpSpPr>
                <p:cNvPr id="279" name="Group 89"/>
                <p:cNvGrpSpPr>
                  <a:grpSpLocks/>
                </p:cNvGrpSpPr>
                <p:nvPr/>
              </p:nvGrpSpPr>
              <p:grpSpPr bwMode="auto">
                <a:xfrm>
                  <a:off x="3005" y="3740"/>
                  <a:ext cx="44" cy="68"/>
                  <a:chOff x="3005" y="3740"/>
                  <a:chExt cx="44" cy="68"/>
                </a:xfrm>
              </p:grpSpPr>
              <p:sp>
                <p:nvSpPr>
                  <p:cNvPr id="280" name="Freeform 90"/>
                  <p:cNvSpPr>
                    <a:spLocks/>
                  </p:cNvSpPr>
                  <p:nvPr/>
                </p:nvSpPr>
                <p:spPr bwMode="gray">
                  <a:xfrm>
                    <a:off x="3005" y="3740"/>
                    <a:ext cx="41" cy="64"/>
                  </a:xfrm>
                  <a:custGeom>
                    <a:avLst/>
                    <a:gdLst/>
                    <a:ahLst/>
                    <a:cxnLst>
                      <a:cxn ang="0">
                        <a:pos x="40" y="0"/>
                      </a:cxn>
                      <a:cxn ang="0">
                        <a:pos x="0" y="3"/>
                      </a:cxn>
                      <a:cxn ang="0">
                        <a:pos x="0" y="63"/>
                      </a:cxn>
                      <a:cxn ang="0">
                        <a:pos x="40" y="63"/>
                      </a:cxn>
                      <a:cxn ang="0">
                        <a:pos x="40" y="0"/>
                      </a:cxn>
                    </a:cxnLst>
                    <a:rect l="0" t="0" r="r" b="b"/>
                    <a:pathLst>
                      <a:path w="41" h="64">
                        <a:moveTo>
                          <a:pt x="40" y="0"/>
                        </a:moveTo>
                        <a:lnTo>
                          <a:pt x="0" y="3"/>
                        </a:lnTo>
                        <a:lnTo>
                          <a:pt x="0" y="63"/>
                        </a:lnTo>
                        <a:lnTo>
                          <a:pt x="40" y="63"/>
                        </a:lnTo>
                        <a:lnTo>
                          <a:pt x="40" y="0"/>
                        </a:lnTo>
                      </a:path>
                    </a:pathLst>
                  </a:custGeom>
                  <a:solidFill>
                    <a:srgbClr val="606060"/>
                  </a:solidFill>
                  <a:ln w="9525" cap="rnd">
                    <a:noFill/>
                    <a:round/>
                    <a:headEnd/>
                    <a:tailEnd/>
                  </a:ln>
                  <a:effectLst/>
                </p:spPr>
                <p:txBody>
                  <a:bodyPr/>
                  <a:lstStyle/>
                  <a:p>
                    <a:endParaRPr lang="en-US"/>
                  </a:p>
                </p:txBody>
              </p:sp>
              <p:grpSp>
                <p:nvGrpSpPr>
                  <p:cNvPr id="314" name="Group 91"/>
                  <p:cNvGrpSpPr>
                    <a:grpSpLocks/>
                  </p:cNvGrpSpPr>
                  <p:nvPr/>
                </p:nvGrpSpPr>
                <p:grpSpPr bwMode="auto">
                  <a:xfrm>
                    <a:off x="3026" y="3741"/>
                    <a:ext cx="23" cy="67"/>
                    <a:chOff x="3026" y="3741"/>
                    <a:chExt cx="23" cy="67"/>
                  </a:xfrm>
                </p:grpSpPr>
                <p:sp>
                  <p:nvSpPr>
                    <p:cNvPr id="315" name="Line 92"/>
                    <p:cNvSpPr>
                      <a:spLocks noChangeShapeType="1"/>
                    </p:cNvSpPr>
                    <p:nvPr/>
                  </p:nvSpPr>
                  <p:spPr bwMode="gray">
                    <a:xfrm>
                      <a:off x="3026" y="3741"/>
                      <a:ext cx="0" cy="67"/>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316" name="Line 93"/>
                    <p:cNvSpPr>
                      <a:spLocks noChangeShapeType="1"/>
                    </p:cNvSpPr>
                    <p:nvPr/>
                  </p:nvSpPr>
                  <p:spPr bwMode="gray">
                    <a:xfrm>
                      <a:off x="3026" y="3771"/>
                      <a:ext cx="23" cy="0"/>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317" name="Line 94"/>
                    <p:cNvSpPr>
                      <a:spLocks noChangeShapeType="1"/>
                    </p:cNvSpPr>
                    <p:nvPr/>
                  </p:nvSpPr>
                  <p:spPr bwMode="gray">
                    <a:xfrm>
                      <a:off x="3039" y="3771"/>
                      <a:ext cx="0" cy="37"/>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322" name="Line 95"/>
                    <p:cNvSpPr>
                      <a:spLocks noChangeShapeType="1"/>
                    </p:cNvSpPr>
                    <p:nvPr/>
                  </p:nvSpPr>
                  <p:spPr bwMode="gray">
                    <a:xfrm>
                      <a:off x="3026" y="3806"/>
                      <a:ext cx="23" cy="0"/>
                    </a:xfrm>
                    <a:prstGeom prst="line">
                      <a:avLst/>
                    </a:prstGeom>
                    <a:noFill/>
                    <a:ln w="12700">
                      <a:solidFill>
                        <a:srgbClr val="CECECE"/>
                      </a:solidFill>
                      <a:round/>
                      <a:headEnd type="none" w="sm" len="sm"/>
                      <a:tailEnd type="none" w="sm" len="sm"/>
                    </a:ln>
                    <a:effectLst/>
                  </p:spPr>
                  <p:txBody>
                    <a:bodyPr wrap="none" anchor="ctr"/>
                    <a:lstStyle/>
                    <a:p>
                      <a:endParaRPr lang="en-US"/>
                    </a:p>
                  </p:txBody>
                </p:sp>
              </p:grpSp>
            </p:grpSp>
          </p:grpSp>
        </p:grpSp>
      </p:grpSp>
      <p:grpSp>
        <p:nvGrpSpPr>
          <p:cNvPr id="14" name="Group 18"/>
          <p:cNvGrpSpPr>
            <a:grpSpLocks/>
          </p:cNvGrpSpPr>
          <p:nvPr/>
        </p:nvGrpSpPr>
        <p:grpSpPr bwMode="auto">
          <a:xfrm>
            <a:off x="5508625" y="830643"/>
            <a:ext cx="739775" cy="1058862"/>
            <a:chOff x="2771" y="3154"/>
            <a:chExt cx="466" cy="667"/>
          </a:xfrm>
        </p:grpSpPr>
        <p:sp>
          <p:nvSpPr>
            <p:cNvPr id="146" name="Freeform 19"/>
            <p:cNvSpPr>
              <a:spLocks/>
            </p:cNvSpPr>
            <p:nvPr/>
          </p:nvSpPr>
          <p:spPr bwMode="gray">
            <a:xfrm>
              <a:off x="2771" y="3789"/>
              <a:ext cx="466" cy="32"/>
            </a:xfrm>
            <a:custGeom>
              <a:avLst/>
              <a:gdLst/>
              <a:ahLst/>
              <a:cxnLst>
                <a:cxn ang="0">
                  <a:pos x="70" y="3"/>
                </a:cxn>
                <a:cxn ang="0">
                  <a:pos x="0" y="9"/>
                </a:cxn>
                <a:cxn ang="0">
                  <a:pos x="217" y="31"/>
                </a:cxn>
                <a:cxn ang="0">
                  <a:pos x="346" y="23"/>
                </a:cxn>
                <a:cxn ang="0">
                  <a:pos x="465" y="4"/>
                </a:cxn>
                <a:cxn ang="0">
                  <a:pos x="433" y="0"/>
                </a:cxn>
                <a:cxn ang="0">
                  <a:pos x="232" y="12"/>
                </a:cxn>
                <a:cxn ang="0">
                  <a:pos x="70" y="3"/>
                </a:cxn>
              </a:cxnLst>
              <a:rect l="0" t="0" r="r" b="b"/>
              <a:pathLst>
                <a:path w="466" h="32">
                  <a:moveTo>
                    <a:pt x="70" y="3"/>
                  </a:moveTo>
                  <a:lnTo>
                    <a:pt x="0" y="9"/>
                  </a:lnTo>
                  <a:lnTo>
                    <a:pt x="217" y="31"/>
                  </a:lnTo>
                  <a:lnTo>
                    <a:pt x="346" y="23"/>
                  </a:lnTo>
                  <a:lnTo>
                    <a:pt x="465" y="4"/>
                  </a:lnTo>
                  <a:lnTo>
                    <a:pt x="433" y="0"/>
                  </a:lnTo>
                  <a:lnTo>
                    <a:pt x="232" y="12"/>
                  </a:lnTo>
                  <a:lnTo>
                    <a:pt x="70" y="3"/>
                  </a:lnTo>
                </a:path>
              </a:pathLst>
            </a:custGeom>
            <a:solidFill>
              <a:srgbClr val="CACACA"/>
            </a:solidFill>
            <a:ln w="9525" cap="rnd">
              <a:noFill/>
              <a:round/>
              <a:headEnd/>
              <a:tailEnd/>
            </a:ln>
            <a:effectLst/>
          </p:spPr>
          <p:txBody>
            <a:bodyPr/>
            <a:lstStyle/>
            <a:p>
              <a:endParaRPr lang="en-US"/>
            </a:p>
          </p:txBody>
        </p:sp>
        <p:grpSp>
          <p:nvGrpSpPr>
            <p:cNvPr id="15" name="Group 20"/>
            <p:cNvGrpSpPr>
              <a:grpSpLocks/>
            </p:cNvGrpSpPr>
            <p:nvPr/>
          </p:nvGrpSpPr>
          <p:grpSpPr bwMode="auto">
            <a:xfrm>
              <a:off x="3095" y="3154"/>
              <a:ext cx="110" cy="654"/>
              <a:chOff x="3095" y="3154"/>
              <a:chExt cx="110" cy="654"/>
            </a:xfrm>
          </p:grpSpPr>
          <p:grpSp>
            <p:nvGrpSpPr>
              <p:cNvPr id="16" name="Group 21"/>
              <p:cNvGrpSpPr>
                <a:grpSpLocks/>
              </p:cNvGrpSpPr>
              <p:nvPr/>
            </p:nvGrpSpPr>
            <p:grpSpPr bwMode="auto">
              <a:xfrm>
                <a:off x="3099" y="3154"/>
                <a:ext cx="106" cy="650"/>
                <a:chOff x="3099" y="3154"/>
                <a:chExt cx="106" cy="650"/>
              </a:xfrm>
            </p:grpSpPr>
            <p:sp>
              <p:nvSpPr>
                <p:cNvPr id="311" name="Freeform 22"/>
                <p:cNvSpPr>
                  <a:spLocks/>
                </p:cNvSpPr>
                <p:nvPr/>
              </p:nvSpPr>
              <p:spPr bwMode="gray">
                <a:xfrm>
                  <a:off x="3099" y="3154"/>
                  <a:ext cx="106" cy="650"/>
                </a:xfrm>
                <a:custGeom>
                  <a:avLst/>
                  <a:gdLst/>
                  <a:ahLst/>
                  <a:cxnLst>
                    <a:cxn ang="0">
                      <a:pos x="0" y="4"/>
                    </a:cxn>
                    <a:cxn ang="0">
                      <a:pos x="2" y="3"/>
                    </a:cxn>
                    <a:cxn ang="0">
                      <a:pos x="5" y="1"/>
                    </a:cxn>
                    <a:cxn ang="0">
                      <a:pos x="7" y="1"/>
                    </a:cxn>
                    <a:cxn ang="0">
                      <a:pos x="9" y="1"/>
                    </a:cxn>
                    <a:cxn ang="0">
                      <a:pos x="11" y="0"/>
                    </a:cxn>
                    <a:cxn ang="0">
                      <a:pos x="15" y="1"/>
                    </a:cxn>
                    <a:cxn ang="0">
                      <a:pos x="18" y="2"/>
                    </a:cxn>
                    <a:cxn ang="0">
                      <a:pos x="21" y="4"/>
                    </a:cxn>
                    <a:cxn ang="0">
                      <a:pos x="23" y="7"/>
                    </a:cxn>
                    <a:cxn ang="0">
                      <a:pos x="105" y="110"/>
                    </a:cxn>
                    <a:cxn ang="0">
                      <a:pos x="105" y="632"/>
                    </a:cxn>
                    <a:cxn ang="0">
                      <a:pos x="0" y="649"/>
                    </a:cxn>
                    <a:cxn ang="0">
                      <a:pos x="0" y="4"/>
                    </a:cxn>
                  </a:cxnLst>
                  <a:rect l="0" t="0" r="r" b="b"/>
                  <a:pathLst>
                    <a:path w="106" h="650">
                      <a:moveTo>
                        <a:pt x="0" y="4"/>
                      </a:moveTo>
                      <a:lnTo>
                        <a:pt x="2" y="3"/>
                      </a:lnTo>
                      <a:lnTo>
                        <a:pt x="5" y="1"/>
                      </a:lnTo>
                      <a:lnTo>
                        <a:pt x="7" y="1"/>
                      </a:lnTo>
                      <a:lnTo>
                        <a:pt x="9" y="1"/>
                      </a:lnTo>
                      <a:lnTo>
                        <a:pt x="11" y="0"/>
                      </a:lnTo>
                      <a:lnTo>
                        <a:pt x="15" y="1"/>
                      </a:lnTo>
                      <a:lnTo>
                        <a:pt x="18" y="2"/>
                      </a:lnTo>
                      <a:lnTo>
                        <a:pt x="21" y="4"/>
                      </a:lnTo>
                      <a:lnTo>
                        <a:pt x="23" y="7"/>
                      </a:lnTo>
                      <a:lnTo>
                        <a:pt x="105" y="110"/>
                      </a:lnTo>
                      <a:lnTo>
                        <a:pt x="105" y="632"/>
                      </a:lnTo>
                      <a:lnTo>
                        <a:pt x="0" y="649"/>
                      </a:lnTo>
                      <a:lnTo>
                        <a:pt x="0" y="4"/>
                      </a:lnTo>
                    </a:path>
                  </a:pathLst>
                </a:custGeom>
                <a:solidFill>
                  <a:srgbClr val="C0C0C0"/>
                </a:solidFill>
                <a:ln w="9525" cap="rnd">
                  <a:noFill/>
                  <a:round/>
                  <a:headEnd/>
                  <a:tailEnd/>
                </a:ln>
                <a:effectLst/>
              </p:spPr>
              <p:txBody>
                <a:bodyPr/>
                <a:lstStyle/>
                <a:p>
                  <a:endParaRPr lang="en-US"/>
                </a:p>
              </p:txBody>
            </p:sp>
            <p:sp>
              <p:nvSpPr>
                <p:cNvPr id="312" name="Line 23"/>
                <p:cNvSpPr>
                  <a:spLocks noChangeShapeType="1"/>
                </p:cNvSpPr>
                <p:nvPr/>
              </p:nvSpPr>
              <p:spPr bwMode="gray">
                <a:xfrm>
                  <a:off x="3141" y="3184"/>
                  <a:ext cx="0" cy="553"/>
                </a:xfrm>
                <a:prstGeom prst="line">
                  <a:avLst/>
                </a:prstGeom>
                <a:noFill/>
                <a:ln w="12700">
                  <a:solidFill>
                    <a:srgbClr val="A0A0A0"/>
                  </a:solidFill>
                  <a:round/>
                  <a:headEnd type="none" w="sm" len="sm"/>
                  <a:tailEnd type="none" w="sm" len="sm"/>
                </a:ln>
                <a:effectLst/>
              </p:spPr>
              <p:txBody>
                <a:bodyPr wrap="none" anchor="ctr"/>
                <a:lstStyle/>
                <a:p>
                  <a:endParaRPr lang="en-US"/>
                </a:p>
              </p:txBody>
            </p:sp>
            <p:sp>
              <p:nvSpPr>
                <p:cNvPr id="313" name="Freeform 24"/>
                <p:cNvSpPr>
                  <a:spLocks/>
                </p:cNvSpPr>
                <p:nvPr/>
              </p:nvSpPr>
              <p:spPr bwMode="gray">
                <a:xfrm>
                  <a:off x="3109" y="3737"/>
                  <a:ext cx="96" cy="66"/>
                </a:xfrm>
                <a:custGeom>
                  <a:avLst/>
                  <a:gdLst/>
                  <a:ahLst/>
                  <a:cxnLst>
                    <a:cxn ang="0">
                      <a:pos x="1" y="1"/>
                    </a:cxn>
                    <a:cxn ang="0">
                      <a:pos x="95" y="0"/>
                    </a:cxn>
                    <a:cxn ang="0">
                      <a:pos x="95" y="50"/>
                    </a:cxn>
                    <a:cxn ang="0">
                      <a:pos x="0" y="65"/>
                    </a:cxn>
                    <a:cxn ang="0">
                      <a:pos x="1" y="1"/>
                    </a:cxn>
                  </a:cxnLst>
                  <a:rect l="0" t="0" r="r" b="b"/>
                  <a:pathLst>
                    <a:path w="96" h="66">
                      <a:moveTo>
                        <a:pt x="1" y="1"/>
                      </a:moveTo>
                      <a:lnTo>
                        <a:pt x="95" y="0"/>
                      </a:lnTo>
                      <a:lnTo>
                        <a:pt x="95" y="50"/>
                      </a:lnTo>
                      <a:lnTo>
                        <a:pt x="0" y="65"/>
                      </a:lnTo>
                      <a:lnTo>
                        <a:pt x="1" y="1"/>
                      </a:lnTo>
                    </a:path>
                  </a:pathLst>
                </a:custGeom>
                <a:solidFill>
                  <a:srgbClr val="A0A0A0"/>
                </a:solidFill>
                <a:ln w="9525" cap="rnd">
                  <a:noFill/>
                  <a:round/>
                  <a:headEnd/>
                  <a:tailEnd/>
                </a:ln>
                <a:effectLst/>
              </p:spPr>
              <p:txBody>
                <a:bodyPr/>
                <a:lstStyle/>
                <a:p>
                  <a:endParaRPr lang="en-US"/>
                </a:p>
              </p:txBody>
            </p:sp>
          </p:grpSp>
          <p:grpSp>
            <p:nvGrpSpPr>
              <p:cNvPr id="17" name="Group 25"/>
              <p:cNvGrpSpPr>
                <a:grpSpLocks/>
              </p:cNvGrpSpPr>
              <p:nvPr/>
            </p:nvGrpSpPr>
            <p:grpSpPr bwMode="auto">
              <a:xfrm>
                <a:off x="3152" y="3222"/>
                <a:ext cx="48" cy="508"/>
                <a:chOff x="3152" y="3222"/>
                <a:chExt cx="48" cy="508"/>
              </a:xfrm>
            </p:grpSpPr>
            <p:sp>
              <p:nvSpPr>
                <p:cNvPr id="298" name="Freeform 26"/>
                <p:cNvSpPr>
                  <a:spLocks/>
                </p:cNvSpPr>
                <p:nvPr/>
              </p:nvSpPr>
              <p:spPr bwMode="gray">
                <a:xfrm>
                  <a:off x="3152" y="3222"/>
                  <a:ext cx="48" cy="76"/>
                </a:xfrm>
                <a:custGeom>
                  <a:avLst/>
                  <a:gdLst/>
                  <a:ahLst/>
                  <a:cxnLst>
                    <a:cxn ang="0">
                      <a:pos x="0" y="0"/>
                    </a:cxn>
                    <a:cxn ang="0">
                      <a:pos x="47" y="55"/>
                    </a:cxn>
                    <a:cxn ang="0">
                      <a:pos x="47" y="75"/>
                    </a:cxn>
                    <a:cxn ang="0">
                      <a:pos x="0" y="22"/>
                    </a:cxn>
                    <a:cxn ang="0">
                      <a:pos x="0" y="0"/>
                    </a:cxn>
                  </a:cxnLst>
                  <a:rect l="0" t="0" r="r" b="b"/>
                  <a:pathLst>
                    <a:path w="48" h="76">
                      <a:moveTo>
                        <a:pt x="0" y="0"/>
                      </a:moveTo>
                      <a:lnTo>
                        <a:pt x="47" y="55"/>
                      </a:lnTo>
                      <a:lnTo>
                        <a:pt x="47" y="75"/>
                      </a:lnTo>
                      <a:lnTo>
                        <a:pt x="0" y="22"/>
                      </a:lnTo>
                      <a:lnTo>
                        <a:pt x="0" y="0"/>
                      </a:lnTo>
                    </a:path>
                  </a:pathLst>
                </a:custGeom>
                <a:solidFill>
                  <a:srgbClr val="606060"/>
                </a:solidFill>
                <a:ln w="9525" cap="rnd">
                  <a:noFill/>
                  <a:round/>
                  <a:headEnd/>
                  <a:tailEnd/>
                </a:ln>
                <a:effectLst/>
              </p:spPr>
              <p:txBody>
                <a:bodyPr/>
                <a:lstStyle/>
                <a:p>
                  <a:endParaRPr lang="en-US"/>
                </a:p>
              </p:txBody>
            </p:sp>
            <p:sp>
              <p:nvSpPr>
                <p:cNvPr id="299" name="Freeform 27"/>
                <p:cNvSpPr>
                  <a:spLocks/>
                </p:cNvSpPr>
                <p:nvPr/>
              </p:nvSpPr>
              <p:spPr bwMode="gray">
                <a:xfrm>
                  <a:off x="3152" y="3270"/>
                  <a:ext cx="48" cy="70"/>
                </a:xfrm>
                <a:custGeom>
                  <a:avLst/>
                  <a:gdLst/>
                  <a:ahLst/>
                  <a:cxnLst>
                    <a:cxn ang="0">
                      <a:pos x="0" y="0"/>
                    </a:cxn>
                    <a:cxn ang="0">
                      <a:pos x="47" y="49"/>
                    </a:cxn>
                    <a:cxn ang="0">
                      <a:pos x="47" y="69"/>
                    </a:cxn>
                    <a:cxn ang="0">
                      <a:pos x="0" y="22"/>
                    </a:cxn>
                    <a:cxn ang="0">
                      <a:pos x="0" y="0"/>
                    </a:cxn>
                  </a:cxnLst>
                  <a:rect l="0" t="0" r="r" b="b"/>
                  <a:pathLst>
                    <a:path w="48" h="70">
                      <a:moveTo>
                        <a:pt x="0" y="0"/>
                      </a:moveTo>
                      <a:lnTo>
                        <a:pt x="47" y="49"/>
                      </a:lnTo>
                      <a:lnTo>
                        <a:pt x="47" y="69"/>
                      </a:lnTo>
                      <a:lnTo>
                        <a:pt x="0" y="22"/>
                      </a:lnTo>
                      <a:lnTo>
                        <a:pt x="0" y="0"/>
                      </a:lnTo>
                    </a:path>
                  </a:pathLst>
                </a:custGeom>
                <a:solidFill>
                  <a:srgbClr val="606060"/>
                </a:solidFill>
                <a:ln w="9525" cap="rnd">
                  <a:noFill/>
                  <a:round/>
                  <a:headEnd/>
                  <a:tailEnd/>
                </a:ln>
                <a:effectLst/>
              </p:spPr>
              <p:txBody>
                <a:bodyPr/>
                <a:lstStyle/>
                <a:p>
                  <a:endParaRPr lang="en-US"/>
                </a:p>
              </p:txBody>
            </p:sp>
            <p:sp>
              <p:nvSpPr>
                <p:cNvPr id="300" name="Freeform 28"/>
                <p:cNvSpPr>
                  <a:spLocks/>
                </p:cNvSpPr>
                <p:nvPr/>
              </p:nvSpPr>
              <p:spPr bwMode="gray">
                <a:xfrm>
                  <a:off x="3152" y="3317"/>
                  <a:ext cx="48" cy="66"/>
                </a:xfrm>
                <a:custGeom>
                  <a:avLst/>
                  <a:gdLst/>
                  <a:ahLst/>
                  <a:cxnLst>
                    <a:cxn ang="0">
                      <a:pos x="0" y="0"/>
                    </a:cxn>
                    <a:cxn ang="0">
                      <a:pos x="47" y="46"/>
                    </a:cxn>
                    <a:cxn ang="0">
                      <a:pos x="47" y="65"/>
                    </a:cxn>
                    <a:cxn ang="0">
                      <a:pos x="0" y="22"/>
                    </a:cxn>
                    <a:cxn ang="0">
                      <a:pos x="0" y="0"/>
                    </a:cxn>
                  </a:cxnLst>
                  <a:rect l="0" t="0" r="r" b="b"/>
                  <a:pathLst>
                    <a:path w="48" h="66">
                      <a:moveTo>
                        <a:pt x="0" y="0"/>
                      </a:moveTo>
                      <a:lnTo>
                        <a:pt x="47" y="46"/>
                      </a:lnTo>
                      <a:lnTo>
                        <a:pt x="47" y="65"/>
                      </a:lnTo>
                      <a:lnTo>
                        <a:pt x="0" y="22"/>
                      </a:lnTo>
                      <a:lnTo>
                        <a:pt x="0" y="0"/>
                      </a:lnTo>
                    </a:path>
                  </a:pathLst>
                </a:custGeom>
                <a:solidFill>
                  <a:srgbClr val="606060"/>
                </a:solidFill>
                <a:ln w="9525" cap="rnd">
                  <a:noFill/>
                  <a:round/>
                  <a:headEnd/>
                  <a:tailEnd/>
                </a:ln>
                <a:effectLst/>
              </p:spPr>
              <p:txBody>
                <a:bodyPr/>
                <a:lstStyle/>
                <a:p>
                  <a:endParaRPr lang="en-US"/>
                </a:p>
              </p:txBody>
            </p:sp>
            <p:sp>
              <p:nvSpPr>
                <p:cNvPr id="301" name="Freeform 29"/>
                <p:cNvSpPr>
                  <a:spLocks/>
                </p:cNvSpPr>
                <p:nvPr/>
              </p:nvSpPr>
              <p:spPr bwMode="gray">
                <a:xfrm>
                  <a:off x="3152" y="3364"/>
                  <a:ext cx="48" cy="60"/>
                </a:xfrm>
                <a:custGeom>
                  <a:avLst/>
                  <a:gdLst/>
                  <a:ahLst/>
                  <a:cxnLst>
                    <a:cxn ang="0">
                      <a:pos x="0" y="0"/>
                    </a:cxn>
                    <a:cxn ang="0">
                      <a:pos x="47" y="40"/>
                    </a:cxn>
                    <a:cxn ang="0">
                      <a:pos x="47" y="59"/>
                    </a:cxn>
                    <a:cxn ang="0">
                      <a:pos x="0" y="21"/>
                    </a:cxn>
                    <a:cxn ang="0">
                      <a:pos x="0" y="0"/>
                    </a:cxn>
                  </a:cxnLst>
                  <a:rect l="0" t="0" r="r" b="b"/>
                  <a:pathLst>
                    <a:path w="48" h="60">
                      <a:moveTo>
                        <a:pt x="0" y="0"/>
                      </a:moveTo>
                      <a:lnTo>
                        <a:pt x="47" y="40"/>
                      </a:lnTo>
                      <a:lnTo>
                        <a:pt x="47" y="59"/>
                      </a:lnTo>
                      <a:lnTo>
                        <a:pt x="0" y="21"/>
                      </a:lnTo>
                      <a:lnTo>
                        <a:pt x="0" y="0"/>
                      </a:lnTo>
                    </a:path>
                  </a:pathLst>
                </a:custGeom>
                <a:solidFill>
                  <a:srgbClr val="606060"/>
                </a:solidFill>
                <a:ln w="9525" cap="rnd">
                  <a:noFill/>
                  <a:round/>
                  <a:headEnd/>
                  <a:tailEnd/>
                </a:ln>
                <a:effectLst/>
              </p:spPr>
              <p:txBody>
                <a:bodyPr/>
                <a:lstStyle/>
                <a:p>
                  <a:endParaRPr lang="en-US"/>
                </a:p>
              </p:txBody>
            </p:sp>
            <p:sp>
              <p:nvSpPr>
                <p:cNvPr id="302" name="Freeform 30"/>
                <p:cNvSpPr>
                  <a:spLocks/>
                </p:cNvSpPr>
                <p:nvPr/>
              </p:nvSpPr>
              <p:spPr bwMode="gray">
                <a:xfrm>
                  <a:off x="3152" y="3413"/>
                  <a:ext cx="48" cy="54"/>
                </a:xfrm>
                <a:custGeom>
                  <a:avLst/>
                  <a:gdLst/>
                  <a:ahLst/>
                  <a:cxnLst>
                    <a:cxn ang="0">
                      <a:pos x="0" y="0"/>
                    </a:cxn>
                    <a:cxn ang="0">
                      <a:pos x="47" y="35"/>
                    </a:cxn>
                    <a:cxn ang="0">
                      <a:pos x="47" y="53"/>
                    </a:cxn>
                    <a:cxn ang="0">
                      <a:pos x="0" y="21"/>
                    </a:cxn>
                    <a:cxn ang="0">
                      <a:pos x="0" y="0"/>
                    </a:cxn>
                  </a:cxnLst>
                  <a:rect l="0" t="0" r="r" b="b"/>
                  <a:pathLst>
                    <a:path w="48" h="54">
                      <a:moveTo>
                        <a:pt x="0" y="0"/>
                      </a:moveTo>
                      <a:lnTo>
                        <a:pt x="47" y="35"/>
                      </a:lnTo>
                      <a:lnTo>
                        <a:pt x="47" y="53"/>
                      </a:lnTo>
                      <a:lnTo>
                        <a:pt x="0" y="21"/>
                      </a:lnTo>
                      <a:lnTo>
                        <a:pt x="0" y="0"/>
                      </a:lnTo>
                    </a:path>
                  </a:pathLst>
                </a:custGeom>
                <a:solidFill>
                  <a:srgbClr val="606060"/>
                </a:solidFill>
                <a:ln w="9525" cap="rnd">
                  <a:noFill/>
                  <a:round/>
                  <a:headEnd/>
                  <a:tailEnd/>
                </a:ln>
                <a:effectLst/>
              </p:spPr>
              <p:txBody>
                <a:bodyPr/>
                <a:lstStyle/>
                <a:p>
                  <a:endParaRPr lang="en-US"/>
                </a:p>
              </p:txBody>
            </p:sp>
            <p:sp>
              <p:nvSpPr>
                <p:cNvPr id="303" name="Freeform 31"/>
                <p:cNvSpPr>
                  <a:spLocks/>
                </p:cNvSpPr>
                <p:nvPr/>
              </p:nvSpPr>
              <p:spPr bwMode="gray">
                <a:xfrm>
                  <a:off x="3152" y="3460"/>
                  <a:ext cx="48" cy="50"/>
                </a:xfrm>
                <a:custGeom>
                  <a:avLst/>
                  <a:gdLst/>
                  <a:ahLst/>
                  <a:cxnLst>
                    <a:cxn ang="0">
                      <a:pos x="0" y="0"/>
                    </a:cxn>
                    <a:cxn ang="0">
                      <a:pos x="47" y="30"/>
                    </a:cxn>
                    <a:cxn ang="0">
                      <a:pos x="47" y="49"/>
                    </a:cxn>
                    <a:cxn ang="0">
                      <a:pos x="0" y="21"/>
                    </a:cxn>
                    <a:cxn ang="0">
                      <a:pos x="0" y="0"/>
                    </a:cxn>
                  </a:cxnLst>
                  <a:rect l="0" t="0" r="r" b="b"/>
                  <a:pathLst>
                    <a:path w="48" h="50">
                      <a:moveTo>
                        <a:pt x="0" y="0"/>
                      </a:moveTo>
                      <a:lnTo>
                        <a:pt x="47" y="30"/>
                      </a:lnTo>
                      <a:lnTo>
                        <a:pt x="47" y="49"/>
                      </a:lnTo>
                      <a:lnTo>
                        <a:pt x="0" y="21"/>
                      </a:lnTo>
                      <a:lnTo>
                        <a:pt x="0" y="0"/>
                      </a:lnTo>
                    </a:path>
                  </a:pathLst>
                </a:custGeom>
                <a:solidFill>
                  <a:srgbClr val="606060"/>
                </a:solidFill>
                <a:ln w="9525" cap="rnd">
                  <a:noFill/>
                  <a:round/>
                  <a:headEnd/>
                  <a:tailEnd/>
                </a:ln>
                <a:effectLst/>
              </p:spPr>
              <p:txBody>
                <a:bodyPr/>
                <a:lstStyle/>
                <a:p>
                  <a:endParaRPr lang="en-US"/>
                </a:p>
              </p:txBody>
            </p:sp>
            <p:sp>
              <p:nvSpPr>
                <p:cNvPr id="304" name="Freeform 32"/>
                <p:cNvSpPr>
                  <a:spLocks/>
                </p:cNvSpPr>
                <p:nvPr/>
              </p:nvSpPr>
              <p:spPr bwMode="gray">
                <a:xfrm>
                  <a:off x="3152" y="3507"/>
                  <a:ext cx="48" cy="46"/>
                </a:xfrm>
                <a:custGeom>
                  <a:avLst/>
                  <a:gdLst/>
                  <a:ahLst/>
                  <a:cxnLst>
                    <a:cxn ang="0">
                      <a:pos x="0" y="0"/>
                    </a:cxn>
                    <a:cxn ang="0">
                      <a:pos x="47" y="26"/>
                    </a:cxn>
                    <a:cxn ang="0">
                      <a:pos x="47" y="45"/>
                    </a:cxn>
                    <a:cxn ang="0">
                      <a:pos x="0" y="21"/>
                    </a:cxn>
                    <a:cxn ang="0">
                      <a:pos x="0" y="0"/>
                    </a:cxn>
                  </a:cxnLst>
                  <a:rect l="0" t="0" r="r" b="b"/>
                  <a:pathLst>
                    <a:path w="48" h="46">
                      <a:moveTo>
                        <a:pt x="0" y="0"/>
                      </a:moveTo>
                      <a:lnTo>
                        <a:pt x="47" y="26"/>
                      </a:lnTo>
                      <a:lnTo>
                        <a:pt x="47" y="45"/>
                      </a:lnTo>
                      <a:lnTo>
                        <a:pt x="0" y="21"/>
                      </a:lnTo>
                      <a:lnTo>
                        <a:pt x="0" y="0"/>
                      </a:lnTo>
                    </a:path>
                  </a:pathLst>
                </a:custGeom>
                <a:solidFill>
                  <a:srgbClr val="606060"/>
                </a:solidFill>
                <a:ln w="9525" cap="rnd">
                  <a:noFill/>
                  <a:round/>
                  <a:headEnd/>
                  <a:tailEnd/>
                </a:ln>
                <a:effectLst/>
              </p:spPr>
              <p:txBody>
                <a:bodyPr/>
                <a:lstStyle/>
                <a:p>
                  <a:endParaRPr lang="en-US"/>
                </a:p>
              </p:txBody>
            </p:sp>
            <p:sp>
              <p:nvSpPr>
                <p:cNvPr id="305" name="Freeform 33"/>
                <p:cNvSpPr>
                  <a:spLocks/>
                </p:cNvSpPr>
                <p:nvPr/>
              </p:nvSpPr>
              <p:spPr bwMode="gray">
                <a:xfrm>
                  <a:off x="3152" y="3555"/>
                  <a:ext cx="48" cy="41"/>
                </a:xfrm>
                <a:custGeom>
                  <a:avLst/>
                  <a:gdLst/>
                  <a:ahLst/>
                  <a:cxnLst>
                    <a:cxn ang="0">
                      <a:pos x="0" y="0"/>
                    </a:cxn>
                    <a:cxn ang="0">
                      <a:pos x="47" y="22"/>
                    </a:cxn>
                    <a:cxn ang="0">
                      <a:pos x="47" y="40"/>
                    </a:cxn>
                    <a:cxn ang="0">
                      <a:pos x="0" y="21"/>
                    </a:cxn>
                    <a:cxn ang="0">
                      <a:pos x="0" y="0"/>
                    </a:cxn>
                  </a:cxnLst>
                  <a:rect l="0" t="0" r="r" b="b"/>
                  <a:pathLst>
                    <a:path w="48" h="41">
                      <a:moveTo>
                        <a:pt x="0" y="0"/>
                      </a:moveTo>
                      <a:lnTo>
                        <a:pt x="47" y="22"/>
                      </a:lnTo>
                      <a:lnTo>
                        <a:pt x="47" y="40"/>
                      </a:lnTo>
                      <a:lnTo>
                        <a:pt x="0" y="21"/>
                      </a:lnTo>
                      <a:lnTo>
                        <a:pt x="0" y="0"/>
                      </a:lnTo>
                    </a:path>
                  </a:pathLst>
                </a:custGeom>
                <a:solidFill>
                  <a:srgbClr val="606060"/>
                </a:solidFill>
                <a:ln w="9525" cap="rnd">
                  <a:noFill/>
                  <a:round/>
                  <a:headEnd/>
                  <a:tailEnd/>
                </a:ln>
                <a:effectLst/>
              </p:spPr>
              <p:txBody>
                <a:bodyPr/>
                <a:lstStyle/>
                <a:p>
                  <a:endParaRPr lang="en-US"/>
                </a:p>
              </p:txBody>
            </p:sp>
            <p:sp>
              <p:nvSpPr>
                <p:cNvPr id="306" name="Freeform 34"/>
                <p:cNvSpPr>
                  <a:spLocks/>
                </p:cNvSpPr>
                <p:nvPr/>
              </p:nvSpPr>
              <p:spPr bwMode="gray">
                <a:xfrm>
                  <a:off x="3152" y="3603"/>
                  <a:ext cx="48" cy="37"/>
                </a:xfrm>
                <a:custGeom>
                  <a:avLst/>
                  <a:gdLst/>
                  <a:ahLst/>
                  <a:cxnLst>
                    <a:cxn ang="0">
                      <a:pos x="0" y="0"/>
                    </a:cxn>
                    <a:cxn ang="0">
                      <a:pos x="47" y="17"/>
                    </a:cxn>
                    <a:cxn ang="0">
                      <a:pos x="47" y="36"/>
                    </a:cxn>
                    <a:cxn ang="0">
                      <a:pos x="0" y="21"/>
                    </a:cxn>
                    <a:cxn ang="0">
                      <a:pos x="0" y="0"/>
                    </a:cxn>
                  </a:cxnLst>
                  <a:rect l="0" t="0" r="r" b="b"/>
                  <a:pathLst>
                    <a:path w="48" h="37">
                      <a:moveTo>
                        <a:pt x="0" y="0"/>
                      </a:moveTo>
                      <a:lnTo>
                        <a:pt x="47" y="17"/>
                      </a:lnTo>
                      <a:lnTo>
                        <a:pt x="47" y="36"/>
                      </a:lnTo>
                      <a:lnTo>
                        <a:pt x="0" y="21"/>
                      </a:lnTo>
                      <a:lnTo>
                        <a:pt x="0" y="0"/>
                      </a:lnTo>
                    </a:path>
                  </a:pathLst>
                </a:custGeom>
                <a:solidFill>
                  <a:srgbClr val="606060"/>
                </a:solidFill>
                <a:ln w="9525" cap="rnd">
                  <a:noFill/>
                  <a:round/>
                  <a:headEnd/>
                  <a:tailEnd/>
                </a:ln>
                <a:effectLst/>
              </p:spPr>
              <p:txBody>
                <a:bodyPr/>
                <a:lstStyle/>
                <a:p>
                  <a:endParaRPr lang="en-US"/>
                </a:p>
              </p:txBody>
            </p:sp>
            <p:sp>
              <p:nvSpPr>
                <p:cNvPr id="307" name="Freeform 35"/>
                <p:cNvSpPr>
                  <a:spLocks/>
                </p:cNvSpPr>
                <p:nvPr/>
              </p:nvSpPr>
              <p:spPr bwMode="gray">
                <a:xfrm>
                  <a:off x="3152" y="3650"/>
                  <a:ext cx="48" cy="32"/>
                </a:xfrm>
                <a:custGeom>
                  <a:avLst/>
                  <a:gdLst/>
                  <a:ahLst/>
                  <a:cxnLst>
                    <a:cxn ang="0">
                      <a:pos x="0" y="0"/>
                    </a:cxn>
                    <a:cxn ang="0">
                      <a:pos x="47" y="12"/>
                    </a:cxn>
                    <a:cxn ang="0">
                      <a:pos x="47" y="31"/>
                    </a:cxn>
                    <a:cxn ang="0">
                      <a:pos x="0" y="21"/>
                    </a:cxn>
                    <a:cxn ang="0">
                      <a:pos x="0" y="0"/>
                    </a:cxn>
                  </a:cxnLst>
                  <a:rect l="0" t="0" r="r" b="b"/>
                  <a:pathLst>
                    <a:path w="48" h="32">
                      <a:moveTo>
                        <a:pt x="0" y="0"/>
                      </a:moveTo>
                      <a:lnTo>
                        <a:pt x="47" y="12"/>
                      </a:lnTo>
                      <a:lnTo>
                        <a:pt x="47" y="31"/>
                      </a:lnTo>
                      <a:lnTo>
                        <a:pt x="0" y="21"/>
                      </a:lnTo>
                      <a:lnTo>
                        <a:pt x="0" y="0"/>
                      </a:lnTo>
                    </a:path>
                  </a:pathLst>
                </a:custGeom>
                <a:solidFill>
                  <a:srgbClr val="606060"/>
                </a:solidFill>
                <a:ln w="9525" cap="rnd">
                  <a:noFill/>
                  <a:round/>
                  <a:headEnd/>
                  <a:tailEnd/>
                </a:ln>
                <a:effectLst/>
              </p:spPr>
              <p:txBody>
                <a:bodyPr/>
                <a:lstStyle/>
                <a:p>
                  <a:endParaRPr lang="en-US"/>
                </a:p>
              </p:txBody>
            </p:sp>
            <p:sp>
              <p:nvSpPr>
                <p:cNvPr id="308" name="Freeform 36"/>
                <p:cNvSpPr>
                  <a:spLocks/>
                </p:cNvSpPr>
                <p:nvPr/>
              </p:nvSpPr>
              <p:spPr bwMode="gray">
                <a:xfrm>
                  <a:off x="3152" y="3698"/>
                  <a:ext cx="48" cy="26"/>
                </a:xfrm>
                <a:custGeom>
                  <a:avLst/>
                  <a:gdLst/>
                  <a:ahLst/>
                  <a:cxnLst>
                    <a:cxn ang="0">
                      <a:pos x="0" y="0"/>
                    </a:cxn>
                    <a:cxn ang="0">
                      <a:pos x="47" y="7"/>
                    </a:cxn>
                    <a:cxn ang="0">
                      <a:pos x="47" y="25"/>
                    </a:cxn>
                    <a:cxn ang="0">
                      <a:pos x="0" y="20"/>
                    </a:cxn>
                    <a:cxn ang="0">
                      <a:pos x="0" y="0"/>
                    </a:cxn>
                  </a:cxnLst>
                  <a:rect l="0" t="0" r="r" b="b"/>
                  <a:pathLst>
                    <a:path w="48" h="26">
                      <a:moveTo>
                        <a:pt x="0" y="0"/>
                      </a:moveTo>
                      <a:lnTo>
                        <a:pt x="47" y="7"/>
                      </a:lnTo>
                      <a:lnTo>
                        <a:pt x="47" y="25"/>
                      </a:lnTo>
                      <a:lnTo>
                        <a:pt x="0" y="20"/>
                      </a:lnTo>
                      <a:lnTo>
                        <a:pt x="0" y="0"/>
                      </a:lnTo>
                    </a:path>
                  </a:pathLst>
                </a:custGeom>
                <a:solidFill>
                  <a:srgbClr val="606060"/>
                </a:solidFill>
                <a:ln w="9525" cap="rnd">
                  <a:noFill/>
                  <a:round/>
                  <a:headEnd/>
                  <a:tailEnd/>
                </a:ln>
                <a:effectLst/>
              </p:spPr>
              <p:txBody>
                <a:bodyPr/>
                <a:lstStyle/>
                <a:p>
                  <a:endParaRPr lang="en-US"/>
                </a:p>
              </p:txBody>
            </p:sp>
            <p:sp>
              <p:nvSpPr>
                <p:cNvPr id="309" name="Line 37"/>
                <p:cNvSpPr>
                  <a:spLocks noChangeShapeType="1"/>
                </p:cNvSpPr>
                <p:nvPr/>
              </p:nvSpPr>
              <p:spPr bwMode="gray">
                <a:xfrm>
                  <a:off x="3170" y="3237"/>
                  <a:ext cx="0" cy="491"/>
                </a:xfrm>
                <a:prstGeom prst="line">
                  <a:avLst/>
                </a:prstGeom>
                <a:noFill/>
                <a:ln w="25400">
                  <a:solidFill>
                    <a:srgbClr val="C0C0C0"/>
                  </a:solidFill>
                  <a:round/>
                  <a:headEnd type="none" w="sm" len="sm"/>
                  <a:tailEnd type="none" w="sm" len="sm"/>
                </a:ln>
                <a:effectLst/>
              </p:spPr>
              <p:txBody>
                <a:bodyPr wrap="none" anchor="ctr"/>
                <a:lstStyle/>
                <a:p>
                  <a:endParaRPr lang="en-US"/>
                </a:p>
              </p:txBody>
            </p:sp>
            <p:sp>
              <p:nvSpPr>
                <p:cNvPr id="310" name="Line 38"/>
                <p:cNvSpPr>
                  <a:spLocks noChangeShapeType="1"/>
                </p:cNvSpPr>
                <p:nvPr/>
              </p:nvSpPr>
              <p:spPr bwMode="gray">
                <a:xfrm>
                  <a:off x="3190" y="3259"/>
                  <a:ext cx="0" cy="471"/>
                </a:xfrm>
                <a:prstGeom prst="line">
                  <a:avLst/>
                </a:prstGeom>
                <a:noFill/>
                <a:ln w="25400">
                  <a:solidFill>
                    <a:srgbClr val="C0C0C0"/>
                  </a:solidFill>
                  <a:round/>
                  <a:headEnd type="none" w="sm" len="sm"/>
                  <a:tailEnd type="none" w="sm" len="sm"/>
                </a:ln>
                <a:effectLst/>
              </p:spPr>
              <p:txBody>
                <a:bodyPr wrap="none" anchor="ctr"/>
                <a:lstStyle/>
                <a:p>
                  <a:endParaRPr lang="en-US"/>
                </a:p>
              </p:txBody>
            </p:sp>
          </p:grpSp>
          <p:grpSp>
            <p:nvGrpSpPr>
              <p:cNvPr id="18" name="Group 39"/>
              <p:cNvGrpSpPr>
                <a:grpSpLocks/>
              </p:cNvGrpSpPr>
              <p:nvPr/>
            </p:nvGrpSpPr>
            <p:grpSpPr bwMode="auto">
              <a:xfrm>
                <a:off x="3095" y="3154"/>
                <a:ext cx="26" cy="654"/>
                <a:chOff x="3095" y="3154"/>
                <a:chExt cx="26" cy="654"/>
              </a:xfrm>
            </p:grpSpPr>
            <p:sp>
              <p:nvSpPr>
                <p:cNvPr id="281" name="Line 40"/>
                <p:cNvSpPr>
                  <a:spLocks noChangeShapeType="1"/>
                </p:cNvSpPr>
                <p:nvPr/>
              </p:nvSpPr>
              <p:spPr bwMode="gray">
                <a:xfrm>
                  <a:off x="3099" y="3161"/>
                  <a:ext cx="0" cy="647"/>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282" name="Line 41"/>
                <p:cNvSpPr>
                  <a:spLocks noChangeShapeType="1"/>
                </p:cNvSpPr>
                <p:nvPr/>
              </p:nvSpPr>
              <p:spPr bwMode="gray">
                <a:xfrm>
                  <a:off x="3105" y="3160"/>
                  <a:ext cx="0" cy="647"/>
                </a:xfrm>
                <a:prstGeom prst="line">
                  <a:avLst/>
                </a:prstGeom>
                <a:noFill/>
                <a:ln w="12700">
                  <a:solidFill>
                    <a:srgbClr val="C0C0C0"/>
                  </a:solidFill>
                  <a:round/>
                  <a:headEnd type="none" w="sm" len="sm"/>
                  <a:tailEnd type="none" w="sm" len="sm"/>
                </a:ln>
                <a:effectLst/>
              </p:spPr>
              <p:txBody>
                <a:bodyPr wrap="none" anchor="ctr"/>
                <a:lstStyle/>
                <a:p>
                  <a:endParaRPr lang="en-US"/>
                </a:p>
              </p:txBody>
            </p:sp>
            <p:sp>
              <p:nvSpPr>
                <p:cNvPr id="283" name="Line 42"/>
                <p:cNvSpPr>
                  <a:spLocks noChangeShapeType="1"/>
                </p:cNvSpPr>
                <p:nvPr/>
              </p:nvSpPr>
              <p:spPr bwMode="gray">
                <a:xfrm>
                  <a:off x="3106" y="3158"/>
                  <a:ext cx="0" cy="650"/>
                </a:xfrm>
                <a:prstGeom prst="line">
                  <a:avLst/>
                </a:prstGeom>
                <a:noFill/>
                <a:ln w="12700">
                  <a:solidFill>
                    <a:srgbClr val="E0E0E0"/>
                  </a:solidFill>
                  <a:round/>
                  <a:headEnd type="none" w="sm" len="sm"/>
                  <a:tailEnd type="none" w="sm" len="sm"/>
                </a:ln>
                <a:effectLst/>
              </p:spPr>
              <p:txBody>
                <a:bodyPr wrap="none" anchor="ctr"/>
                <a:lstStyle/>
                <a:p>
                  <a:endParaRPr lang="en-US"/>
                </a:p>
              </p:txBody>
            </p:sp>
            <p:sp>
              <p:nvSpPr>
                <p:cNvPr id="284" name="Line 43"/>
                <p:cNvSpPr>
                  <a:spLocks noChangeShapeType="1"/>
                </p:cNvSpPr>
                <p:nvPr/>
              </p:nvSpPr>
              <p:spPr bwMode="gray">
                <a:xfrm>
                  <a:off x="3110" y="3158"/>
                  <a:ext cx="0" cy="6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285" name="Line 44"/>
                <p:cNvSpPr>
                  <a:spLocks noChangeShapeType="1"/>
                </p:cNvSpPr>
                <p:nvPr/>
              </p:nvSpPr>
              <p:spPr bwMode="gray">
                <a:xfrm>
                  <a:off x="3121" y="3161"/>
                  <a:ext cx="0" cy="646"/>
                </a:xfrm>
                <a:prstGeom prst="line">
                  <a:avLst/>
                </a:prstGeom>
                <a:noFill/>
                <a:ln w="12700">
                  <a:solidFill>
                    <a:srgbClr val="E0E0E0"/>
                  </a:solidFill>
                  <a:round/>
                  <a:headEnd type="none" w="sm" len="sm"/>
                  <a:tailEnd type="none" w="sm" len="sm"/>
                </a:ln>
                <a:effectLst/>
              </p:spPr>
              <p:txBody>
                <a:bodyPr wrap="none" anchor="ctr"/>
                <a:lstStyle/>
                <a:p>
                  <a:endParaRPr lang="en-US"/>
                </a:p>
              </p:txBody>
            </p:sp>
            <p:sp>
              <p:nvSpPr>
                <p:cNvPr id="286" name="Freeform 45"/>
                <p:cNvSpPr>
                  <a:spLocks/>
                </p:cNvSpPr>
                <p:nvPr/>
              </p:nvSpPr>
              <p:spPr bwMode="gray">
                <a:xfrm>
                  <a:off x="3095" y="3193"/>
                  <a:ext cx="25" cy="24"/>
                </a:xfrm>
                <a:custGeom>
                  <a:avLst/>
                  <a:gdLst/>
                  <a:ahLst/>
                  <a:cxnLst>
                    <a:cxn ang="0">
                      <a:pos x="3" y="3"/>
                    </a:cxn>
                    <a:cxn ang="0">
                      <a:pos x="5" y="2"/>
                    </a:cxn>
                    <a:cxn ang="0">
                      <a:pos x="7" y="1"/>
                    </a:cxn>
                    <a:cxn ang="0">
                      <a:pos x="10" y="1"/>
                    </a:cxn>
                    <a:cxn ang="0">
                      <a:pos x="11" y="0"/>
                    </a:cxn>
                    <a:cxn ang="0">
                      <a:pos x="13" y="0"/>
                    </a:cxn>
                    <a:cxn ang="0">
                      <a:pos x="16" y="1"/>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2"/>
                    </a:cxn>
                    <a:cxn ang="0">
                      <a:pos x="0" y="22"/>
                    </a:cxn>
                    <a:cxn ang="0">
                      <a:pos x="0" y="5"/>
                    </a:cxn>
                    <a:cxn ang="0">
                      <a:pos x="3" y="3"/>
                    </a:cxn>
                  </a:cxnLst>
                  <a:rect l="0" t="0" r="r" b="b"/>
                  <a:pathLst>
                    <a:path w="25" h="24">
                      <a:moveTo>
                        <a:pt x="3" y="3"/>
                      </a:moveTo>
                      <a:lnTo>
                        <a:pt x="5" y="2"/>
                      </a:lnTo>
                      <a:lnTo>
                        <a:pt x="7" y="1"/>
                      </a:lnTo>
                      <a:lnTo>
                        <a:pt x="10" y="1"/>
                      </a:lnTo>
                      <a:lnTo>
                        <a:pt x="11" y="0"/>
                      </a:lnTo>
                      <a:lnTo>
                        <a:pt x="13" y="0"/>
                      </a:lnTo>
                      <a:lnTo>
                        <a:pt x="16" y="1"/>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2"/>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287" name="Freeform 46"/>
                <p:cNvSpPr>
                  <a:spLocks/>
                </p:cNvSpPr>
                <p:nvPr/>
              </p:nvSpPr>
              <p:spPr bwMode="gray">
                <a:xfrm>
                  <a:off x="3095" y="3241"/>
                  <a:ext cx="25" cy="25"/>
                </a:xfrm>
                <a:custGeom>
                  <a:avLst/>
                  <a:gdLst/>
                  <a:ahLst/>
                  <a:cxnLst>
                    <a:cxn ang="0">
                      <a:pos x="3" y="4"/>
                    </a:cxn>
                    <a:cxn ang="0">
                      <a:pos x="5" y="2"/>
                    </a:cxn>
                    <a:cxn ang="0">
                      <a:pos x="7" y="2"/>
                    </a:cxn>
                    <a:cxn ang="0">
                      <a:pos x="10" y="1"/>
                    </a:cxn>
                    <a:cxn ang="0">
                      <a:pos x="11" y="1"/>
                    </a:cxn>
                    <a:cxn ang="0">
                      <a:pos x="13" y="0"/>
                    </a:cxn>
                    <a:cxn ang="0">
                      <a:pos x="16" y="1"/>
                    </a:cxn>
                    <a:cxn ang="0">
                      <a:pos x="19" y="2"/>
                    </a:cxn>
                    <a:cxn ang="0">
                      <a:pos x="21" y="4"/>
                    </a:cxn>
                    <a:cxn ang="0">
                      <a:pos x="24" y="5"/>
                    </a:cxn>
                    <a:cxn ang="0">
                      <a:pos x="24" y="24"/>
                    </a:cxn>
                    <a:cxn ang="0">
                      <a:pos x="21" y="22"/>
                    </a:cxn>
                    <a:cxn ang="0">
                      <a:pos x="19" y="20"/>
                    </a:cxn>
                    <a:cxn ang="0">
                      <a:pos x="16" y="20"/>
                    </a:cxn>
                    <a:cxn ang="0">
                      <a:pos x="13" y="19"/>
                    </a:cxn>
                    <a:cxn ang="0">
                      <a:pos x="11" y="19"/>
                    </a:cxn>
                    <a:cxn ang="0">
                      <a:pos x="10" y="20"/>
                    </a:cxn>
                    <a:cxn ang="0">
                      <a:pos x="7" y="20"/>
                    </a:cxn>
                    <a:cxn ang="0">
                      <a:pos x="3" y="23"/>
                    </a:cxn>
                    <a:cxn ang="0">
                      <a:pos x="0" y="24"/>
                    </a:cxn>
                    <a:cxn ang="0">
                      <a:pos x="0" y="5"/>
                    </a:cxn>
                    <a:cxn ang="0">
                      <a:pos x="3" y="4"/>
                    </a:cxn>
                  </a:cxnLst>
                  <a:rect l="0" t="0" r="r" b="b"/>
                  <a:pathLst>
                    <a:path w="25" h="25">
                      <a:moveTo>
                        <a:pt x="3" y="4"/>
                      </a:moveTo>
                      <a:lnTo>
                        <a:pt x="5" y="2"/>
                      </a:lnTo>
                      <a:lnTo>
                        <a:pt x="7" y="2"/>
                      </a:lnTo>
                      <a:lnTo>
                        <a:pt x="10" y="1"/>
                      </a:lnTo>
                      <a:lnTo>
                        <a:pt x="11" y="1"/>
                      </a:lnTo>
                      <a:lnTo>
                        <a:pt x="13" y="0"/>
                      </a:lnTo>
                      <a:lnTo>
                        <a:pt x="16" y="1"/>
                      </a:lnTo>
                      <a:lnTo>
                        <a:pt x="19" y="2"/>
                      </a:lnTo>
                      <a:lnTo>
                        <a:pt x="21" y="4"/>
                      </a:lnTo>
                      <a:lnTo>
                        <a:pt x="24" y="5"/>
                      </a:lnTo>
                      <a:lnTo>
                        <a:pt x="24" y="24"/>
                      </a:lnTo>
                      <a:lnTo>
                        <a:pt x="21" y="22"/>
                      </a:lnTo>
                      <a:lnTo>
                        <a:pt x="19" y="20"/>
                      </a:lnTo>
                      <a:lnTo>
                        <a:pt x="16" y="20"/>
                      </a:lnTo>
                      <a:lnTo>
                        <a:pt x="13" y="19"/>
                      </a:lnTo>
                      <a:lnTo>
                        <a:pt x="11" y="19"/>
                      </a:lnTo>
                      <a:lnTo>
                        <a:pt x="10" y="20"/>
                      </a:lnTo>
                      <a:lnTo>
                        <a:pt x="7" y="20"/>
                      </a:lnTo>
                      <a:lnTo>
                        <a:pt x="3" y="23"/>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288" name="Freeform 47"/>
                <p:cNvSpPr>
                  <a:spLocks/>
                </p:cNvSpPr>
                <p:nvPr/>
              </p:nvSpPr>
              <p:spPr bwMode="gray">
                <a:xfrm>
                  <a:off x="3095" y="3289"/>
                  <a:ext cx="25" cy="26"/>
                </a:xfrm>
                <a:custGeom>
                  <a:avLst/>
                  <a:gdLst/>
                  <a:ahLst/>
                  <a:cxnLst>
                    <a:cxn ang="0">
                      <a:pos x="3" y="4"/>
                    </a:cxn>
                    <a:cxn ang="0">
                      <a:pos x="5" y="2"/>
                    </a:cxn>
                    <a:cxn ang="0">
                      <a:pos x="7" y="1"/>
                    </a:cxn>
                    <a:cxn ang="0">
                      <a:pos x="10" y="1"/>
                    </a:cxn>
                    <a:cxn ang="0">
                      <a:pos x="11" y="0"/>
                    </a:cxn>
                    <a:cxn ang="0">
                      <a:pos x="13" y="0"/>
                    </a:cxn>
                    <a:cxn ang="0">
                      <a:pos x="16" y="1"/>
                    </a:cxn>
                    <a:cxn ang="0">
                      <a:pos x="19" y="2"/>
                    </a:cxn>
                    <a:cxn ang="0">
                      <a:pos x="21" y="4"/>
                    </a:cxn>
                    <a:cxn ang="0">
                      <a:pos x="24" y="5"/>
                    </a:cxn>
                    <a:cxn ang="0">
                      <a:pos x="24" y="25"/>
                    </a:cxn>
                    <a:cxn ang="0">
                      <a:pos x="21" y="23"/>
                    </a:cxn>
                    <a:cxn ang="0">
                      <a:pos x="19" y="21"/>
                    </a:cxn>
                    <a:cxn ang="0">
                      <a:pos x="16" y="20"/>
                    </a:cxn>
                    <a:cxn ang="0">
                      <a:pos x="13" y="20"/>
                    </a:cxn>
                    <a:cxn ang="0">
                      <a:pos x="11" y="20"/>
                    </a:cxn>
                    <a:cxn ang="0">
                      <a:pos x="10" y="20"/>
                    </a:cxn>
                    <a:cxn ang="0">
                      <a:pos x="7" y="21"/>
                    </a:cxn>
                    <a:cxn ang="0">
                      <a:pos x="3" y="23"/>
                    </a:cxn>
                    <a:cxn ang="0">
                      <a:pos x="0" y="24"/>
                    </a:cxn>
                    <a:cxn ang="0">
                      <a:pos x="0" y="5"/>
                    </a:cxn>
                    <a:cxn ang="0">
                      <a:pos x="3" y="4"/>
                    </a:cxn>
                  </a:cxnLst>
                  <a:rect l="0" t="0" r="r" b="b"/>
                  <a:pathLst>
                    <a:path w="25" h="26">
                      <a:moveTo>
                        <a:pt x="3" y="4"/>
                      </a:moveTo>
                      <a:lnTo>
                        <a:pt x="5" y="2"/>
                      </a:lnTo>
                      <a:lnTo>
                        <a:pt x="7" y="1"/>
                      </a:lnTo>
                      <a:lnTo>
                        <a:pt x="10" y="1"/>
                      </a:lnTo>
                      <a:lnTo>
                        <a:pt x="11" y="0"/>
                      </a:lnTo>
                      <a:lnTo>
                        <a:pt x="13" y="0"/>
                      </a:lnTo>
                      <a:lnTo>
                        <a:pt x="16" y="1"/>
                      </a:lnTo>
                      <a:lnTo>
                        <a:pt x="19" y="2"/>
                      </a:lnTo>
                      <a:lnTo>
                        <a:pt x="21" y="4"/>
                      </a:lnTo>
                      <a:lnTo>
                        <a:pt x="24" y="5"/>
                      </a:lnTo>
                      <a:lnTo>
                        <a:pt x="24" y="25"/>
                      </a:lnTo>
                      <a:lnTo>
                        <a:pt x="21" y="23"/>
                      </a:lnTo>
                      <a:lnTo>
                        <a:pt x="19" y="21"/>
                      </a:lnTo>
                      <a:lnTo>
                        <a:pt x="16" y="20"/>
                      </a:lnTo>
                      <a:lnTo>
                        <a:pt x="13" y="20"/>
                      </a:lnTo>
                      <a:lnTo>
                        <a:pt x="11" y="20"/>
                      </a:lnTo>
                      <a:lnTo>
                        <a:pt x="10" y="20"/>
                      </a:lnTo>
                      <a:lnTo>
                        <a:pt x="7" y="21"/>
                      </a:lnTo>
                      <a:lnTo>
                        <a:pt x="3" y="23"/>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289" name="Freeform 48"/>
                <p:cNvSpPr>
                  <a:spLocks/>
                </p:cNvSpPr>
                <p:nvPr/>
              </p:nvSpPr>
              <p:spPr bwMode="gray">
                <a:xfrm>
                  <a:off x="3095" y="3338"/>
                  <a:ext cx="25" cy="26"/>
                </a:xfrm>
                <a:custGeom>
                  <a:avLst/>
                  <a:gdLst/>
                  <a:ahLst/>
                  <a:cxnLst>
                    <a:cxn ang="0">
                      <a:pos x="3" y="3"/>
                    </a:cxn>
                    <a:cxn ang="0">
                      <a:pos x="5" y="2"/>
                    </a:cxn>
                    <a:cxn ang="0">
                      <a:pos x="7" y="1"/>
                    </a:cxn>
                    <a:cxn ang="0">
                      <a:pos x="10" y="1"/>
                    </a:cxn>
                    <a:cxn ang="0">
                      <a:pos x="11" y="0"/>
                    </a:cxn>
                    <a:cxn ang="0">
                      <a:pos x="13" y="0"/>
                    </a:cxn>
                    <a:cxn ang="0">
                      <a:pos x="16" y="0"/>
                    </a:cxn>
                    <a:cxn ang="0">
                      <a:pos x="19" y="1"/>
                    </a:cxn>
                    <a:cxn ang="0">
                      <a:pos x="21" y="3"/>
                    </a:cxn>
                    <a:cxn ang="0">
                      <a:pos x="24" y="5"/>
                    </a:cxn>
                    <a:cxn ang="0">
                      <a:pos x="24" y="25"/>
                    </a:cxn>
                    <a:cxn ang="0">
                      <a:pos x="21" y="23"/>
                    </a:cxn>
                    <a:cxn ang="0">
                      <a:pos x="19" y="21"/>
                    </a:cxn>
                    <a:cxn ang="0">
                      <a:pos x="16" y="20"/>
                    </a:cxn>
                    <a:cxn ang="0">
                      <a:pos x="13" y="20"/>
                    </a:cxn>
                    <a:cxn ang="0">
                      <a:pos x="11" y="20"/>
                    </a:cxn>
                    <a:cxn ang="0">
                      <a:pos x="10" y="20"/>
                    </a:cxn>
                    <a:cxn ang="0">
                      <a:pos x="7" y="21"/>
                    </a:cxn>
                    <a:cxn ang="0">
                      <a:pos x="3" y="23"/>
                    </a:cxn>
                    <a:cxn ang="0">
                      <a:pos x="0" y="24"/>
                    </a:cxn>
                    <a:cxn ang="0">
                      <a:pos x="0" y="5"/>
                    </a:cxn>
                    <a:cxn ang="0">
                      <a:pos x="3" y="3"/>
                    </a:cxn>
                  </a:cxnLst>
                  <a:rect l="0" t="0" r="r" b="b"/>
                  <a:pathLst>
                    <a:path w="25" h="26">
                      <a:moveTo>
                        <a:pt x="3" y="3"/>
                      </a:moveTo>
                      <a:lnTo>
                        <a:pt x="5" y="2"/>
                      </a:lnTo>
                      <a:lnTo>
                        <a:pt x="7" y="1"/>
                      </a:lnTo>
                      <a:lnTo>
                        <a:pt x="10" y="1"/>
                      </a:lnTo>
                      <a:lnTo>
                        <a:pt x="11" y="0"/>
                      </a:lnTo>
                      <a:lnTo>
                        <a:pt x="13" y="0"/>
                      </a:lnTo>
                      <a:lnTo>
                        <a:pt x="16" y="0"/>
                      </a:lnTo>
                      <a:lnTo>
                        <a:pt x="19" y="1"/>
                      </a:lnTo>
                      <a:lnTo>
                        <a:pt x="21" y="3"/>
                      </a:lnTo>
                      <a:lnTo>
                        <a:pt x="24" y="5"/>
                      </a:lnTo>
                      <a:lnTo>
                        <a:pt x="24" y="25"/>
                      </a:lnTo>
                      <a:lnTo>
                        <a:pt x="21" y="23"/>
                      </a:lnTo>
                      <a:lnTo>
                        <a:pt x="19" y="21"/>
                      </a:lnTo>
                      <a:lnTo>
                        <a:pt x="16" y="20"/>
                      </a:lnTo>
                      <a:lnTo>
                        <a:pt x="13" y="20"/>
                      </a:lnTo>
                      <a:lnTo>
                        <a:pt x="11" y="20"/>
                      </a:lnTo>
                      <a:lnTo>
                        <a:pt x="10" y="20"/>
                      </a:lnTo>
                      <a:lnTo>
                        <a:pt x="7" y="21"/>
                      </a:lnTo>
                      <a:lnTo>
                        <a:pt x="3" y="23"/>
                      </a:lnTo>
                      <a:lnTo>
                        <a:pt x="0" y="24"/>
                      </a:lnTo>
                      <a:lnTo>
                        <a:pt x="0" y="5"/>
                      </a:lnTo>
                      <a:lnTo>
                        <a:pt x="3" y="3"/>
                      </a:lnTo>
                    </a:path>
                  </a:pathLst>
                </a:custGeom>
                <a:solidFill>
                  <a:srgbClr val="A0A0A0"/>
                </a:solidFill>
                <a:ln w="9525" cap="rnd">
                  <a:noFill/>
                  <a:round/>
                  <a:headEnd/>
                  <a:tailEnd/>
                </a:ln>
                <a:effectLst/>
              </p:spPr>
              <p:txBody>
                <a:bodyPr/>
                <a:lstStyle/>
                <a:p>
                  <a:endParaRPr lang="en-US"/>
                </a:p>
              </p:txBody>
            </p:sp>
            <p:sp>
              <p:nvSpPr>
                <p:cNvPr id="290" name="Freeform 49"/>
                <p:cNvSpPr>
                  <a:spLocks/>
                </p:cNvSpPr>
                <p:nvPr/>
              </p:nvSpPr>
              <p:spPr bwMode="gray">
                <a:xfrm>
                  <a:off x="3095" y="3386"/>
                  <a:ext cx="25" cy="26"/>
                </a:xfrm>
                <a:custGeom>
                  <a:avLst/>
                  <a:gdLst/>
                  <a:ahLst/>
                  <a:cxnLst>
                    <a:cxn ang="0">
                      <a:pos x="3" y="3"/>
                    </a:cxn>
                    <a:cxn ang="0">
                      <a:pos x="5" y="3"/>
                    </a:cxn>
                    <a:cxn ang="0">
                      <a:pos x="7" y="1"/>
                    </a:cxn>
                    <a:cxn ang="0">
                      <a:pos x="10" y="1"/>
                    </a:cxn>
                    <a:cxn ang="0">
                      <a:pos x="11" y="1"/>
                    </a:cxn>
                    <a:cxn ang="0">
                      <a:pos x="13" y="0"/>
                    </a:cxn>
                    <a:cxn ang="0">
                      <a:pos x="16" y="1"/>
                    </a:cxn>
                    <a:cxn ang="0">
                      <a:pos x="19" y="1"/>
                    </a:cxn>
                    <a:cxn ang="0">
                      <a:pos x="21" y="3"/>
                    </a:cxn>
                    <a:cxn ang="0">
                      <a:pos x="24" y="6"/>
                    </a:cxn>
                    <a:cxn ang="0">
                      <a:pos x="24" y="25"/>
                    </a:cxn>
                    <a:cxn ang="0">
                      <a:pos x="21" y="23"/>
                    </a:cxn>
                    <a:cxn ang="0">
                      <a:pos x="19" y="22"/>
                    </a:cxn>
                    <a:cxn ang="0">
                      <a:pos x="16" y="21"/>
                    </a:cxn>
                    <a:cxn ang="0">
                      <a:pos x="13" y="20"/>
                    </a:cxn>
                    <a:cxn ang="0">
                      <a:pos x="11" y="21"/>
                    </a:cxn>
                    <a:cxn ang="0">
                      <a:pos x="10" y="21"/>
                    </a:cxn>
                    <a:cxn ang="0">
                      <a:pos x="7" y="22"/>
                    </a:cxn>
                    <a:cxn ang="0">
                      <a:pos x="3" y="23"/>
                    </a:cxn>
                    <a:cxn ang="0">
                      <a:pos x="0" y="25"/>
                    </a:cxn>
                    <a:cxn ang="0">
                      <a:pos x="0" y="6"/>
                    </a:cxn>
                    <a:cxn ang="0">
                      <a:pos x="3" y="3"/>
                    </a:cxn>
                  </a:cxnLst>
                  <a:rect l="0" t="0" r="r" b="b"/>
                  <a:pathLst>
                    <a:path w="25" h="26">
                      <a:moveTo>
                        <a:pt x="3" y="3"/>
                      </a:moveTo>
                      <a:lnTo>
                        <a:pt x="5" y="3"/>
                      </a:lnTo>
                      <a:lnTo>
                        <a:pt x="7" y="1"/>
                      </a:lnTo>
                      <a:lnTo>
                        <a:pt x="10" y="1"/>
                      </a:lnTo>
                      <a:lnTo>
                        <a:pt x="11" y="1"/>
                      </a:lnTo>
                      <a:lnTo>
                        <a:pt x="13" y="0"/>
                      </a:lnTo>
                      <a:lnTo>
                        <a:pt x="16" y="1"/>
                      </a:lnTo>
                      <a:lnTo>
                        <a:pt x="19" y="1"/>
                      </a:lnTo>
                      <a:lnTo>
                        <a:pt x="21" y="3"/>
                      </a:lnTo>
                      <a:lnTo>
                        <a:pt x="24" y="6"/>
                      </a:lnTo>
                      <a:lnTo>
                        <a:pt x="24" y="25"/>
                      </a:lnTo>
                      <a:lnTo>
                        <a:pt x="21" y="23"/>
                      </a:lnTo>
                      <a:lnTo>
                        <a:pt x="19" y="22"/>
                      </a:lnTo>
                      <a:lnTo>
                        <a:pt x="16" y="21"/>
                      </a:lnTo>
                      <a:lnTo>
                        <a:pt x="13" y="20"/>
                      </a:lnTo>
                      <a:lnTo>
                        <a:pt x="11" y="21"/>
                      </a:lnTo>
                      <a:lnTo>
                        <a:pt x="10" y="21"/>
                      </a:lnTo>
                      <a:lnTo>
                        <a:pt x="7" y="22"/>
                      </a:lnTo>
                      <a:lnTo>
                        <a:pt x="3" y="23"/>
                      </a:lnTo>
                      <a:lnTo>
                        <a:pt x="0" y="25"/>
                      </a:lnTo>
                      <a:lnTo>
                        <a:pt x="0" y="6"/>
                      </a:lnTo>
                      <a:lnTo>
                        <a:pt x="3" y="3"/>
                      </a:lnTo>
                    </a:path>
                  </a:pathLst>
                </a:custGeom>
                <a:solidFill>
                  <a:srgbClr val="A0A0A0"/>
                </a:solidFill>
                <a:ln w="9525" cap="rnd">
                  <a:noFill/>
                  <a:round/>
                  <a:headEnd/>
                  <a:tailEnd/>
                </a:ln>
                <a:effectLst/>
              </p:spPr>
              <p:txBody>
                <a:bodyPr/>
                <a:lstStyle/>
                <a:p>
                  <a:endParaRPr lang="en-US"/>
                </a:p>
              </p:txBody>
            </p:sp>
            <p:sp>
              <p:nvSpPr>
                <p:cNvPr id="291" name="Freeform 50"/>
                <p:cNvSpPr>
                  <a:spLocks/>
                </p:cNvSpPr>
                <p:nvPr/>
              </p:nvSpPr>
              <p:spPr bwMode="gray">
                <a:xfrm>
                  <a:off x="3095" y="3435"/>
                  <a:ext cx="25" cy="26"/>
                </a:xfrm>
                <a:custGeom>
                  <a:avLst/>
                  <a:gdLst/>
                  <a:ahLst/>
                  <a:cxnLst>
                    <a:cxn ang="0">
                      <a:pos x="3" y="3"/>
                    </a:cxn>
                    <a:cxn ang="0">
                      <a:pos x="5" y="2"/>
                    </a:cxn>
                    <a:cxn ang="0">
                      <a:pos x="7" y="1"/>
                    </a:cxn>
                    <a:cxn ang="0">
                      <a:pos x="10" y="0"/>
                    </a:cxn>
                    <a:cxn ang="0">
                      <a:pos x="11" y="0"/>
                    </a:cxn>
                    <a:cxn ang="0">
                      <a:pos x="13" y="0"/>
                    </a:cxn>
                    <a:cxn ang="0">
                      <a:pos x="16" y="0"/>
                    </a:cxn>
                    <a:cxn ang="0">
                      <a:pos x="19" y="1"/>
                    </a:cxn>
                    <a:cxn ang="0">
                      <a:pos x="21" y="3"/>
                    </a:cxn>
                    <a:cxn ang="0">
                      <a:pos x="24" y="5"/>
                    </a:cxn>
                    <a:cxn ang="0">
                      <a:pos x="24" y="25"/>
                    </a:cxn>
                    <a:cxn ang="0">
                      <a:pos x="21" y="23"/>
                    </a:cxn>
                    <a:cxn ang="0">
                      <a:pos x="19" y="21"/>
                    </a:cxn>
                    <a:cxn ang="0">
                      <a:pos x="16" y="21"/>
                    </a:cxn>
                    <a:cxn ang="0">
                      <a:pos x="13" y="19"/>
                    </a:cxn>
                    <a:cxn ang="0">
                      <a:pos x="11" y="20"/>
                    </a:cxn>
                    <a:cxn ang="0">
                      <a:pos x="10" y="21"/>
                    </a:cxn>
                    <a:cxn ang="0">
                      <a:pos x="7" y="21"/>
                    </a:cxn>
                    <a:cxn ang="0">
                      <a:pos x="3" y="23"/>
                    </a:cxn>
                    <a:cxn ang="0">
                      <a:pos x="0" y="24"/>
                    </a:cxn>
                    <a:cxn ang="0">
                      <a:pos x="0" y="5"/>
                    </a:cxn>
                    <a:cxn ang="0">
                      <a:pos x="3" y="3"/>
                    </a:cxn>
                  </a:cxnLst>
                  <a:rect l="0" t="0" r="r" b="b"/>
                  <a:pathLst>
                    <a:path w="25" h="26">
                      <a:moveTo>
                        <a:pt x="3" y="3"/>
                      </a:moveTo>
                      <a:lnTo>
                        <a:pt x="5" y="2"/>
                      </a:lnTo>
                      <a:lnTo>
                        <a:pt x="7" y="1"/>
                      </a:lnTo>
                      <a:lnTo>
                        <a:pt x="10" y="0"/>
                      </a:lnTo>
                      <a:lnTo>
                        <a:pt x="11" y="0"/>
                      </a:lnTo>
                      <a:lnTo>
                        <a:pt x="13" y="0"/>
                      </a:lnTo>
                      <a:lnTo>
                        <a:pt x="16" y="0"/>
                      </a:lnTo>
                      <a:lnTo>
                        <a:pt x="19" y="1"/>
                      </a:lnTo>
                      <a:lnTo>
                        <a:pt x="21" y="3"/>
                      </a:lnTo>
                      <a:lnTo>
                        <a:pt x="24" y="5"/>
                      </a:lnTo>
                      <a:lnTo>
                        <a:pt x="24" y="25"/>
                      </a:lnTo>
                      <a:lnTo>
                        <a:pt x="21" y="23"/>
                      </a:lnTo>
                      <a:lnTo>
                        <a:pt x="19" y="21"/>
                      </a:lnTo>
                      <a:lnTo>
                        <a:pt x="16" y="21"/>
                      </a:lnTo>
                      <a:lnTo>
                        <a:pt x="13" y="19"/>
                      </a:lnTo>
                      <a:lnTo>
                        <a:pt x="11" y="20"/>
                      </a:lnTo>
                      <a:lnTo>
                        <a:pt x="10" y="21"/>
                      </a:lnTo>
                      <a:lnTo>
                        <a:pt x="7" y="21"/>
                      </a:lnTo>
                      <a:lnTo>
                        <a:pt x="3" y="23"/>
                      </a:lnTo>
                      <a:lnTo>
                        <a:pt x="0" y="24"/>
                      </a:lnTo>
                      <a:lnTo>
                        <a:pt x="0" y="5"/>
                      </a:lnTo>
                      <a:lnTo>
                        <a:pt x="3" y="3"/>
                      </a:lnTo>
                    </a:path>
                  </a:pathLst>
                </a:custGeom>
                <a:solidFill>
                  <a:srgbClr val="A0A0A0"/>
                </a:solidFill>
                <a:ln w="9525" cap="rnd">
                  <a:noFill/>
                  <a:round/>
                  <a:headEnd/>
                  <a:tailEnd/>
                </a:ln>
                <a:effectLst/>
              </p:spPr>
              <p:txBody>
                <a:bodyPr/>
                <a:lstStyle/>
                <a:p>
                  <a:endParaRPr lang="en-US"/>
                </a:p>
              </p:txBody>
            </p:sp>
            <p:sp>
              <p:nvSpPr>
                <p:cNvPr id="292" name="Freeform 51"/>
                <p:cNvSpPr>
                  <a:spLocks/>
                </p:cNvSpPr>
                <p:nvPr/>
              </p:nvSpPr>
              <p:spPr bwMode="gray">
                <a:xfrm>
                  <a:off x="3095" y="3484"/>
                  <a:ext cx="25" cy="24"/>
                </a:xfrm>
                <a:custGeom>
                  <a:avLst/>
                  <a:gdLst/>
                  <a:ahLst/>
                  <a:cxnLst>
                    <a:cxn ang="0">
                      <a:pos x="3" y="3"/>
                    </a:cxn>
                    <a:cxn ang="0">
                      <a:pos x="5" y="2"/>
                    </a:cxn>
                    <a:cxn ang="0">
                      <a:pos x="7" y="2"/>
                    </a:cxn>
                    <a:cxn ang="0">
                      <a:pos x="10" y="1"/>
                    </a:cxn>
                    <a:cxn ang="0">
                      <a:pos x="11" y="1"/>
                    </a:cxn>
                    <a:cxn ang="0">
                      <a:pos x="13" y="0"/>
                    </a:cxn>
                    <a:cxn ang="0">
                      <a:pos x="16" y="1"/>
                    </a:cxn>
                    <a:cxn ang="0">
                      <a:pos x="19" y="2"/>
                    </a:cxn>
                    <a:cxn ang="0">
                      <a:pos x="21" y="3"/>
                    </a:cxn>
                    <a:cxn ang="0">
                      <a:pos x="24" y="4"/>
                    </a:cxn>
                    <a:cxn ang="0">
                      <a:pos x="24" y="23"/>
                    </a:cxn>
                    <a:cxn ang="0">
                      <a:pos x="21" y="21"/>
                    </a:cxn>
                    <a:cxn ang="0">
                      <a:pos x="19" y="20"/>
                    </a:cxn>
                    <a:cxn ang="0">
                      <a:pos x="16" y="19"/>
                    </a:cxn>
                    <a:cxn ang="0">
                      <a:pos x="13" y="19"/>
                    </a:cxn>
                    <a:cxn ang="0">
                      <a:pos x="11" y="19"/>
                    </a:cxn>
                    <a:cxn ang="0">
                      <a:pos x="10" y="19"/>
                    </a:cxn>
                    <a:cxn ang="0">
                      <a:pos x="7" y="20"/>
                    </a:cxn>
                    <a:cxn ang="0">
                      <a:pos x="3" y="22"/>
                    </a:cxn>
                    <a:cxn ang="0">
                      <a:pos x="0" y="22"/>
                    </a:cxn>
                    <a:cxn ang="0">
                      <a:pos x="0" y="5"/>
                    </a:cxn>
                    <a:cxn ang="0">
                      <a:pos x="3" y="3"/>
                    </a:cxn>
                  </a:cxnLst>
                  <a:rect l="0" t="0" r="r" b="b"/>
                  <a:pathLst>
                    <a:path w="25" h="24">
                      <a:moveTo>
                        <a:pt x="3" y="3"/>
                      </a:moveTo>
                      <a:lnTo>
                        <a:pt x="5" y="2"/>
                      </a:lnTo>
                      <a:lnTo>
                        <a:pt x="7" y="2"/>
                      </a:lnTo>
                      <a:lnTo>
                        <a:pt x="10" y="1"/>
                      </a:lnTo>
                      <a:lnTo>
                        <a:pt x="11" y="1"/>
                      </a:lnTo>
                      <a:lnTo>
                        <a:pt x="13" y="0"/>
                      </a:lnTo>
                      <a:lnTo>
                        <a:pt x="16" y="1"/>
                      </a:lnTo>
                      <a:lnTo>
                        <a:pt x="19" y="2"/>
                      </a:lnTo>
                      <a:lnTo>
                        <a:pt x="21" y="3"/>
                      </a:lnTo>
                      <a:lnTo>
                        <a:pt x="24" y="4"/>
                      </a:lnTo>
                      <a:lnTo>
                        <a:pt x="24" y="23"/>
                      </a:lnTo>
                      <a:lnTo>
                        <a:pt x="21" y="21"/>
                      </a:lnTo>
                      <a:lnTo>
                        <a:pt x="19" y="20"/>
                      </a:lnTo>
                      <a:lnTo>
                        <a:pt x="16" y="19"/>
                      </a:lnTo>
                      <a:lnTo>
                        <a:pt x="13" y="19"/>
                      </a:lnTo>
                      <a:lnTo>
                        <a:pt x="11" y="19"/>
                      </a:lnTo>
                      <a:lnTo>
                        <a:pt x="10" y="19"/>
                      </a:lnTo>
                      <a:lnTo>
                        <a:pt x="7" y="20"/>
                      </a:lnTo>
                      <a:lnTo>
                        <a:pt x="3" y="22"/>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293" name="Freeform 52"/>
                <p:cNvSpPr>
                  <a:spLocks/>
                </p:cNvSpPr>
                <p:nvPr/>
              </p:nvSpPr>
              <p:spPr bwMode="gray">
                <a:xfrm>
                  <a:off x="3095" y="3533"/>
                  <a:ext cx="25" cy="24"/>
                </a:xfrm>
                <a:custGeom>
                  <a:avLst/>
                  <a:gdLst/>
                  <a:ahLst/>
                  <a:cxnLst>
                    <a:cxn ang="0">
                      <a:pos x="3" y="3"/>
                    </a:cxn>
                    <a:cxn ang="0">
                      <a:pos x="5" y="2"/>
                    </a:cxn>
                    <a:cxn ang="0">
                      <a:pos x="7" y="1"/>
                    </a:cxn>
                    <a:cxn ang="0">
                      <a:pos x="10" y="1"/>
                    </a:cxn>
                    <a:cxn ang="0">
                      <a:pos x="11" y="0"/>
                    </a:cxn>
                    <a:cxn ang="0">
                      <a:pos x="13" y="0"/>
                    </a:cxn>
                    <a:cxn ang="0">
                      <a:pos x="16" y="1"/>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1"/>
                    </a:cxn>
                    <a:cxn ang="0">
                      <a:pos x="0" y="22"/>
                    </a:cxn>
                    <a:cxn ang="0">
                      <a:pos x="0" y="5"/>
                    </a:cxn>
                    <a:cxn ang="0">
                      <a:pos x="3" y="3"/>
                    </a:cxn>
                  </a:cxnLst>
                  <a:rect l="0" t="0" r="r" b="b"/>
                  <a:pathLst>
                    <a:path w="25" h="24">
                      <a:moveTo>
                        <a:pt x="3" y="3"/>
                      </a:moveTo>
                      <a:lnTo>
                        <a:pt x="5" y="2"/>
                      </a:lnTo>
                      <a:lnTo>
                        <a:pt x="7" y="1"/>
                      </a:lnTo>
                      <a:lnTo>
                        <a:pt x="10" y="1"/>
                      </a:lnTo>
                      <a:lnTo>
                        <a:pt x="11" y="0"/>
                      </a:lnTo>
                      <a:lnTo>
                        <a:pt x="13" y="0"/>
                      </a:lnTo>
                      <a:lnTo>
                        <a:pt x="16" y="1"/>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1"/>
                      </a:lnTo>
                      <a:lnTo>
                        <a:pt x="0" y="22"/>
                      </a:lnTo>
                      <a:lnTo>
                        <a:pt x="0" y="5"/>
                      </a:lnTo>
                      <a:lnTo>
                        <a:pt x="3" y="3"/>
                      </a:lnTo>
                    </a:path>
                  </a:pathLst>
                </a:custGeom>
                <a:solidFill>
                  <a:srgbClr val="A0A0A0"/>
                </a:solidFill>
                <a:ln w="9525" cap="rnd">
                  <a:noFill/>
                  <a:round/>
                  <a:headEnd/>
                  <a:tailEnd/>
                </a:ln>
                <a:effectLst/>
              </p:spPr>
              <p:txBody>
                <a:bodyPr/>
                <a:lstStyle/>
                <a:p>
                  <a:endParaRPr lang="en-US"/>
                </a:p>
              </p:txBody>
            </p:sp>
            <p:sp>
              <p:nvSpPr>
                <p:cNvPr id="294" name="Freeform 53"/>
                <p:cNvSpPr>
                  <a:spLocks/>
                </p:cNvSpPr>
                <p:nvPr/>
              </p:nvSpPr>
              <p:spPr bwMode="gray">
                <a:xfrm>
                  <a:off x="3095" y="3581"/>
                  <a:ext cx="25" cy="25"/>
                </a:xfrm>
                <a:custGeom>
                  <a:avLst/>
                  <a:gdLst/>
                  <a:ahLst/>
                  <a:cxnLst>
                    <a:cxn ang="0">
                      <a:pos x="3" y="3"/>
                    </a:cxn>
                    <a:cxn ang="0">
                      <a:pos x="5" y="2"/>
                    </a:cxn>
                    <a:cxn ang="0">
                      <a:pos x="7" y="1"/>
                    </a:cxn>
                    <a:cxn ang="0">
                      <a:pos x="10" y="0"/>
                    </a:cxn>
                    <a:cxn ang="0">
                      <a:pos x="11" y="0"/>
                    </a:cxn>
                    <a:cxn ang="0">
                      <a:pos x="13" y="0"/>
                    </a:cxn>
                    <a:cxn ang="0">
                      <a:pos x="16" y="0"/>
                    </a:cxn>
                    <a:cxn ang="0">
                      <a:pos x="19" y="1"/>
                    </a:cxn>
                    <a:cxn ang="0">
                      <a:pos x="21" y="3"/>
                    </a:cxn>
                    <a:cxn ang="0">
                      <a:pos x="24" y="5"/>
                    </a:cxn>
                    <a:cxn ang="0">
                      <a:pos x="24" y="24"/>
                    </a:cxn>
                    <a:cxn ang="0">
                      <a:pos x="21" y="22"/>
                    </a:cxn>
                    <a:cxn ang="0">
                      <a:pos x="19" y="20"/>
                    </a:cxn>
                    <a:cxn ang="0">
                      <a:pos x="16" y="19"/>
                    </a:cxn>
                    <a:cxn ang="0">
                      <a:pos x="13" y="19"/>
                    </a:cxn>
                    <a:cxn ang="0">
                      <a:pos x="11" y="19"/>
                    </a:cxn>
                    <a:cxn ang="0">
                      <a:pos x="10" y="20"/>
                    </a:cxn>
                    <a:cxn ang="0">
                      <a:pos x="7" y="20"/>
                    </a:cxn>
                    <a:cxn ang="0">
                      <a:pos x="3" y="22"/>
                    </a:cxn>
                    <a:cxn ang="0">
                      <a:pos x="0" y="23"/>
                    </a:cxn>
                    <a:cxn ang="0">
                      <a:pos x="0" y="5"/>
                    </a:cxn>
                    <a:cxn ang="0">
                      <a:pos x="3" y="3"/>
                    </a:cxn>
                  </a:cxnLst>
                  <a:rect l="0" t="0" r="r" b="b"/>
                  <a:pathLst>
                    <a:path w="25" h="25">
                      <a:moveTo>
                        <a:pt x="3" y="3"/>
                      </a:moveTo>
                      <a:lnTo>
                        <a:pt x="5" y="2"/>
                      </a:lnTo>
                      <a:lnTo>
                        <a:pt x="7" y="1"/>
                      </a:lnTo>
                      <a:lnTo>
                        <a:pt x="10" y="0"/>
                      </a:lnTo>
                      <a:lnTo>
                        <a:pt x="11" y="0"/>
                      </a:lnTo>
                      <a:lnTo>
                        <a:pt x="13" y="0"/>
                      </a:lnTo>
                      <a:lnTo>
                        <a:pt x="16" y="0"/>
                      </a:lnTo>
                      <a:lnTo>
                        <a:pt x="19" y="1"/>
                      </a:lnTo>
                      <a:lnTo>
                        <a:pt x="21" y="3"/>
                      </a:lnTo>
                      <a:lnTo>
                        <a:pt x="24" y="5"/>
                      </a:lnTo>
                      <a:lnTo>
                        <a:pt x="24" y="24"/>
                      </a:lnTo>
                      <a:lnTo>
                        <a:pt x="21" y="22"/>
                      </a:lnTo>
                      <a:lnTo>
                        <a:pt x="19" y="20"/>
                      </a:lnTo>
                      <a:lnTo>
                        <a:pt x="16" y="19"/>
                      </a:lnTo>
                      <a:lnTo>
                        <a:pt x="13" y="19"/>
                      </a:lnTo>
                      <a:lnTo>
                        <a:pt x="11" y="19"/>
                      </a:lnTo>
                      <a:lnTo>
                        <a:pt x="10" y="20"/>
                      </a:lnTo>
                      <a:lnTo>
                        <a:pt x="7" y="20"/>
                      </a:lnTo>
                      <a:lnTo>
                        <a:pt x="3" y="22"/>
                      </a:lnTo>
                      <a:lnTo>
                        <a:pt x="0" y="23"/>
                      </a:lnTo>
                      <a:lnTo>
                        <a:pt x="0" y="5"/>
                      </a:lnTo>
                      <a:lnTo>
                        <a:pt x="3" y="3"/>
                      </a:lnTo>
                    </a:path>
                  </a:pathLst>
                </a:custGeom>
                <a:solidFill>
                  <a:srgbClr val="A0A0A0"/>
                </a:solidFill>
                <a:ln w="9525" cap="rnd">
                  <a:noFill/>
                  <a:round/>
                  <a:headEnd/>
                  <a:tailEnd/>
                </a:ln>
                <a:effectLst/>
              </p:spPr>
              <p:txBody>
                <a:bodyPr/>
                <a:lstStyle/>
                <a:p>
                  <a:endParaRPr lang="en-US"/>
                </a:p>
              </p:txBody>
            </p:sp>
            <p:sp>
              <p:nvSpPr>
                <p:cNvPr id="295" name="Freeform 54"/>
                <p:cNvSpPr>
                  <a:spLocks/>
                </p:cNvSpPr>
                <p:nvPr/>
              </p:nvSpPr>
              <p:spPr bwMode="gray">
                <a:xfrm>
                  <a:off x="3095" y="3631"/>
                  <a:ext cx="25" cy="24"/>
                </a:xfrm>
                <a:custGeom>
                  <a:avLst/>
                  <a:gdLst/>
                  <a:ahLst/>
                  <a:cxnLst>
                    <a:cxn ang="0">
                      <a:pos x="3" y="3"/>
                    </a:cxn>
                    <a:cxn ang="0">
                      <a:pos x="5" y="2"/>
                    </a:cxn>
                    <a:cxn ang="0">
                      <a:pos x="7" y="1"/>
                    </a:cxn>
                    <a:cxn ang="0">
                      <a:pos x="10" y="1"/>
                    </a:cxn>
                    <a:cxn ang="0">
                      <a:pos x="11" y="0"/>
                    </a:cxn>
                    <a:cxn ang="0">
                      <a:pos x="13" y="0"/>
                    </a:cxn>
                    <a:cxn ang="0">
                      <a:pos x="16" y="0"/>
                    </a:cxn>
                    <a:cxn ang="0">
                      <a:pos x="19" y="1"/>
                    </a:cxn>
                    <a:cxn ang="0">
                      <a:pos x="21" y="3"/>
                    </a:cxn>
                    <a:cxn ang="0">
                      <a:pos x="24" y="5"/>
                    </a:cxn>
                    <a:cxn ang="0">
                      <a:pos x="24" y="23"/>
                    </a:cxn>
                    <a:cxn ang="0">
                      <a:pos x="21" y="21"/>
                    </a:cxn>
                    <a:cxn ang="0">
                      <a:pos x="19" y="20"/>
                    </a:cxn>
                    <a:cxn ang="0">
                      <a:pos x="16" y="19"/>
                    </a:cxn>
                    <a:cxn ang="0">
                      <a:pos x="13" y="18"/>
                    </a:cxn>
                    <a:cxn ang="0">
                      <a:pos x="11" y="19"/>
                    </a:cxn>
                    <a:cxn ang="0">
                      <a:pos x="10" y="19"/>
                    </a:cxn>
                    <a:cxn ang="0">
                      <a:pos x="7" y="20"/>
                    </a:cxn>
                    <a:cxn ang="0">
                      <a:pos x="3" y="22"/>
                    </a:cxn>
                    <a:cxn ang="0">
                      <a:pos x="0" y="23"/>
                    </a:cxn>
                    <a:cxn ang="0">
                      <a:pos x="0" y="5"/>
                    </a:cxn>
                    <a:cxn ang="0">
                      <a:pos x="3" y="3"/>
                    </a:cxn>
                  </a:cxnLst>
                  <a:rect l="0" t="0" r="r" b="b"/>
                  <a:pathLst>
                    <a:path w="25" h="24">
                      <a:moveTo>
                        <a:pt x="3" y="3"/>
                      </a:moveTo>
                      <a:lnTo>
                        <a:pt x="5" y="2"/>
                      </a:lnTo>
                      <a:lnTo>
                        <a:pt x="7" y="1"/>
                      </a:lnTo>
                      <a:lnTo>
                        <a:pt x="10" y="1"/>
                      </a:lnTo>
                      <a:lnTo>
                        <a:pt x="11" y="0"/>
                      </a:lnTo>
                      <a:lnTo>
                        <a:pt x="13" y="0"/>
                      </a:lnTo>
                      <a:lnTo>
                        <a:pt x="16" y="0"/>
                      </a:lnTo>
                      <a:lnTo>
                        <a:pt x="19" y="1"/>
                      </a:lnTo>
                      <a:lnTo>
                        <a:pt x="21" y="3"/>
                      </a:lnTo>
                      <a:lnTo>
                        <a:pt x="24" y="5"/>
                      </a:lnTo>
                      <a:lnTo>
                        <a:pt x="24" y="23"/>
                      </a:lnTo>
                      <a:lnTo>
                        <a:pt x="21" y="21"/>
                      </a:lnTo>
                      <a:lnTo>
                        <a:pt x="19" y="20"/>
                      </a:lnTo>
                      <a:lnTo>
                        <a:pt x="16" y="19"/>
                      </a:lnTo>
                      <a:lnTo>
                        <a:pt x="13" y="18"/>
                      </a:lnTo>
                      <a:lnTo>
                        <a:pt x="11" y="19"/>
                      </a:lnTo>
                      <a:lnTo>
                        <a:pt x="10" y="19"/>
                      </a:lnTo>
                      <a:lnTo>
                        <a:pt x="7" y="20"/>
                      </a:lnTo>
                      <a:lnTo>
                        <a:pt x="3" y="22"/>
                      </a:lnTo>
                      <a:lnTo>
                        <a:pt x="0" y="23"/>
                      </a:lnTo>
                      <a:lnTo>
                        <a:pt x="0" y="5"/>
                      </a:lnTo>
                      <a:lnTo>
                        <a:pt x="3" y="3"/>
                      </a:lnTo>
                    </a:path>
                  </a:pathLst>
                </a:custGeom>
                <a:solidFill>
                  <a:srgbClr val="A0A0A0"/>
                </a:solidFill>
                <a:ln w="9525" cap="rnd">
                  <a:noFill/>
                  <a:round/>
                  <a:headEnd/>
                  <a:tailEnd/>
                </a:ln>
                <a:effectLst/>
              </p:spPr>
              <p:txBody>
                <a:bodyPr/>
                <a:lstStyle/>
                <a:p>
                  <a:endParaRPr lang="en-US"/>
                </a:p>
              </p:txBody>
            </p:sp>
            <p:sp>
              <p:nvSpPr>
                <p:cNvPr id="296" name="Freeform 55"/>
                <p:cNvSpPr>
                  <a:spLocks/>
                </p:cNvSpPr>
                <p:nvPr/>
              </p:nvSpPr>
              <p:spPr bwMode="gray">
                <a:xfrm>
                  <a:off x="3095" y="3680"/>
                  <a:ext cx="25" cy="25"/>
                </a:xfrm>
                <a:custGeom>
                  <a:avLst/>
                  <a:gdLst/>
                  <a:ahLst/>
                  <a:cxnLst>
                    <a:cxn ang="0">
                      <a:pos x="3" y="4"/>
                    </a:cxn>
                    <a:cxn ang="0">
                      <a:pos x="5" y="2"/>
                    </a:cxn>
                    <a:cxn ang="0">
                      <a:pos x="7" y="1"/>
                    </a:cxn>
                    <a:cxn ang="0">
                      <a:pos x="10" y="1"/>
                    </a:cxn>
                    <a:cxn ang="0">
                      <a:pos x="11" y="0"/>
                    </a:cxn>
                    <a:cxn ang="0">
                      <a:pos x="13" y="0"/>
                    </a:cxn>
                    <a:cxn ang="0">
                      <a:pos x="16" y="1"/>
                    </a:cxn>
                    <a:cxn ang="0">
                      <a:pos x="19" y="1"/>
                    </a:cxn>
                    <a:cxn ang="0">
                      <a:pos x="21" y="3"/>
                    </a:cxn>
                    <a:cxn ang="0">
                      <a:pos x="24" y="5"/>
                    </a:cxn>
                    <a:cxn ang="0">
                      <a:pos x="24" y="24"/>
                    </a:cxn>
                    <a:cxn ang="0">
                      <a:pos x="21" y="22"/>
                    </a:cxn>
                    <a:cxn ang="0">
                      <a:pos x="19" y="20"/>
                    </a:cxn>
                    <a:cxn ang="0">
                      <a:pos x="16" y="20"/>
                    </a:cxn>
                    <a:cxn ang="0">
                      <a:pos x="13" y="19"/>
                    </a:cxn>
                    <a:cxn ang="0">
                      <a:pos x="11" y="19"/>
                    </a:cxn>
                    <a:cxn ang="0">
                      <a:pos x="10" y="20"/>
                    </a:cxn>
                    <a:cxn ang="0">
                      <a:pos x="7" y="20"/>
                    </a:cxn>
                    <a:cxn ang="0">
                      <a:pos x="3" y="22"/>
                    </a:cxn>
                    <a:cxn ang="0">
                      <a:pos x="0" y="24"/>
                    </a:cxn>
                    <a:cxn ang="0">
                      <a:pos x="0" y="5"/>
                    </a:cxn>
                    <a:cxn ang="0">
                      <a:pos x="3" y="4"/>
                    </a:cxn>
                  </a:cxnLst>
                  <a:rect l="0" t="0" r="r" b="b"/>
                  <a:pathLst>
                    <a:path w="25" h="25">
                      <a:moveTo>
                        <a:pt x="3" y="4"/>
                      </a:moveTo>
                      <a:lnTo>
                        <a:pt x="5" y="2"/>
                      </a:lnTo>
                      <a:lnTo>
                        <a:pt x="7" y="1"/>
                      </a:lnTo>
                      <a:lnTo>
                        <a:pt x="10" y="1"/>
                      </a:lnTo>
                      <a:lnTo>
                        <a:pt x="11" y="0"/>
                      </a:lnTo>
                      <a:lnTo>
                        <a:pt x="13" y="0"/>
                      </a:lnTo>
                      <a:lnTo>
                        <a:pt x="16" y="1"/>
                      </a:lnTo>
                      <a:lnTo>
                        <a:pt x="19" y="1"/>
                      </a:lnTo>
                      <a:lnTo>
                        <a:pt x="21" y="3"/>
                      </a:lnTo>
                      <a:lnTo>
                        <a:pt x="24" y="5"/>
                      </a:lnTo>
                      <a:lnTo>
                        <a:pt x="24" y="24"/>
                      </a:lnTo>
                      <a:lnTo>
                        <a:pt x="21" y="22"/>
                      </a:lnTo>
                      <a:lnTo>
                        <a:pt x="19" y="20"/>
                      </a:lnTo>
                      <a:lnTo>
                        <a:pt x="16" y="20"/>
                      </a:lnTo>
                      <a:lnTo>
                        <a:pt x="13" y="19"/>
                      </a:lnTo>
                      <a:lnTo>
                        <a:pt x="11" y="19"/>
                      </a:lnTo>
                      <a:lnTo>
                        <a:pt x="10" y="20"/>
                      </a:lnTo>
                      <a:lnTo>
                        <a:pt x="7" y="20"/>
                      </a:lnTo>
                      <a:lnTo>
                        <a:pt x="3" y="22"/>
                      </a:lnTo>
                      <a:lnTo>
                        <a:pt x="0" y="24"/>
                      </a:lnTo>
                      <a:lnTo>
                        <a:pt x="0" y="5"/>
                      </a:lnTo>
                      <a:lnTo>
                        <a:pt x="3" y="4"/>
                      </a:lnTo>
                    </a:path>
                  </a:pathLst>
                </a:custGeom>
                <a:solidFill>
                  <a:srgbClr val="A0A0A0"/>
                </a:solidFill>
                <a:ln w="9525" cap="rnd">
                  <a:noFill/>
                  <a:round/>
                  <a:headEnd/>
                  <a:tailEnd/>
                </a:ln>
                <a:effectLst/>
              </p:spPr>
              <p:txBody>
                <a:bodyPr/>
                <a:lstStyle/>
                <a:p>
                  <a:endParaRPr lang="en-US"/>
                </a:p>
              </p:txBody>
            </p:sp>
            <p:sp>
              <p:nvSpPr>
                <p:cNvPr id="297" name="Freeform 56"/>
                <p:cNvSpPr>
                  <a:spLocks/>
                </p:cNvSpPr>
                <p:nvPr/>
              </p:nvSpPr>
              <p:spPr bwMode="gray">
                <a:xfrm>
                  <a:off x="3095" y="3154"/>
                  <a:ext cx="25" cy="17"/>
                </a:xfrm>
                <a:custGeom>
                  <a:avLst/>
                  <a:gdLst/>
                  <a:ahLst/>
                  <a:cxnLst>
                    <a:cxn ang="0">
                      <a:pos x="3" y="3"/>
                    </a:cxn>
                    <a:cxn ang="0">
                      <a:pos x="5" y="2"/>
                    </a:cxn>
                    <a:cxn ang="0">
                      <a:pos x="7" y="2"/>
                    </a:cxn>
                    <a:cxn ang="0">
                      <a:pos x="10" y="1"/>
                    </a:cxn>
                    <a:cxn ang="0">
                      <a:pos x="11" y="1"/>
                    </a:cxn>
                    <a:cxn ang="0">
                      <a:pos x="13" y="0"/>
                    </a:cxn>
                    <a:cxn ang="0">
                      <a:pos x="16" y="1"/>
                    </a:cxn>
                    <a:cxn ang="0">
                      <a:pos x="19" y="2"/>
                    </a:cxn>
                    <a:cxn ang="0">
                      <a:pos x="21" y="3"/>
                    </a:cxn>
                    <a:cxn ang="0">
                      <a:pos x="24" y="5"/>
                    </a:cxn>
                    <a:cxn ang="0">
                      <a:pos x="24" y="16"/>
                    </a:cxn>
                    <a:cxn ang="0">
                      <a:pos x="21" y="13"/>
                    </a:cxn>
                    <a:cxn ang="0">
                      <a:pos x="19" y="12"/>
                    </a:cxn>
                    <a:cxn ang="0">
                      <a:pos x="16" y="11"/>
                    </a:cxn>
                    <a:cxn ang="0">
                      <a:pos x="13" y="11"/>
                    </a:cxn>
                    <a:cxn ang="0">
                      <a:pos x="11" y="11"/>
                    </a:cxn>
                    <a:cxn ang="0">
                      <a:pos x="10" y="12"/>
                    </a:cxn>
                    <a:cxn ang="0">
                      <a:pos x="7" y="12"/>
                    </a:cxn>
                    <a:cxn ang="0">
                      <a:pos x="3" y="14"/>
                    </a:cxn>
                    <a:cxn ang="0">
                      <a:pos x="0" y="14"/>
                    </a:cxn>
                    <a:cxn ang="0">
                      <a:pos x="0" y="5"/>
                    </a:cxn>
                    <a:cxn ang="0">
                      <a:pos x="3" y="3"/>
                    </a:cxn>
                  </a:cxnLst>
                  <a:rect l="0" t="0" r="r" b="b"/>
                  <a:pathLst>
                    <a:path w="25" h="17">
                      <a:moveTo>
                        <a:pt x="3" y="3"/>
                      </a:moveTo>
                      <a:lnTo>
                        <a:pt x="5" y="2"/>
                      </a:lnTo>
                      <a:lnTo>
                        <a:pt x="7" y="2"/>
                      </a:lnTo>
                      <a:lnTo>
                        <a:pt x="10" y="1"/>
                      </a:lnTo>
                      <a:lnTo>
                        <a:pt x="11" y="1"/>
                      </a:lnTo>
                      <a:lnTo>
                        <a:pt x="13" y="0"/>
                      </a:lnTo>
                      <a:lnTo>
                        <a:pt x="16" y="1"/>
                      </a:lnTo>
                      <a:lnTo>
                        <a:pt x="19" y="2"/>
                      </a:lnTo>
                      <a:lnTo>
                        <a:pt x="21" y="3"/>
                      </a:lnTo>
                      <a:lnTo>
                        <a:pt x="24" y="5"/>
                      </a:lnTo>
                      <a:lnTo>
                        <a:pt x="24" y="16"/>
                      </a:lnTo>
                      <a:lnTo>
                        <a:pt x="21" y="13"/>
                      </a:lnTo>
                      <a:lnTo>
                        <a:pt x="19" y="12"/>
                      </a:lnTo>
                      <a:lnTo>
                        <a:pt x="16" y="11"/>
                      </a:lnTo>
                      <a:lnTo>
                        <a:pt x="13" y="11"/>
                      </a:lnTo>
                      <a:lnTo>
                        <a:pt x="11" y="11"/>
                      </a:lnTo>
                      <a:lnTo>
                        <a:pt x="10" y="12"/>
                      </a:lnTo>
                      <a:lnTo>
                        <a:pt x="7" y="12"/>
                      </a:lnTo>
                      <a:lnTo>
                        <a:pt x="3" y="14"/>
                      </a:lnTo>
                      <a:lnTo>
                        <a:pt x="0" y="14"/>
                      </a:lnTo>
                      <a:lnTo>
                        <a:pt x="0" y="5"/>
                      </a:lnTo>
                      <a:lnTo>
                        <a:pt x="3" y="3"/>
                      </a:lnTo>
                    </a:path>
                  </a:pathLst>
                </a:custGeom>
                <a:solidFill>
                  <a:srgbClr val="A0A0A0"/>
                </a:solidFill>
                <a:ln w="9525" cap="rnd">
                  <a:noFill/>
                  <a:round/>
                  <a:headEnd/>
                  <a:tailEnd/>
                </a:ln>
                <a:effectLst/>
              </p:spPr>
              <p:txBody>
                <a:bodyPr/>
                <a:lstStyle/>
                <a:p>
                  <a:endParaRPr lang="en-US"/>
                </a:p>
              </p:txBody>
            </p:sp>
          </p:grpSp>
        </p:grpSp>
        <p:grpSp>
          <p:nvGrpSpPr>
            <p:cNvPr id="19" name="Group 57"/>
            <p:cNvGrpSpPr>
              <a:grpSpLocks/>
            </p:cNvGrpSpPr>
            <p:nvPr/>
          </p:nvGrpSpPr>
          <p:grpSpPr bwMode="auto">
            <a:xfrm>
              <a:off x="2812" y="3159"/>
              <a:ext cx="283" cy="657"/>
              <a:chOff x="2812" y="3159"/>
              <a:chExt cx="283" cy="657"/>
            </a:xfrm>
          </p:grpSpPr>
          <p:grpSp>
            <p:nvGrpSpPr>
              <p:cNvPr id="20" name="Group 58"/>
              <p:cNvGrpSpPr>
                <a:grpSpLocks/>
              </p:cNvGrpSpPr>
              <p:nvPr/>
            </p:nvGrpSpPr>
            <p:grpSpPr bwMode="auto">
              <a:xfrm>
                <a:off x="2836" y="3159"/>
                <a:ext cx="259" cy="645"/>
                <a:chOff x="2836" y="3159"/>
                <a:chExt cx="259" cy="645"/>
              </a:xfrm>
            </p:grpSpPr>
            <p:sp>
              <p:nvSpPr>
                <p:cNvPr id="275" name="Freeform 59"/>
                <p:cNvSpPr>
                  <a:spLocks/>
                </p:cNvSpPr>
                <p:nvPr/>
              </p:nvSpPr>
              <p:spPr bwMode="gray">
                <a:xfrm>
                  <a:off x="2836" y="3225"/>
                  <a:ext cx="201" cy="579"/>
                </a:xfrm>
                <a:custGeom>
                  <a:avLst/>
                  <a:gdLst/>
                  <a:ahLst/>
                  <a:cxnLst>
                    <a:cxn ang="0">
                      <a:pos x="200" y="0"/>
                    </a:cxn>
                    <a:cxn ang="0">
                      <a:pos x="0" y="115"/>
                    </a:cxn>
                    <a:cxn ang="0">
                      <a:pos x="0" y="565"/>
                    </a:cxn>
                    <a:cxn ang="0">
                      <a:pos x="200" y="578"/>
                    </a:cxn>
                    <a:cxn ang="0">
                      <a:pos x="200" y="0"/>
                    </a:cxn>
                  </a:cxnLst>
                  <a:rect l="0" t="0" r="r" b="b"/>
                  <a:pathLst>
                    <a:path w="201" h="579">
                      <a:moveTo>
                        <a:pt x="200" y="0"/>
                      </a:moveTo>
                      <a:lnTo>
                        <a:pt x="0" y="115"/>
                      </a:lnTo>
                      <a:lnTo>
                        <a:pt x="0" y="565"/>
                      </a:lnTo>
                      <a:lnTo>
                        <a:pt x="200" y="578"/>
                      </a:lnTo>
                      <a:lnTo>
                        <a:pt x="200" y="0"/>
                      </a:lnTo>
                    </a:path>
                  </a:pathLst>
                </a:custGeom>
                <a:solidFill>
                  <a:srgbClr val="E0E0E0"/>
                </a:solidFill>
                <a:ln w="9525" cap="rnd">
                  <a:noFill/>
                  <a:round/>
                  <a:headEnd/>
                  <a:tailEnd/>
                </a:ln>
                <a:effectLst/>
              </p:spPr>
              <p:txBody>
                <a:bodyPr/>
                <a:lstStyle/>
                <a:p>
                  <a:endParaRPr lang="en-US"/>
                </a:p>
              </p:txBody>
            </p:sp>
            <p:sp>
              <p:nvSpPr>
                <p:cNvPr id="276" name="Line 60"/>
                <p:cNvSpPr>
                  <a:spLocks noChangeShapeType="1"/>
                </p:cNvSpPr>
                <p:nvPr/>
              </p:nvSpPr>
              <p:spPr bwMode="gray">
                <a:xfrm flipV="1">
                  <a:off x="2890" y="3305"/>
                  <a:ext cx="29" cy="17"/>
                </a:xfrm>
                <a:prstGeom prst="line">
                  <a:avLst/>
                </a:prstGeom>
                <a:noFill/>
                <a:ln w="12700">
                  <a:solidFill>
                    <a:srgbClr val="606060"/>
                  </a:solidFill>
                  <a:round/>
                  <a:headEnd type="none" w="sm" len="sm"/>
                  <a:tailEnd type="none" w="sm" len="sm"/>
                </a:ln>
                <a:effectLst/>
              </p:spPr>
              <p:txBody>
                <a:bodyPr wrap="none" anchor="ctr"/>
                <a:lstStyle/>
                <a:p>
                  <a:endParaRPr lang="en-US"/>
                </a:p>
              </p:txBody>
            </p:sp>
            <p:sp>
              <p:nvSpPr>
                <p:cNvPr id="277" name="Freeform 61"/>
                <p:cNvSpPr>
                  <a:spLocks/>
                </p:cNvSpPr>
                <p:nvPr/>
              </p:nvSpPr>
              <p:spPr bwMode="gray">
                <a:xfrm>
                  <a:off x="2973" y="3159"/>
                  <a:ext cx="122" cy="645"/>
                </a:xfrm>
                <a:custGeom>
                  <a:avLst/>
                  <a:gdLst/>
                  <a:ahLst/>
                  <a:cxnLst>
                    <a:cxn ang="0">
                      <a:pos x="0" y="78"/>
                    </a:cxn>
                    <a:cxn ang="0">
                      <a:pos x="121" y="0"/>
                    </a:cxn>
                    <a:cxn ang="0">
                      <a:pos x="121" y="644"/>
                    </a:cxn>
                    <a:cxn ang="0">
                      <a:pos x="0" y="640"/>
                    </a:cxn>
                    <a:cxn ang="0">
                      <a:pos x="2" y="76"/>
                    </a:cxn>
                    <a:cxn ang="0">
                      <a:pos x="0" y="78"/>
                    </a:cxn>
                  </a:cxnLst>
                  <a:rect l="0" t="0" r="r" b="b"/>
                  <a:pathLst>
                    <a:path w="122" h="645">
                      <a:moveTo>
                        <a:pt x="0" y="78"/>
                      </a:moveTo>
                      <a:lnTo>
                        <a:pt x="121" y="0"/>
                      </a:lnTo>
                      <a:lnTo>
                        <a:pt x="121" y="644"/>
                      </a:lnTo>
                      <a:lnTo>
                        <a:pt x="0" y="640"/>
                      </a:lnTo>
                      <a:lnTo>
                        <a:pt x="2" y="76"/>
                      </a:lnTo>
                      <a:lnTo>
                        <a:pt x="0" y="78"/>
                      </a:lnTo>
                    </a:path>
                  </a:pathLst>
                </a:custGeom>
                <a:solidFill>
                  <a:srgbClr val="E0E0E0"/>
                </a:solidFill>
                <a:ln w="9525" cap="rnd">
                  <a:noFill/>
                  <a:round/>
                  <a:headEnd/>
                  <a:tailEnd/>
                </a:ln>
                <a:effectLst/>
              </p:spPr>
              <p:txBody>
                <a:bodyPr/>
                <a:lstStyle/>
                <a:p>
                  <a:endParaRPr lang="en-US"/>
                </a:p>
              </p:txBody>
            </p:sp>
          </p:grpSp>
          <p:grpSp>
            <p:nvGrpSpPr>
              <p:cNvPr id="21" name="Group 62"/>
              <p:cNvGrpSpPr>
                <a:grpSpLocks/>
              </p:cNvGrpSpPr>
              <p:nvPr/>
            </p:nvGrpSpPr>
            <p:grpSpPr bwMode="auto">
              <a:xfrm>
                <a:off x="2862" y="3317"/>
                <a:ext cx="132" cy="349"/>
                <a:chOff x="2862" y="3317"/>
                <a:chExt cx="132" cy="349"/>
              </a:xfrm>
            </p:grpSpPr>
            <p:sp>
              <p:nvSpPr>
                <p:cNvPr id="261" name="Freeform 63"/>
                <p:cNvSpPr>
                  <a:spLocks/>
                </p:cNvSpPr>
                <p:nvPr/>
              </p:nvSpPr>
              <p:spPr bwMode="gray">
                <a:xfrm>
                  <a:off x="2862" y="3317"/>
                  <a:ext cx="132" cy="349"/>
                </a:xfrm>
                <a:custGeom>
                  <a:avLst/>
                  <a:gdLst/>
                  <a:ahLst/>
                  <a:cxnLst>
                    <a:cxn ang="0">
                      <a:pos x="131" y="338"/>
                    </a:cxn>
                    <a:cxn ang="0">
                      <a:pos x="131" y="0"/>
                    </a:cxn>
                    <a:cxn ang="0">
                      <a:pos x="0" y="61"/>
                    </a:cxn>
                    <a:cxn ang="0">
                      <a:pos x="0" y="348"/>
                    </a:cxn>
                    <a:cxn ang="0">
                      <a:pos x="131" y="338"/>
                    </a:cxn>
                  </a:cxnLst>
                  <a:rect l="0" t="0" r="r" b="b"/>
                  <a:pathLst>
                    <a:path w="132" h="349">
                      <a:moveTo>
                        <a:pt x="131" y="338"/>
                      </a:moveTo>
                      <a:lnTo>
                        <a:pt x="131" y="0"/>
                      </a:lnTo>
                      <a:lnTo>
                        <a:pt x="0" y="61"/>
                      </a:lnTo>
                      <a:lnTo>
                        <a:pt x="0" y="348"/>
                      </a:lnTo>
                      <a:lnTo>
                        <a:pt x="131" y="338"/>
                      </a:lnTo>
                    </a:path>
                  </a:pathLst>
                </a:custGeom>
                <a:solidFill>
                  <a:srgbClr val="606060"/>
                </a:solidFill>
                <a:ln w="9525" cap="rnd">
                  <a:noFill/>
                  <a:round/>
                  <a:headEnd/>
                  <a:tailEnd/>
                </a:ln>
                <a:effectLst/>
              </p:spPr>
              <p:txBody>
                <a:bodyPr/>
                <a:lstStyle/>
                <a:p>
                  <a:endParaRPr lang="en-US"/>
                </a:p>
              </p:txBody>
            </p:sp>
            <p:sp>
              <p:nvSpPr>
                <p:cNvPr id="262" name="Freeform 64"/>
                <p:cNvSpPr>
                  <a:spLocks/>
                </p:cNvSpPr>
                <p:nvPr/>
              </p:nvSpPr>
              <p:spPr bwMode="gray">
                <a:xfrm>
                  <a:off x="2871" y="3329"/>
                  <a:ext cx="116" cy="336"/>
                </a:xfrm>
                <a:custGeom>
                  <a:avLst/>
                  <a:gdLst/>
                  <a:ahLst/>
                  <a:cxnLst>
                    <a:cxn ang="0">
                      <a:pos x="115" y="326"/>
                    </a:cxn>
                    <a:cxn ang="0">
                      <a:pos x="115" y="0"/>
                    </a:cxn>
                    <a:cxn ang="0">
                      <a:pos x="0" y="57"/>
                    </a:cxn>
                    <a:cxn ang="0">
                      <a:pos x="0" y="335"/>
                    </a:cxn>
                    <a:cxn ang="0">
                      <a:pos x="115" y="326"/>
                    </a:cxn>
                  </a:cxnLst>
                  <a:rect l="0" t="0" r="r" b="b"/>
                  <a:pathLst>
                    <a:path w="116" h="336">
                      <a:moveTo>
                        <a:pt x="115" y="326"/>
                      </a:moveTo>
                      <a:lnTo>
                        <a:pt x="115" y="0"/>
                      </a:lnTo>
                      <a:lnTo>
                        <a:pt x="0" y="57"/>
                      </a:lnTo>
                      <a:lnTo>
                        <a:pt x="0" y="335"/>
                      </a:lnTo>
                      <a:lnTo>
                        <a:pt x="115" y="326"/>
                      </a:lnTo>
                    </a:path>
                  </a:pathLst>
                </a:custGeom>
                <a:solidFill>
                  <a:srgbClr val="E0E0E0"/>
                </a:solidFill>
                <a:ln w="9525" cap="rnd">
                  <a:noFill/>
                  <a:round/>
                  <a:headEnd/>
                  <a:tailEnd/>
                </a:ln>
                <a:effectLst/>
              </p:spPr>
              <p:txBody>
                <a:bodyPr/>
                <a:lstStyle/>
                <a:p>
                  <a:endParaRPr lang="en-US"/>
                </a:p>
              </p:txBody>
            </p:sp>
            <p:sp>
              <p:nvSpPr>
                <p:cNvPr id="263" name="Freeform 65"/>
                <p:cNvSpPr>
                  <a:spLocks/>
                </p:cNvSpPr>
                <p:nvPr/>
              </p:nvSpPr>
              <p:spPr bwMode="gray">
                <a:xfrm>
                  <a:off x="2871" y="3355"/>
                  <a:ext cx="116" cy="68"/>
                </a:xfrm>
                <a:custGeom>
                  <a:avLst/>
                  <a:gdLst/>
                  <a:ahLst/>
                  <a:cxnLst>
                    <a:cxn ang="0">
                      <a:pos x="115" y="22"/>
                    </a:cxn>
                    <a:cxn ang="0">
                      <a:pos x="115" y="0"/>
                    </a:cxn>
                    <a:cxn ang="0">
                      <a:pos x="0" y="50"/>
                    </a:cxn>
                    <a:cxn ang="0">
                      <a:pos x="0" y="67"/>
                    </a:cxn>
                    <a:cxn ang="0">
                      <a:pos x="115" y="22"/>
                    </a:cxn>
                  </a:cxnLst>
                  <a:rect l="0" t="0" r="r" b="b"/>
                  <a:pathLst>
                    <a:path w="116" h="68">
                      <a:moveTo>
                        <a:pt x="115" y="22"/>
                      </a:moveTo>
                      <a:lnTo>
                        <a:pt x="115" y="0"/>
                      </a:lnTo>
                      <a:lnTo>
                        <a:pt x="0" y="50"/>
                      </a:lnTo>
                      <a:lnTo>
                        <a:pt x="0" y="67"/>
                      </a:lnTo>
                      <a:lnTo>
                        <a:pt x="115" y="22"/>
                      </a:lnTo>
                    </a:path>
                  </a:pathLst>
                </a:custGeom>
                <a:solidFill>
                  <a:srgbClr val="A0A0A0"/>
                </a:solidFill>
                <a:ln w="9525" cap="rnd">
                  <a:noFill/>
                  <a:round/>
                  <a:headEnd/>
                  <a:tailEnd/>
                </a:ln>
                <a:effectLst/>
              </p:spPr>
              <p:txBody>
                <a:bodyPr/>
                <a:lstStyle/>
                <a:p>
                  <a:endParaRPr lang="en-US"/>
                </a:p>
              </p:txBody>
            </p:sp>
            <p:sp>
              <p:nvSpPr>
                <p:cNvPr id="264" name="Freeform 66"/>
                <p:cNvSpPr>
                  <a:spLocks/>
                </p:cNvSpPr>
                <p:nvPr/>
              </p:nvSpPr>
              <p:spPr bwMode="gray">
                <a:xfrm>
                  <a:off x="2871" y="3407"/>
                  <a:ext cx="116" cy="59"/>
                </a:xfrm>
                <a:custGeom>
                  <a:avLst/>
                  <a:gdLst/>
                  <a:ahLst/>
                  <a:cxnLst>
                    <a:cxn ang="0">
                      <a:pos x="115" y="21"/>
                    </a:cxn>
                    <a:cxn ang="0">
                      <a:pos x="115" y="0"/>
                    </a:cxn>
                    <a:cxn ang="0">
                      <a:pos x="0" y="41"/>
                    </a:cxn>
                    <a:cxn ang="0">
                      <a:pos x="0" y="58"/>
                    </a:cxn>
                    <a:cxn ang="0">
                      <a:pos x="115" y="21"/>
                    </a:cxn>
                  </a:cxnLst>
                  <a:rect l="0" t="0" r="r" b="b"/>
                  <a:pathLst>
                    <a:path w="116" h="59">
                      <a:moveTo>
                        <a:pt x="115" y="21"/>
                      </a:moveTo>
                      <a:lnTo>
                        <a:pt x="115" y="0"/>
                      </a:lnTo>
                      <a:lnTo>
                        <a:pt x="0" y="41"/>
                      </a:lnTo>
                      <a:lnTo>
                        <a:pt x="0" y="58"/>
                      </a:lnTo>
                      <a:lnTo>
                        <a:pt x="115" y="21"/>
                      </a:lnTo>
                    </a:path>
                  </a:pathLst>
                </a:custGeom>
                <a:solidFill>
                  <a:srgbClr val="A0A0A0"/>
                </a:solidFill>
                <a:ln w="9525" cap="rnd">
                  <a:noFill/>
                  <a:round/>
                  <a:headEnd/>
                  <a:tailEnd/>
                </a:ln>
                <a:effectLst/>
              </p:spPr>
              <p:txBody>
                <a:bodyPr/>
                <a:lstStyle/>
                <a:p>
                  <a:endParaRPr lang="en-US"/>
                </a:p>
              </p:txBody>
            </p:sp>
            <p:sp>
              <p:nvSpPr>
                <p:cNvPr id="265" name="Freeform 67"/>
                <p:cNvSpPr>
                  <a:spLocks/>
                </p:cNvSpPr>
                <p:nvPr/>
              </p:nvSpPr>
              <p:spPr bwMode="gray">
                <a:xfrm>
                  <a:off x="2871" y="3458"/>
                  <a:ext cx="116" cy="54"/>
                </a:xfrm>
                <a:custGeom>
                  <a:avLst/>
                  <a:gdLst/>
                  <a:ahLst/>
                  <a:cxnLst>
                    <a:cxn ang="0">
                      <a:pos x="115" y="22"/>
                    </a:cxn>
                    <a:cxn ang="0">
                      <a:pos x="115" y="0"/>
                    </a:cxn>
                    <a:cxn ang="0">
                      <a:pos x="0" y="37"/>
                    </a:cxn>
                    <a:cxn ang="0">
                      <a:pos x="0" y="53"/>
                    </a:cxn>
                    <a:cxn ang="0">
                      <a:pos x="115" y="22"/>
                    </a:cxn>
                  </a:cxnLst>
                  <a:rect l="0" t="0" r="r" b="b"/>
                  <a:pathLst>
                    <a:path w="116" h="54">
                      <a:moveTo>
                        <a:pt x="115" y="22"/>
                      </a:moveTo>
                      <a:lnTo>
                        <a:pt x="115" y="0"/>
                      </a:lnTo>
                      <a:lnTo>
                        <a:pt x="0" y="37"/>
                      </a:lnTo>
                      <a:lnTo>
                        <a:pt x="0" y="53"/>
                      </a:lnTo>
                      <a:lnTo>
                        <a:pt x="115" y="22"/>
                      </a:lnTo>
                    </a:path>
                  </a:pathLst>
                </a:custGeom>
                <a:solidFill>
                  <a:srgbClr val="A0A0A0"/>
                </a:solidFill>
                <a:ln w="9525" cap="rnd">
                  <a:noFill/>
                  <a:round/>
                  <a:headEnd/>
                  <a:tailEnd/>
                </a:ln>
                <a:effectLst/>
              </p:spPr>
              <p:txBody>
                <a:bodyPr/>
                <a:lstStyle/>
                <a:p>
                  <a:endParaRPr lang="en-US"/>
                </a:p>
              </p:txBody>
            </p:sp>
            <p:sp>
              <p:nvSpPr>
                <p:cNvPr id="266" name="Freeform 68"/>
                <p:cNvSpPr>
                  <a:spLocks/>
                </p:cNvSpPr>
                <p:nvPr/>
              </p:nvSpPr>
              <p:spPr bwMode="gray">
                <a:xfrm>
                  <a:off x="2870" y="3507"/>
                  <a:ext cx="117" cy="50"/>
                </a:xfrm>
                <a:custGeom>
                  <a:avLst/>
                  <a:gdLst/>
                  <a:ahLst/>
                  <a:cxnLst>
                    <a:cxn ang="0">
                      <a:pos x="116" y="24"/>
                    </a:cxn>
                    <a:cxn ang="0">
                      <a:pos x="116" y="0"/>
                    </a:cxn>
                    <a:cxn ang="0">
                      <a:pos x="0" y="29"/>
                    </a:cxn>
                    <a:cxn ang="0">
                      <a:pos x="0" y="49"/>
                    </a:cxn>
                    <a:cxn ang="0">
                      <a:pos x="116" y="24"/>
                    </a:cxn>
                  </a:cxnLst>
                  <a:rect l="0" t="0" r="r" b="b"/>
                  <a:pathLst>
                    <a:path w="117" h="50">
                      <a:moveTo>
                        <a:pt x="116" y="24"/>
                      </a:moveTo>
                      <a:lnTo>
                        <a:pt x="116" y="0"/>
                      </a:lnTo>
                      <a:lnTo>
                        <a:pt x="0" y="29"/>
                      </a:lnTo>
                      <a:lnTo>
                        <a:pt x="0" y="49"/>
                      </a:lnTo>
                      <a:lnTo>
                        <a:pt x="116" y="24"/>
                      </a:lnTo>
                    </a:path>
                  </a:pathLst>
                </a:custGeom>
                <a:solidFill>
                  <a:srgbClr val="A0A0A0"/>
                </a:solidFill>
                <a:ln w="9525" cap="rnd">
                  <a:noFill/>
                  <a:round/>
                  <a:headEnd/>
                  <a:tailEnd/>
                </a:ln>
                <a:effectLst/>
              </p:spPr>
              <p:txBody>
                <a:bodyPr/>
                <a:lstStyle/>
                <a:p>
                  <a:endParaRPr lang="en-US"/>
                </a:p>
              </p:txBody>
            </p:sp>
            <p:sp>
              <p:nvSpPr>
                <p:cNvPr id="267" name="Freeform 69"/>
                <p:cNvSpPr>
                  <a:spLocks/>
                </p:cNvSpPr>
                <p:nvPr/>
              </p:nvSpPr>
              <p:spPr bwMode="gray">
                <a:xfrm>
                  <a:off x="2871" y="3557"/>
                  <a:ext cx="116" cy="44"/>
                </a:xfrm>
                <a:custGeom>
                  <a:avLst/>
                  <a:gdLst/>
                  <a:ahLst/>
                  <a:cxnLst>
                    <a:cxn ang="0">
                      <a:pos x="115" y="0"/>
                    </a:cxn>
                    <a:cxn ang="0">
                      <a:pos x="0" y="25"/>
                    </a:cxn>
                    <a:cxn ang="0">
                      <a:pos x="0" y="43"/>
                    </a:cxn>
                    <a:cxn ang="0">
                      <a:pos x="115" y="23"/>
                    </a:cxn>
                    <a:cxn ang="0">
                      <a:pos x="115" y="0"/>
                    </a:cxn>
                  </a:cxnLst>
                  <a:rect l="0" t="0" r="r" b="b"/>
                  <a:pathLst>
                    <a:path w="116" h="44">
                      <a:moveTo>
                        <a:pt x="115" y="0"/>
                      </a:moveTo>
                      <a:lnTo>
                        <a:pt x="0" y="25"/>
                      </a:lnTo>
                      <a:lnTo>
                        <a:pt x="0" y="43"/>
                      </a:lnTo>
                      <a:lnTo>
                        <a:pt x="115" y="23"/>
                      </a:lnTo>
                      <a:lnTo>
                        <a:pt x="115" y="0"/>
                      </a:lnTo>
                    </a:path>
                  </a:pathLst>
                </a:custGeom>
                <a:solidFill>
                  <a:srgbClr val="A0A0A0"/>
                </a:solidFill>
                <a:ln w="9525" cap="rnd">
                  <a:noFill/>
                  <a:round/>
                  <a:headEnd/>
                  <a:tailEnd/>
                </a:ln>
                <a:effectLst/>
              </p:spPr>
              <p:txBody>
                <a:bodyPr/>
                <a:lstStyle/>
                <a:p>
                  <a:endParaRPr lang="en-US"/>
                </a:p>
              </p:txBody>
            </p:sp>
            <p:sp>
              <p:nvSpPr>
                <p:cNvPr id="268" name="Freeform 70"/>
                <p:cNvSpPr>
                  <a:spLocks/>
                </p:cNvSpPr>
                <p:nvPr/>
              </p:nvSpPr>
              <p:spPr bwMode="gray">
                <a:xfrm>
                  <a:off x="2871" y="3610"/>
                  <a:ext cx="116" cy="38"/>
                </a:xfrm>
                <a:custGeom>
                  <a:avLst/>
                  <a:gdLst/>
                  <a:ahLst/>
                  <a:cxnLst>
                    <a:cxn ang="0">
                      <a:pos x="0" y="37"/>
                    </a:cxn>
                    <a:cxn ang="0">
                      <a:pos x="115" y="23"/>
                    </a:cxn>
                    <a:cxn ang="0">
                      <a:pos x="115" y="0"/>
                    </a:cxn>
                    <a:cxn ang="0">
                      <a:pos x="0" y="16"/>
                    </a:cxn>
                    <a:cxn ang="0">
                      <a:pos x="0" y="37"/>
                    </a:cxn>
                  </a:cxnLst>
                  <a:rect l="0" t="0" r="r" b="b"/>
                  <a:pathLst>
                    <a:path w="116" h="38">
                      <a:moveTo>
                        <a:pt x="0" y="37"/>
                      </a:moveTo>
                      <a:lnTo>
                        <a:pt x="115" y="23"/>
                      </a:lnTo>
                      <a:lnTo>
                        <a:pt x="115" y="0"/>
                      </a:lnTo>
                      <a:lnTo>
                        <a:pt x="0" y="16"/>
                      </a:lnTo>
                      <a:lnTo>
                        <a:pt x="0" y="37"/>
                      </a:lnTo>
                    </a:path>
                  </a:pathLst>
                </a:custGeom>
                <a:solidFill>
                  <a:srgbClr val="A0A0A0"/>
                </a:solidFill>
                <a:ln w="9525" cap="rnd">
                  <a:noFill/>
                  <a:round/>
                  <a:headEnd/>
                  <a:tailEnd/>
                </a:ln>
                <a:effectLst/>
              </p:spPr>
              <p:txBody>
                <a:bodyPr/>
                <a:lstStyle/>
                <a:p>
                  <a:endParaRPr lang="en-US"/>
                </a:p>
              </p:txBody>
            </p:sp>
            <p:sp>
              <p:nvSpPr>
                <p:cNvPr id="269" name="Freeform 71"/>
                <p:cNvSpPr>
                  <a:spLocks/>
                </p:cNvSpPr>
                <p:nvPr/>
              </p:nvSpPr>
              <p:spPr bwMode="gray">
                <a:xfrm>
                  <a:off x="2955" y="3334"/>
                  <a:ext cx="17" cy="323"/>
                </a:xfrm>
                <a:custGeom>
                  <a:avLst/>
                  <a:gdLst/>
                  <a:ahLst/>
                  <a:cxnLst>
                    <a:cxn ang="0">
                      <a:pos x="16" y="0"/>
                    </a:cxn>
                    <a:cxn ang="0">
                      <a:pos x="16" y="321"/>
                    </a:cxn>
                    <a:cxn ang="0">
                      <a:pos x="0" y="322"/>
                    </a:cxn>
                    <a:cxn ang="0">
                      <a:pos x="0" y="9"/>
                    </a:cxn>
                    <a:cxn ang="0">
                      <a:pos x="16" y="0"/>
                    </a:cxn>
                  </a:cxnLst>
                  <a:rect l="0" t="0" r="r" b="b"/>
                  <a:pathLst>
                    <a:path w="17" h="323">
                      <a:moveTo>
                        <a:pt x="16" y="0"/>
                      </a:moveTo>
                      <a:lnTo>
                        <a:pt x="16" y="321"/>
                      </a:lnTo>
                      <a:lnTo>
                        <a:pt x="0" y="322"/>
                      </a:lnTo>
                      <a:lnTo>
                        <a:pt x="0" y="9"/>
                      </a:lnTo>
                      <a:lnTo>
                        <a:pt x="16" y="0"/>
                      </a:lnTo>
                    </a:path>
                  </a:pathLst>
                </a:custGeom>
                <a:solidFill>
                  <a:srgbClr val="606060"/>
                </a:solidFill>
                <a:ln w="9525" cap="rnd">
                  <a:noFill/>
                  <a:round/>
                  <a:headEnd/>
                  <a:tailEnd/>
                </a:ln>
                <a:effectLst/>
              </p:spPr>
              <p:txBody>
                <a:bodyPr/>
                <a:lstStyle/>
                <a:p>
                  <a:endParaRPr lang="en-US"/>
                </a:p>
              </p:txBody>
            </p:sp>
            <p:sp>
              <p:nvSpPr>
                <p:cNvPr id="270" name="Freeform 72"/>
                <p:cNvSpPr>
                  <a:spLocks/>
                </p:cNvSpPr>
                <p:nvPr/>
              </p:nvSpPr>
              <p:spPr bwMode="gray">
                <a:xfrm>
                  <a:off x="2951" y="3339"/>
                  <a:ext cx="17" cy="319"/>
                </a:xfrm>
                <a:custGeom>
                  <a:avLst/>
                  <a:gdLst/>
                  <a:ahLst/>
                  <a:cxnLst>
                    <a:cxn ang="0">
                      <a:pos x="16" y="0"/>
                    </a:cxn>
                    <a:cxn ang="0">
                      <a:pos x="16" y="317"/>
                    </a:cxn>
                    <a:cxn ang="0">
                      <a:pos x="0" y="318"/>
                    </a:cxn>
                    <a:cxn ang="0">
                      <a:pos x="0" y="8"/>
                    </a:cxn>
                    <a:cxn ang="0">
                      <a:pos x="16" y="0"/>
                    </a:cxn>
                  </a:cxnLst>
                  <a:rect l="0" t="0" r="r" b="b"/>
                  <a:pathLst>
                    <a:path w="17" h="319">
                      <a:moveTo>
                        <a:pt x="16" y="0"/>
                      </a:moveTo>
                      <a:lnTo>
                        <a:pt x="16" y="317"/>
                      </a:lnTo>
                      <a:lnTo>
                        <a:pt x="0" y="318"/>
                      </a:lnTo>
                      <a:lnTo>
                        <a:pt x="0" y="8"/>
                      </a:lnTo>
                      <a:lnTo>
                        <a:pt x="16" y="0"/>
                      </a:lnTo>
                    </a:path>
                  </a:pathLst>
                </a:custGeom>
                <a:solidFill>
                  <a:srgbClr val="E0E0E0"/>
                </a:solidFill>
                <a:ln w="9525" cap="rnd">
                  <a:noFill/>
                  <a:round/>
                  <a:headEnd/>
                  <a:tailEnd/>
                </a:ln>
                <a:effectLst/>
              </p:spPr>
              <p:txBody>
                <a:bodyPr/>
                <a:lstStyle/>
                <a:p>
                  <a:endParaRPr lang="en-US"/>
                </a:p>
              </p:txBody>
            </p:sp>
            <p:sp>
              <p:nvSpPr>
                <p:cNvPr id="271" name="Freeform 73"/>
                <p:cNvSpPr>
                  <a:spLocks/>
                </p:cNvSpPr>
                <p:nvPr/>
              </p:nvSpPr>
              <p:spPr bwMode="gray">
                <a:xfrm>
                  <a:off x="2921" y="3353"/>
                  <a:ext cx="17" cy="308"/>
                </a:xfrm>
                <a:custGeom>
                  <a:avLst/>
                  <a:gdLst/>
                  <a:ahLst/>
                  <a:cxnLst>
                    <a:cxn ang="0">
                      <a:pos x="16" y="0"/>
                    </a:cxn>
                    <a:cxn ang="0">
                      <a:pos x="16" y="306"/>
                    </a:cxn>
                    <a:cxn ang="0">
                      <a:pos x="0" y="307"/>
                    </a:cxn>
                    <a:cxn ang="0">
                      <a:pos x="0" y="9"/>
                    </a:cxn>
                    <a:cxn ang="0">
                      <a:pos x="16" y="0"/>
                    </a:cxn>
                  </a:cxnLst>
                  <a:rect l="0" t="0" r="r" b="b"/>
                  <a:pathLst>
                    <a:path w="17" h="308">
                      <a:moveTo>
                        <a:pt x="16" y="0"/>
                      </a:moveTo>
                      <a:lnTo>
                        <a:pt x="16" y="306"/>
                      </a:lnTo>
                      <a:lnTo>
                        <a:pt x="0" y="307"/>
                      </a:lnTo>
                      <a:lnTo>
                        <a:pt x="0" y="9"/>
                      </a:lnTo>
                      <a:lnTo>
                        <a:pt x="16" y="0"/>
                      </a:lnTo>
                    </a:path>
                  </a:pathLst>
                </a:custGeom>
                <a:solidFill>
                  <a:srgbClr val="606060"/>
                </a:solidFill>
                <a:ln w="9525" cap="rnd">
                  <a:noFill/>
                  <a:round/>
                  <a:headEnd/>
                  <a:tailEnd/>
                </a:ln>
                <a:effectLst/>
              </p:spPr>
              <p:txBody>
                <a:bodyPr/>
                <a:lstStyle/>
                <a:p>
                  <a:endParaRPr lang="en-US"/>
                </a:p>
              </p:txBody>
            </p:sp>
            <p:sp>
              <p:nvSpPr>
                <p:cNvPr id="272" name="Freeform 74"/>
                <p:cNvSpPr>
                  <a:spLocks/>
                </p:cNvSpPr>
                <p:nvPr/>
              </p:nvSpPr>
              <p:spPr bwMode="gray">
                <a:xfrm>
                  <a:off x="2918" y="3357"/>
                  <a:ext cx="17" cy="304"/>
                </a:xfrm>
                <a:custGeom>
                  <a:avLst/>
                  <a:gdLst/>
                  <a:ahLst/>
                  <a:cxnLst>
                    <a:cxn ang="0">
                      <a:pos x="16" y="0"/>
                    </a:cxn>
                    <a:cxn ang="0">
                      <a:pos x="16" y="302"/>
                    </a:cxn>
                    <a:cxn ang="0">
                      <a:pos x="0" y="303"/>
                    </a:cxn>
                    <a:cxn ang="0">
                      <a:pos x="0" y="7"/>
                    </a:cxn>
                    <a:cxn ang="0">
                      <a:pos x="16" y="0"/>
                    </a:cxn>
                  </a:cxnLst>
                  <a:rect l="0" t="0" r="r" b="b"/>
                  <a:pathLst>
                    <a:path w="17" h="304">
                      <a:moveTo>
                        <a:pt x="16" y="0"/>
                      </a:moveTo>
                      <a:lnTo>
                        <a:pt x="16" y="302"/>
                      </a:lnTo>
                      <a:lnTo>
                        <a:pt x="0" y="303"/>
                      </a:lnTo>
                      <a:lnTo>
                        <a:pt x="0" y="7"/>
                      </a:lnTo>
                      <a:lnTo>
                        <a:pt x="16" y="0"/>
                      </a:lnTo>
                    </a:path>
                  </a:pathLst>
                </a:custGeom>
                <a:solidFill>
                  <a:srgbClr val="E0E0E0"/>
                </a:solidFill>
                <a:ln w="9525" cap="rnd">
                  <a:noFill/>
                  <a:round/>
                  <a:headEnd/>
                  <a:tailEnd/>
                </a:ln>
                <a:effectLst/>
              </p:spPr>
              <p:txBody>
                <a:bodyPr/>
                <a:lstStyle/>
                <a:p>
                  <a:endParaRPr lang="en-US"/>
                </a:p>
              </p:txBody>
            </p:sp>
            <p:sp>
              <p:nvSpPr>
                <p:cNvPr id="273" name="Freeform 75"/>
                <p:cNvSpPr>
                  <a:spLocks/>
                </p:cNvSpPr>
                <p:nvPr/>
              </p:nvSpPr>
              <p:spPr bwMode="gray">
                <a:xfrm>
                  <a:off x="2890" y="3368"/>
                  <a:ext cx="17" cy="295"/>
                </a:xfrm>
                <a:custGeom>
                  <a:avLst/>
                  <a:gdLst/>
                  <a:ahLst/>
                  <a:cxnLst>
                    <a:cxn ang="0">
                      <a:pos x="16" y="0"/>
                    </a:cxn>
                    <a:cxn ang="0">
                      <a:pos x="16" y="293"/>
                    </a:cxn>
                    <a:cxn ang="0">
                      <a:pos x="0" y="294"/>
                    </a:cxn>
                    <a:cxn ang="0">
                      <a:pos x="0" y="8"/>
                    </a:cxn>
                    <a:cxn ang="0">
                      <a:pos x="16" y="0"/>
                    </a:cxn>
                  </a:cxnLst>
                  <a:rect l="0" t="0" r="r" b="b"/>
                  <a:pathLst>
                    <a:path w="17" h="295">
                      <a:moveTo>
                        <a:pt x="16" y="0"/>
                      </a:moveTo>
                      <a:lnTo>
                        <a:pt x="16" y="293"/>
                      </a:lnTo>
                      <a:lnTo>
                        <a:pt x="0" y="294"/>
                      </a:lnTo>
                      <a:lnTo>
                        <a:pt x="0" y="8"/>
                      </a:lnTo>
                      <a:lnTo>
                        <a:pt x="16" y="0"/>
                      </a:lnTo>
                    </a:path>
                  </a:pathLst>
                </a:custGeom>
                <a:solidFill>
                  <a:srgbClr val="606060"/>
                </a:solidFill>
                <a:ln w="9525" cap="rnd">
                  <a:noFill/>
                  <a:round/>
                  <a:headEnd/>
                  <a:tailEnd/>
                </a:ln>
                <a:effectLst/>
              </p:spPr>
              <p:txBody>
                <a:bodyPr/>
                <a:lstStyle/>
                <a:p>
                  <a:endParaRPr lang="en-US"/>
                </a:p>
              </p:txBody>
            </p:sp>
            <p:sp>
              <p:nvSpPr>
                <p:cNvPr id="274" name="Freeform 76"/>
                <p:cNvSpPr>
                  <a:spLocks/>
                </p:cNvSpPr>
                <p:nvPr/>
              </p:nvSpPr>
              <p:spPr bwMode="gray">
                <a:xfrm>
                  <a:off x="2886" y="3373"/>
                  <a:ext cx="17" cy="290"/>
                </a:xfrm>
                <a:custGeom>
                  <a:avLst/>
                  <a:gdLst/>
                  <a:ahLst/>
                  <a:cxnLst>
                    <a:cxn ang="0">
                      <a:pos x="16" y="0"/>
                    </a:cxn>
                    <a:cxn ang="0">
                      <a:pos x="16" y="289"/>
                    </a:cxn>
                    <a:cxn ang="0">
                      <a:pos x="0" y="289"/>
                    </a:cxn>
                    <a:cxn ang="0">
                      <a:pos x="0" y="7"/>
                    </a:cxn>
                    <a:cxn ang="0">
                      <a:pos x="16" y="0"/>
                    </a:cxn>
                  </a:cxnLst>
                  <a:rect l="0" t="0" r="r" b="b"/>
                  <a:pathLst>
                    <a:path w="17" h="290">
                      <a:moveTo>
                        <a:pt x="16" y="0"/>
                      </a:moveTo>
                      <a:lnTo>
                        <a:pt x="16" y="289"/>
                      </a:lnTo>
                      <a:lnTo>
                        <a:pt x="0" y="289"/>
                      </a:lnTo>
                      <a:lnTo>
                        <a:pt x="0" y="7"/>
                      </a:lnTo>
                      <a:lnTo>
                        <a:pt x="16" y="0"/>
                      </a:lnTo>
                    </a:path>
                  </a:pathLst>
                </a:custGeom>
                <a:solidFill>
                  <a:srgbClr val="E0E0E0"/>
                </a:solidFill>
                <a:ln w="9525" cap="rnd">
                  <a:noFill/>
                  <a:round/>
                  <a:headEnd/>
                  <a:tailEnd/>
                </a:ln>
                <a:effectLst/>
              </p:spPr>
              <p:txBody>
                <a:bodyPr/>
                <a:lstStyle/>
                <a:p>
                  <a:endParaRPr lang="en-US"/>
                </a:p>
              </p:txBody>
            </p:sp>
          </p:grpSp>
          <p:grpSp>
            <p:nvGrpSpPr>
              <p:cNvPr id="22" name="Group 77"/>
              <p:cNvGrpSpPr>
                <a:grpSpLocks/>
              </p:cNvGrpSpPr>
              <p:nvPr/>
            </p:nvGrpSpPr>
            <p:grpSpPr bwMode="auto">
              <a:xfrm>
                <a:off x="2812" y="3655"/>
                <a:ext cx="237" cy="161"/>
                <a:chOff x="2812" y="3655"/>
                <a:chExt cx="237" cy="161"/>
              </a:xfrm>
            </p:grpSpPr>
            <p:sp>
              <p:nvSpPr>
                <p:cNvPr id="155" name="Freeform 78"/>
                <p:cNvSpPr>
                  <a:spLocks/>
                </p:cNvSpPr>
                <p:nvPr/>
              </p:nvSpPr>
              <p:spPr bwMode="gray">
                <a:xfrm>
                  <a:off x="2994" y="3655"/>
                  <a:ext cx="53" cy="86"/>
                </a:xfrm>
                <a:custGeom>
                  <a:avLst/>
                  <a:gdLst/>
                  <a:ahLst/>
                  <a:cxnLst>
                    <a:cxn ang="0">
                      <a:pos x="52" y="81"/>
                    </a:cxn>
                    <a:cxn ang="0">
                      <a:pos x="0" y="85"/>
                    </a:cxn>
                    <a:cxn ang="0">
                      <a:pos x="0" y="3"/>
                    </a:cxn>
                    <a:cxn ang="0">
                      <a:pos x="52" y="0"/>
                    </a:cxn>
                    <a:cxn ang="0">
                      <a:pos x="52" y="81"/>
                    </a:cxn>
                  </a:cxnLst>
                  <a:rect l="0" t="0" r="r" b="b"/>
                  <a:pathLst>
                    <a:path w="53" h="86">
                      <a:moveTo>
                        <a:pt x="52" y="81"/>
                      </a:moveTo>
                      <a:lnTo>
                        <a:pt x="0" y="85"/>
                      </a:lnTo>
                      <a:lnTo>
                        <a:pt x="0" y="3"/>
                      </a:lnTo>
                      <a:lnTo>
                        <a:pt x="52" y="0"/>
                      </a:lnTo>
                      <a:lnTo>
                        <a:pt x="52" y="81"/>
                      </a:lnTo>
                    </a:path>
                  </a:pathLst>
                </a:custGeom>
                <a:solidFill>
                  <a:srgbClr val="919191"/>
                </a:solidFill>
                <a:ln w="9525" cap="rnd">
                  <a:noFill/>
                  <a:round/>
                  <a:headEnd/>
                  <a:tailEnd/>
                </a:ln>
                <a:effectLst/>
              </p:spPr>
              <p:txBody>
                <a:bodyPr/>
                <a:lstStyle/>
                <a:p>
                  <a:endParaRPr lang="en-US"/>
                </a:p>
              </p:txBody>
            </p:sp>
            <p:grpSp>
              <p:nvGrpSpPr>
                <p:cNvPr id="23" name="Group 79"/>
                <p:cNvGrpSpPr>
                  <a:grpSpLocks/>
                </p:cNvGrpSpPr>
                <p:nvPr/>
              </p:nvGrpSpPr>
              <p:grpSpPr bwMode="auto">
                <a:xfrm>
                  <a:off x="2813" y="3731"/>
                  <a:ext cx="193" cy="85"/>
                  <a:chOff x="2813" y="3731"/>
                  <a:chExt cx="193" cy="85"/>
                </a:xfrm>
              </p:grpSpPr>
              <p:sp>
                <p:nvSpPr>
                  <p:cNvPr id="253" name="Freeform 80"/>
                  <p:cNvSpPr>
                    <a:spLocks/>
                  </p:cNvSpPr>
                  <p:nvPr/>
                </p:nvSpPr>
                <p:spPr bwMode="gray">
                  <a:xfrm>
                    <a:off x="2813" y="3738"/>
                    <a:ext cx="17" cy="62"/>
                  </a:xfrm>
                  <a:custGeom>
                    <a:avLst/>
                    <a:gdLst/>
                    <a:ahLst/>
                    <a:cxnLst>
                      <a:cxn ang="0">
                        <a:pos x="0" y="1"/>
                      </a:cxn>
                      <a:cxn ang="0">
                        <a:pos x="0" y="60"/>
                      </a:cxn>
                      <a:cxn ang="0">
                        <a:pos x="16" y="61"/>
                      </a:cxn>
                      <a:cxn ang="0">
                        <a:pos x="16" y="0"/>
                      </a:cxn>
                      <a:cxn ang="0">
                        <a:pos x="0" y="1"/>
                      </a:cxn>
                    </a:cxnLst>
                    <a:rect l="0" t="0" r="r" b="b"/>
                    <a:pathLst>
                      <a:path w="17" h="62">
                        <a:moveTo>
                          <a:pt x="0" y="1"/>
                        </a:moveTo>
                        <a:lnTo>
                          <a:pt x="0" y="60"/>
                        </a:lnTo>
                        <a:lnTo>
                          <a:pt x="16" y="61"/>
                        </a:lnTo>
                        <a:lnTo>
                          <a:pt x="16" y="0"/>
                        </a:lnTo>
                        <a:lnTo>
                          <a:pt x="0" y="1"/>
                        </a:lnTo>
                      </a:path>
                    </a:pathLst>
                  </a:custGeom>
                  <a:solidFill>
                    <a:srgbClr val="A0A0A0"/>
                  </a:solidFill>
                  <a:ln w="9525" cap="rnd">
                    <a:noFill/>
                    <a:round/>
                    <a:headEnd/>
                    <a:tailEnd/>
                  </a:ln>
                  <a:effectLst/>
                </p:spPr>
                <p:txBody>
                  <a:bodyPr/>
                  <a:lstStyle/>
                  <a:p>
                    <a:endParaRPr lang="en-US"/>
                  </a:p>
                </p:txBody>
              </p:sp>
              <p:sp>
                <p:nvSpPr>
                  <p:cNvPr id="254" name="Freeform 81"/>
                  <p:cNvSpPr>
                    <a:spLocks/>
                  </p:cNvSpPr>
                  <p:nvPr/>
                </p:nvSpPr>
                <p:spPr bwMode="gray">
                  <a:xfrm>
                    <a:off x="2989" y="3739"/>
                    <a:ext cx="17" cy="77"/>
                  </a:xfrm>
                  <a:custGeom>
                    <a:avLst/>
                    <a:gdLst/>
                    <a:ahLst/>
                    <a:cxnLst>
                      <a:cxn ang="0">
                        <a:pos x="16" y="0"/>
                      </a:cxn>
                      <a:cxn ang="0">
                        <a:pos x="16" y="76"/>
                      </a:cxn>
                      <a:cxn ang="0">
                        <a:pos x="8" y="76"/>
                      </a:cxn>
                      <a:cxn ang="0">
                        <a:pos x="2" y="76"/>
                      </a:cxn>
                      <a:cxn ang="0">
                        <a:pos x="0" y="76"/>
                      </a:cxn>
                      <a:cxn ang="0">
                        <a:pos x="0" y="0"/>
                      </a:cxn>
                      <a:cxn ang="0">
                        <a:pos x="16" y="0"/>
                      </a:cxn>
                    </a:cxnLst>
                    <a:rect l="0" t="0" r="r" b="b"/>
                    <a:pathLst>
                      <a:path w="17" h="77">
                        <a:moveTo>
                          <a:pt x="16" y="0"/>
                        </a:moveTo>
                        <a:lnTo>
                          <a:pt x="16" y="76"/>
                        </a:lnTo>
                        <a:lnTo>
                          <a:pt x="8" y="76"/>
                        </a:lnTo>
                        <a:lnTo>
                          <a:pt x="2" y="76"/>
                        </a:lnTo>
                        <a:lnTo>
                          <a:pt x="0" y="76"/>
                        </a:lnTo>
                        <a:lnTo>
                          <a:pt x="0" y="0"/>
                        </a:lnTo>
                        <a:lnTo>
                          <a:pt x="16" y="0"/>
                        </a:lnTo>
                      </a:path>
                    </a:pathLst>
                  </a:custGeom>
                  <a:solidFill>
                    <a:srgbClr val="A0A0A0"/>
                  </a:solidFill>
                  <a:ln w="9525" cap="rnd">
                    <a:noFill/>
                    <a:round/>
                    <a:headEnd/>
                    <a:tailEnd/>
                  </a:ln>
                  <a:effectLst/>
                </p:spPr>
                <p:txBody>
                  <a:bodyPr/>
                  <a:lstStyle/>
                  <a:p>
                    <a:endParaRPr lang="en-US"/>
                  </a:p>
                </p:txBody>
              </p:sp>
              <p:sp>
                <p:nvSpPr>
                  <p:cNvPr id="255" name="Freeform 82"/>
                  <p:cNvSpPr>
                    <a:spLocks/>
                  </p:cNvSpPr>
                  <p:nvPr/>
                </p:nvSpPr>
                <p:spPr bwMode="gray">
                  <a:xfrm>
                    <a:off x="2918" y="3733"/>
                    <a:ext cx="17" cy="80"/>
                  </a:xfrm>
                  <a:custGeom>
                    <a:avLst/>
                    <a:gdLst/>
                    <a:ahLst/>
                    <a:cxnLst>
                      <a:cxn ang="0">
                        <a:pos x="16" y="6"/>
                      </a:cxn>
                      <a:cxn ang="0">
                        <a:pos x="16" y="79"/>
                      </a:cxn>
                      <a:cxn ang="0">
                        <a:pos x="0" y="78"/>
                      </a:cxn>
                      <a:cxn ang="0">
                        <a:pos x="0" y="0"/>
                      </a:cxn>
                      <a:cxn ang="0">
                        <a:pos x="16" y="6"/>
                      </a:cxn>
                    </a:cxnLst>
                    <a:rect l="0" t="0" r="r" b="b"/>
                    <a:pathLst>
                      <a:path w="17" h="80">
                        <a:moveTo>
                          <a:pt x="16" y="6"/>
                        </a:moveTo>
                        <a:lnTo>
                          <a:pt x="16" y="79"/>
                        </a:lnTo>
                        <a:lnTo>
                          <a:pt x="0" y="78"/>
                        </a:lnTo>
                        <a:lnTo>
                          <a:pt x="0" y="0"/>
                        </a:lnTo>
                        <a:lnTo>
                          <a:pt x="16" y="6"/>
                        </a:lnTo>
                      </a:path>
                    </a:pathLst>
                  </a:custGeom>
                  <a:solidFill>
                    <a:srgbClr val="A0A0A0"/>
                  </a:solidFill>
                  <a:ln w="9525" cap="rnd">
                    <a:noFill/>
                    <a:round/>
                    <a:headEnd/>
                    <a:tailEnd/>
                  </a:ln>
                  <a:effectLst/>
                </p:spPr>
                <p:txBody>
                  <a:bodyPr/>
                  <a:lstStyle/>
                  <a:p>
                    <a:endParaRPr lang="en-US"/>
                  </a:p>
                </p:txBody>
              </p:sp>
              <p:sp>
                <p:nvSpPr>
                  <p:cNvPr id="256" name="Freeform 83"/>
                  <p:cNvSpPr>
                    <a:spLocks/>
                  </p:cNvSpPr>
                  <p:nvPr/>
                </p:nvSpPr>
                <p:spPr bwMode="gray">
                  <a:xfrm>
                    <a:off x="2865" y="3734"/>
                    <a:ext cx="17" cy="72"/>
                  </a:xfrm>
                  <a:custGeom>
                    <a:avLst/>
                    <a:gdLst/>
                    <a:ahLst/>
                    <a:cxnLst>
                      <a:cxn ang="0">
                        <a:pos x="16" y="7"/>
                      </a:cxn>
                      <a:cxn ang="0">
                        <a:pos x="16" y="71"/>
                      </a:cxn>
                      <a:cxn ang="0">
                        <a:pos x="0" y="70"/>
                      </a:cxn>
                      <a:cxn ang="0">
                        <a:pos x="0" y="0"/>
                      </a:cxn>
                      <a:cxn ang="0">
                        <a:pos x="16" y="7"/>
                      </a:cxn>
                    </a:cxnLst>
                    <a:rect l="0" t="0" r="r" b="b"/>
                    <a:pathLst>
                      <a:path w="17" h="72">
                        <a:moveTo>
                          <a:pt x="16" y="7"/>
                        </a:moveTo>
                        <a:lnTo>
                          <a:pt x="16" y="71"/>
                        </a:lnTo>
                        <a:lnTo>
                          <a:pt x="0" y="70"/>
                        </a:lnTo>
                        <a:lnTo>
                          <a:pt x="0" y="0"/>
                        </a:lnTo>
                        <a:lnTo>
                          <a:pt x="16" y="7"/>
                        </a:lnTo>
                      </a:path>
                    </a:pathLst>
                  </a:custGeom>
                  <a:solidFill>
                    <a:srgbClr val="A0A0A0"/>
                  </a:solidFill>
                  <a:ln w="9525" cap="rnd">
                    <a:noFill/>
                    <a:round/>
                    <a:headEnd/>
                    <a:tailEnd/>
                  </a:ln>
                  <a:effectLst/>
                </p:spPr>
                <p:txBody>
                  <a:bodyPr/>
                  <a:lstStyle/>
                  <a:p>
                    <a:endParaRPr lang="en-US"/>
                  </a:p>
                </p:txBody>
              </p:sp>
              <p:sp>
                <p:nvSpPr>
                  <p:cNvPr id="257" name="Freeform 84"/>
                  <p:cNvSpPr>
                    <a:spLocks/>
                  </p:cNvSpPr>
                  <p:nvPr/>
                </p:nvSpPr>
                <p:spPr bwMode="gray">
                  <a:xfrm>
                    <a:off x="2813" y="3740"/>
                    <a:ext cx="17" cy="17"/>
                  </a:xfrm>
                  <a:custGeom>
                    <a:avLst/>
                    <a:gdLst/>
                    <a:ahLst/>
                    <a:cxnLst>
                      <a:cxn ang="0">
                        <a:pos x="0" y="2"/>
                      </a:cxn>
                      <a:cxn ang="0">
                        <a:pos x="0" y="10"/>
                      </a:cxn>
                      <a:cxn ang="0">
                        <a:pos x="16" y="16"/>
                      </a:cxn>
                      <a:cxn ang="0">
                        <a:pos x="16" y="0"/>
                      </a:cxn>
                      <a:cxn ang="0">
                        <a:pos x="0" y="2"/>
                      </a:cxn>
                    </a:cxnLst>
                    <a:rect l="0" t="0" r="r" b="b"/>
                    <a:pathLst>
                      <a:path w="17" h="17">
                        <a:moveTo>
                          <a:pt x="0" y="2"/>
                        </a:moveTo>
                        <a:lnTo>
                          <a:pt x="0" y="10"/>
                        </a:lnTo>
                        <a:lnTo>
                          <a:pt x="16" y="16"/>
                        </a:lnTo>
                        <a:lnTo>
                          <a:pt x="16" y="0"/>
                        </a:lnTo>
                        <a:lnTo>
                          <a:pt x="0" y="2"/>
                        </a:lnTo>
                      </a:path>
                    </a:pathLst>
                  </a:custGeom>
                  <a:solidFill>
                    <a:srgbClr val="919191"/>
                  </a:solidFill>
                  <a:ln w="9525" cap="rnd">
                    <a:noFill/>
                    <a:round/>
                    <a:headEnd/>
                    <a:tailEnd/>
                  </a:ln>
                  <a:effectLst/>
                </p:spPr>
                <p:txBody>
                  <a:bodyPr/>
                  <a:lstStyle/>
                  <a:p>
                    <a:endParaRPr lang="en-US"/>
                  </a:p>
                </p:txBody>
              </p:sp>
              <p:sp>
                <p:nvSpPr>
                  <p:cNvPr id="258" name="Freeform 85"/>
                  <p:cNvSpPr>
                    <a:spLocks/>
                  </p:cNvSpPr>
                  <p:nvPr/>
                </p:nvSpPr>
                <p:spPr bwMode="gray">
                  <a:xfrm>
                    <a:off x="2865" y="3731"/>
                    <a:ext cx="17" cy="27"/>
                  </a:xfrm>
                  <a:custGeom>
                    <a:avLst/>
                    <a:gdLst/>
                    <a:ahLst/>
                    <a:cxnLst>
                      <a:cxn ang="0">
                        <a:pos x="0" y="10"/>
                      </a:cxn>
                      <a:cxn ang="0">
                        <a:pos x="0" y="20"/>
                      </a:cxn>
                      <a:cxn ang="0">
                        <a:pos x="16" y="26"/>
                      </a:cxn>
                      <a:cxn ang="0">
                        <a:pos x="16" y="0"/>
                      </a:cxn>
                      <a:cxn ang="0">
                        <a:pos x="0" y="10"/>
                      </a:cxn>
                    </a:cxnLst>
                    <a:rect l="0" t="0" r="r" b="b"/>
                    <a:pathLst>
                      <a:path w="17" h="27">
                        <a:moveTo>
                          <a:pt x="0" y="10"/>
                        </a:moveTo>
                        <a:lnTo>
                          <a:pt x="0" y="20"/>
                        </a:lnTo>
                        <a:lnTo>
                          <a:pt x="16" y="26"/>
                        </a:lnTo>
                        <a:lnTo>
                          <a:pt x="16" y="0"/>
                        </a:lnTo>
                        <a:lnTo>
                          <a:pt x="0" y="10"/>
                        </a:lnTo>
                      </a:path>
                    </a:pathLst>
                  </a:custGeom>
                  <a:solidFill>
                    <a:srgbClr val="919191"/>
                  </a:solidFill>
                  <a:ln w="9525" cap="rnd">
                    <a:noFill/>
                    <a:round/>
                    <a:headEnd/>
                    <a:tailEnd/>
                  </a:ln>
                  <a:effectLst/>
                </p:spPr>
                <p:txBody>
                  <a:bodyPr/>
                  <a:lstStyle/>
                  <a:p>
                    <a:endParaRPr lang="en-US"/>
                  </a:p>
                </p:txBody>
              </p:sp>
              <p:sp>
                <p:nvSpPr>
                  <p:cNvPr id="259" name="Freeform 86"/>
                  <p:cNvSpPr>
                    <a:spLocks/>
                  </p:cNvSpPr>
                  <p:nvPr/>
                </p:nvSpPr>
                <p:spPr bwMode="gray">
                  <a:xfrm>
                    <a:off x="2918" y="3733"/>
                    <a:ext cx="17" cy="30"/>
                  </a:xfrm>
                  <a:custGeom>
                    <a:avLst/>
                    <a:gdLst/>
                    <a:ahLst/>
                    <a:cxnLst>
                      <a:cxn ang="0">
                        <a:pos x="0" y="8"/>
                      </a:cxn>
                      <a:cxn ang="0">
                        <a:pos x="0" y="22"/>
                      </a:cxn>
                      <a:cxn ang="0">
                        <a:pos x="16" y="29"/>
                      </a:cxn>
                      <a:cxn ang="0">
                        <a:pos x="16" y="0"/>
                      </a:cxn>
                      <a:cxn ang="0">
                        <a:pos x="0" y="8"/>
                      </a:cxn>
                    </a:cxnLst>
                    <a:rect l="0" t="0" r="r" b="b"/>
                    <a:pathLst>
                      <a:path w="17" h="30">
                        <a:moveTo>
                          <a:pt x="0" y="8"/>
                        </a:moveTo>
                        <a:lnTo>
                          <a:pt x="0" y="22"/>
                        </a:lnTo>
                        <a:lnTo>
                          <a:pt x="16" y="29"/>
                        </a:lnTo>
                        <a:lnTo>
                          <a:pt x="16" y="0"/>
                        </a:lnTo>
                        <a:lnTo>
                          <a:pt x="0" y="8"/>
                        </a:lnTo>
                      </a:path>
                    </a:pathLst>
                  </a:custGeom>
                  <a:solidFill>
                    <a:srgbClr val="919191"/>
                  </a:solidFill>
                  <a:ln w="9525" cap="rnd">
                    <a:noFill/>
                    <a:round/>
                    <a:headEnd/>
                    <a:tailEnd/>
                  </a:ln>
                  <a:effectLst/>
                </p:spPr>
                <p:txBody>
                  <a:bodyPr/>
                  <a:lstStyle/>
                  <a:p>
                    <a:endParaRPr lang="en-US"/>
                  </a:p>
                </p:txBody>
              </p:sp>
              <p:sp>
                <p:nvSpPr>
                  <p:cNvPr id="260" name="Freeform 87"/>
                  <p:cNvSpPr>
                    <a:spLocks/>
                  </p:cNvSpPr>
                  <p:nvPr/>
                </p:nvSpPr>
                <p:spPr bwMode="gray">
                  <a:xfrm>
                    <a:off x="2989" y="3734"/>
                    <a:ext cx="17" cy="31"/>
                  </a:xfrm>
                  <a:custGeom>
                    <a:avLst/>
                    <a:gdLst/>
                    <a:ahLst/>
                    <a:cxnLst>
                      <a:cxn ang="0">
                        <a:pos x="0" y="7"/>
                      </a:cxn>
                      <a:cxn ang="0">
                        <a:pos x="0" y="23"/>
                      </a:cxn>
                      <a:cxn ang="0">
                        <a:pos x="16" y="30"/>
                      </a:cxn>
                      <a:cxn ang="0">
                        <a:pos x="16" y="0"/>
                      </a:cxn>
                      <a:cxn ang="0">
                        <a:pos x="0" y="7"/>
                      </a:cxn>
                    </a:cxnLst>
                    <a:rect l="0" t="0" r="r" b="b"/>
                    <a:pathLst>
                      <a:path w="17" h="31">
                        <a:moveTo>
                          <a:pt x="0" y="7"/>
                        </a:moveTo>
                        <a:lnTo>
                          <a:pt x="0" y="23"/>
                        </a:lnTo>
                        <a:lnTo>
                          <a:pt x="16" y="30"/>
                        </a:lnTo>
                        <a:lnTo>
                          <a:pt x="16" y="0"/>
                        </a:lnTo>
                        <a:lnTo>
                          <a:pt x="0" y="7"/>
                        </a:lnTo>
                      </a:path>
                    </a:pathLst>
                  </a:custGeom>
                  <a:solidFill>
                    <a:srgbClr val="919191"/>
                  </a:solidFill>
                  <a:ln w="9525" cap="rnd">
                    <a:noFill/>
                    <a:round/>
                    <a:headEnd/>
                    <a:tailEnd/>
                  </a:ln>
                  <a:effectLst/>
                </p:spPr>
                <p:txBody>
                  <a:bodyPr/>
                  <a:lstStyle/>
                  <a:p>
                    <a:endParaRPr lang="en-US"/>
                  </a:p>
                </p:txBody>
              </p:sp>
            </p:grpSp>
            <p:sp>
              <p:nvSpPr>
                <p:cNvPr id="186" name="Freeform 88"/>
                <p:cNvSpPr>
                  <a:spLocks/>
                </p:cNvSpPr>
                <p:nvPr/>
              </p:nvSpPr>
              <p:spPr bwMode="gray">
                <a:xfrm>
                  <a:off x="2812" y="3657"/>
                  <a:ext cx="180" cy="84"/>
                </a:xfrm>
                <a:custGeom>
                  <a:avLst/>
                  <a:gdLst/>
                  <a:ahLst/>
                  <a:cxnLst>
                    <a:cxn ang="0">
                      <a:pos x="179" y="83"/>
                    </a:cxn>
                    <a:cxn ang="0">
                      <a:pos x="0" y="83"/>
                    </a:cxn>
                    <a:cxn ang="0">
                      <a:pos x="0" y="13"/>
                    </a:cxn>
                    <a:cxn ang="0">
                      <a:pos x="179" y="0"/>
                    </a:cxn>
                    <a:cxn ang="0">
                      <a:pos x="179" y="83"/>
                    </a:cxn>
                  </a:cxnLst>
                  <a:rect l="0" t="0" r="r" b="b"/>
                  <a:pathLst>
                    <a:path w="180" h="84">
                      <a:moveTo>
                        <a:pt x="179" y="83"/>
                      </a:moveTo>
                      <a:lnTo>
                        <a:pt x="0" y="83"/>
                      </a:lnTo>
                      <a:lnTo>
                        <a:pt x="0" y="13"/>
                      </a:lnTo>
                      <a:lnTo>
                        <a:pt x="179" y="0"/>
                      </a:lnTo>
                      <a:lnTo>
                        <a:pt x="179" y="83"/>
                      </a:lnTo>
                    </a:path>
                  </a:pathLst>
                </a:custGeom>
                <a:solidFill>
                  <a:srgbClr val="CECECE"/>
                </a:solidFill>
                <a:ln w="9525" cap="rnd">
                  <a:noFill/>
                  <a:round/>
                  <a:headEnd/>
                  <a:tailEnd/>
                </a:ln>
                <a:effectLst/>
              </p:spPr>
              <p:txBody>
                <a:bodyPr/>
                <a:lstStyle/>
                <a:p>
                  <a:endParaRPr lang="en-US"/>
                </a:p>
              </p:txBody>
            </p:sp>
            <p:grpSp>
              <p:nvGrpSpPr>
                <p:cNvPr id="24" name="Group 89"/>
                <p:cNvGrpSpPr>
                  <a:grpSpLocks/>
                </p:cNvGrpSpPr>
                <p:nvPr/>
              </p:nvGrpSpPr>
              <p:grpSpPr bwMode="auto">
                <a:xfrm>
                  <a:off x="3005" y="3740"/>
                  <a:ext cx="44" cy="68"/>
                  <a:chOff x="3005" y="3740"/>
                  <a:chExt cx="44" cy="68"/>
                </a:xfrm>
              </p:grpSpPr>
              <p:sp>
                <p:nvSpPr>
                  <p:cNvPr id="222" name="Freeform 90"/>
                  <p:cNvSpPr>
                    <a:spLocks/>
                  </p:cNvSpPr>
                  <p:nvPr/>
                </p:nvSpPr>
                <p:spPr bwMode="gray">
                  <a:xfrm>
                    <a:off x="3005" y="3740"/>
                    <a:ext cx="41" cy="64"/>
                  </a:xfrm>
                  <a:custGeom>
                    <a:avLst/>
                    <a:gdLst/>
                    <a:ahLst/>
                    <a:cxnLst>
                      <a:cxn ang="0">
                        <a:pos x="40" y="0"/>
                      </a:cxn>
                      <a:cxn ang="0">
                        <a:pos x="0" y="3"/>
                      </a:cxn>
                      <a:cxn ang="0">
                        <a:pos x="0" y="63"/>
                      </a:cxn>
                      <a:cxn ang="0">
                        <a:pos x="40" y="63"/>
                      </a:cxn>
                      <a:cxn ang="0">
                        <a:pos x="40" y="0"/>
                      </a:cxn>
                    </a:cxnLst>
                    <a:rect l="0" t="0" r="r" b="b"/>
                    <a:pathLst>
                      <a:path w="41" h="64">
                        <a:moveTo>
                          <a:pt x="40" y="0"/>
                        </a:moveTo>
                        <a:lnTo>
                          <a:pt x="0" y="3"/>
                        </a:lnTo>
                        <a:lnTo>
                          <a:pt x="0" y="63"/>
                        </a:lnTo>
                        <a:lnTo>
                          <a:pt x="40" y="63"/>
                        </a:lnTo>
                        <a:lnTo>
                          <a:pt x="40" y="0"/>
                        </a:lnTo>
                      </a:path>
                    </a:pathLst>
                  </a:custGeom>
                  <a:solidFill>
                    <a:srgbClr val="606060"/>
                  </a:solidFill>
                  <a:ln w="9525" cap="rnd">
                    <a:noFill/>
                    <a:round/>
                    <a:headEnd/>
                    <a:tailEnd/>
                  </a:ln>
                  <a:effectLst/>
                </p:spPr>
                <p:txBody>
                  <a:bodyPr/>
                  <a:lstStyle/>
                  <a:p>
                    <a:endParaRPr lang="en-US"/>
                  </a:p>
                </p:txBody>
              </p:sp>
              <p:grpSp>
                <p:nvGrpSpPr>
                  <p:cNvPr id="25" name="Group 91"/>
                  <p:cNvGrpSpPr>
                    <a:grpSpLocks/>
                  </p:cNvGrpSpPr>
                  <p:nvPr/>
                </p:nvGrpSpPr>
                <p:grpSpPr bwMode="auto">
                  <a:xfrm>
                    <a:off x="3026" y="3741"/>
                    <a:ext cx="23" cy="67"/>
                    <a:chOff x="3026" y="3741"/>
                    <a:chExt cx="23" cy="67"/>
                  </a:xfrm>
                </p:grpSpPr>
                <p:sp>
                  <p:nvSpPr>
                    <p:cNvPr id="249" name="Line 92"/>
                    <p:cNvSpPr>
                      <a:spLocks noChangeShapeType="1"/>
                    </p:cNvSpPr>
                    <p:nvPr/>
                  </p:nvSpPr>
                  <p:spPr bwMode="gray">
                    <a:xfrm>
                      <a:off x="3026" y="3741"/>
                      <a:ext cx="0" cy="67"/>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250" name="Line 93"/>
                    <p:cNvSpPr>
                      <a:spLocks noChangeShapeType="1"/>
                    </p:cNvSpPr>
                    <p:nvPr/>
                  </p:nvSpPr>
                  <p:spPr bwMode="gray">
                    <a:xfrm>
                      <a:off x="3026" y="3771"/>
                      <a:ext cx="23" cy="0"/>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251" name="Line 94"/>
                    <p:cNvSpPr>
                      <a:spLocks noChangeShapeType="1"/>
                    </p:cNvSpPr>
                    <p:nvPr/>
                  </p:nvSpPr>
                  <p:spPr bwMode="gray">
                    <a:xfrm>
                      <a:off x="3039" y="3771"/>
                      <a:ext cx="0" cy="37"/>
                    </a:xfrm>
                    <a:prstGeom prst="line">
                      <a:avLst/>
                    </a:prstGeom>
                    <a:noFill/>
                    <a:ln w="12700">
                      <a:solidFill>
                        <a:srgbClr val="202020"/>
                      </a:solidFill>
                      <a:round/>
                      <a:headEnd type="none" w="sm" len="sm"/>
                      <a:tailEnd type="none" w="sm" len="sm"/>
                    </a:ln>
                    <a:effectLst/>
                  </p:spPr>
                  <p:txBody>
                    <a:bodyPr wrap="none" anchor="ctr"/>
                    <a:lstStyle/>
                    <a:p>
                      <a:endParaRPr lang="en-US"/>
                    </a:p>
                  </p:txBody>
                </p:sp>
                <p:sp>
                  <p:nvSpPr>
                    <p:cNvPr id="252" name="Line 95"/>
                    <p:cNvSpPr>
                      <a:spLocks noChangeShapeType="1"/>
                    </p:cNvSpPr>
                    <p:nvPr/>
                  </p:nvSpPr>
                  <p:spPr bwMode="gray">
                    <a:xfrm>
                      <a:off x="3026" y="3806"/>
                      <a:ext cx="23" cy="0"/>
                    </a:xfrm>
                    <a:prstGeom prst="line">
                      <a:avLst/>
                    </a:prstGeom>
                    <a:noFill/>
                    <a:ln w="12700">
                      <a:solidFill>
                        <a:srgbClr val="CECECE"/>
                      </a:solidFill>
                      <a:round/>
                      <a:headEnd type="none" w="sm" len="sm"/>
                      <a:tailEnd type="none" w="sm" len="sm"/>
                    </a:ln>
                    <a:effectLst/>
                  </p:spPr>
                  <p:txBody>
                    <a:bodyPr wrap="none" anchor="ctr"/>
                    <a:lstStyle/>
                    <a:p>
                      <a:endParaRPr lang="en-US"/>
                    </a:p>
                  </p:txBody>
                </p:sp>
              </p:grpSp>
            </p:grpSp>
          </p:grpSp>
        </p:grpSp>
      </p:grpSp>
      <p:sp>
        <p:nvSpPr>
          <p:cNvPr id="202"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92"/>
                                        </p:tgtEl>
                                      </p:cBhvr>
                                    </p:animEffect>
                                    <p:set>
                                      <p:cBhvr>
                                        <p:cTn id="7" dur="1" fill="hold">
                                          <p:stCondLst>
                                            <p:cond delay="499"/>
                                          </p:stCondLst>
                                        </p:cTn>
                                        <p:tgtEl>
                                          <p:spTgt spid="392"/>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395"/>
                                        </p:tgtEl>
                                      </p:cBhvr>
                                    </p:animEffect>
                                    <p:set>
                                      <p:cBhvr>
                                        <p:cTn id="10" dur="1" fill="hold">
                                          <p:stCondLst>
                                            <p:cond delay="499"/>
                                          </p:stCondLst>
                                        </p:cTn>
                                        <p:tgtEl>
                                          <p:spTgt spid="395"/>
                                        </p:tgtEl>
                                        <p:attrNameLst>
                                          <p:attrName>style.visibility</p:attrName>
                                        </p:attrNameLst>
                                      </p:cBhvr>
                                      <p:to>
                                        <p:strVal val="hidden"/>
                                      </p:to>
                                    </p:set>
                                  </p:childTnLst>
                                </p:cTn>
                              </p:par>
                              <p:par>
                                <p:cTn id="11" presetID="4"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par>
                                <p:cTn id="14" presetID="4" presetClass="entr" presetSubtype="16" fill="hold" nodeType="with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box(in)">
                                      <p:cBhvr>
                                        <p:cTn id="16" dur="500"/>
                                        <p:tgtEl>
                                          <p:spTgt spid="2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91"/>
                                        </p:tgtEl>
                                        <p:attrNameLst>
                                          <p:attrName>style.visibility</p:attrName>
                                        </p:attrNameLst>
                                      </p:cBhvr>
                                      <p:to>
                                        <p:strVal val="visible"/>
                                      </p:to>
                                    </p:set>
                                    <p:anim calcmode="lin" valueType="num">
                                      <p:cBhvr additive="base">
                                        <p:cTn id="21" dur="500" fill="hold"/>
                                        <p:tgtEl>
                                          <p:spTgt spid="191"/>
                                        </p:tgtEl>
                                        <p:attrNameLst>
                                          <p:attrName>ppt_x</p:attrName>
                                        </p:attrNameLst>
                                      </p:cBhvr>
                                      <p:tavLst>
                                        <p:tav tm="0">
                                          <p:val>
                                            <p:strVal val="0-#ppt_w/2"/>
                                          </p:val>
                                        </p:tav>
                                        <p:tav tm="100000">
                                          <p:val>
                                            <p:strVal val="#ppt_x"/>
                                          </p:val>
                                        </p:tav>
                                      </p:tavLst>
                                    </p:anim>
                                    <p:anim calcmode="lin" valueType="num">
                                      <p:cBhvr additive="base">
                                        <p:cTn id="22" dur="5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p:cNvCxnSpPr/>
          <p:nvPr/>
        </p:nvCxnSpPr>
        <p:spPr bwMode="auto">
          <a:xfrm rot="10800000">
            <a:off x="3312793" y="2194400"/>
            <a:ext cx="58340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rot="5400000">
            <a:off x="1940251" y="3532354"/>
            <a:ext cx="1864978" cy="1"/>
          </a:xfrm>
          <a:prstGeom prst="line">
            <a:avLst/>
          </a:prstGeom>
          <a:solidFill>
            <a:schemeClr val="bg2"/>
          </a:solidFill>
          <a:ln w="19050" cap="flat" cmpd="sng" algn="ctr">
            <a:solidFill>
              <a:schemeClr val="tx1"/>
            </a:solidFill>
            <a:prstDash val="solid"/>
            <a:round/>
            <a:headEnd type="none" w="med" len="med"/>
            <a:tailEnd type="none" w="med" len="med"/>
          </a:ln>
          <a:effectLst/>
        </p:spPr>
      </p:cxnSp>
      <p:sp>
        <p:nvSpPr>
          <p:cNvPr id="3" name="TextBox 2"/>
          <p:cNvSpPr txBox="1"/>
          <p:nvPr/>
        </p:nvSpPr>
        <p:spPr>
          <a:xfrm>
            <a:off x="-9144" y="3009900"/>
            <a:ext cx="2781300" cy="369332"/>
          </a:xfrm>
          <a:prstGeom prst="rect">
            <a:avLst/>
          </a:prstGeom>
          <a:noFill/>
        </p:spPr>
        <p:txBody>
          <a:bodyPr wrap="square" rtlCol="0">
            <a:spAutoFit/>
          </a:bodyPr>
          <a:lstStyle/>
          <a:p>
            <a:r>
              <a:rPr lang="en-US" sz="1800" dirty="0" smtClean="0"/>
              <a:t>To Cooling Tower</a:t>
            </a:r>
            <a:endParaRPr lang="en-US" sz="1800" dirty="0"/>
          </a:p>
        </p:txBody>
      </p:sp>
      <p:sp>
        <p:nvSpPr>
          <p:cNvPr id="4"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50</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2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9603" y="1682302"/>
            <a:ext cx="709612" cy="526379"/>
          </a:xfrm>
          <a:prstGeom prst="rect">
            <a:avLst/>
          </a:prstGeom>
          <a:noFill/>
          <a:ln w="9525">
            <a:noFill/>
            <a:miter lim="800000"/>
            <a:headEnd/>
            <a:tailEnd/>
          </a:ln>
          <a:effectLst/>
        </p:spPr>
      </p:pic>
      <p:grpSp>
        <p:nvGrpSpPr>
          <p:cNvPr id="37" name="Group 36"/>
          <p:cNvGrpSpPr/>
          <p:nvPr/>
        </p:nvGrpSpPr>
        <p:grpSpPr>
          <a:xfrm>
            <a:off x="2691024" y="3509066"/>
            <a:ext cx="260885" cy="316551"/>
            <a:chOff x="900324" y="3937691"/>
            <a:chExt cx="260885" cy="316551"/>
          </a:xfrm>
        </p:grpSpPr>
        <p:sp>
          <p:nvSpPr>
            <p:cNvPr id="35" name="Rectangle 34"/>
            <p:cNvSpPr/>
            <p:nvPr/>
          </p:nvSpPr>
          <p:spPr bwMode="auto">
            <a:xfrm rot="10800000" flipV="1">
              <a:off x="1047478" y="4062695"/>
              <a:ext cx="113731" cy="191547"/>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Oval 35"/>
            <p:cNvSpPr/>
            <p:nvPr/>
          </p:nvSpPr>
          <p:spPr bwMode="auto">
            <a:xfrm rot="10800000" flipV="1">
              <a:off x="900324" y="3937691"/>
              <a:ext cx="260819" cy="260819"/>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cxnSp>
        <p:nvCxnSpPr>
          <p:cNvPr id="39" name="Straight Arrow Connector 38"/>
          <p:cNvCxnSpPr/>
          <p:nvPr/>
        </p:nvCxnSpPr>
        <p:spPr bwMode="auto">
          <a:xfrm rot="5400000">
            <a:off x="5276938" y="2469916"/>
            <a:ext cx="589935" cy="0"/>
          </a:xfrm>
          <a:prstGeom prst="straightConnector1">
            <a:avLst/>
          </a:prstGeom>
          <a:solidFill>
            <a:schemeClr val="bg2"/>
          </a:solidFill>
          <a:ln w="1905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rot="5400000">
            <a:off x="6672827" y="2845048"/>
            <a:ext cx="589935" cy="1588"/>
          </a:xfrm>
          <a:prstGeom prst="straightConnector1">
            <a:avLst/>
          </a:prstGeom>
          <a:solidFill>
            <a:schemeClr val="bg2"/>
          </a:solidFill>
          <a:ln w="1905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6200000" flipH="1">
            <a:off x="2782095" y="3298032"/>
            <a:ext cx="177260" cy="1051"/>
          </a:xfrm>
          <a:prstGeom prst="straightConnector1">
            <a:avLst/>
          </a:prstGeom>
          <a:solidFill>
            <a:schemeClr val="bg2"/>
          </a:solidFill>
          <a:ln w="1905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5400000" flipH="1" flipV="1">
            <a:off x="2456642" y="2303195"/>
            <a:ext cx="1413416" cy="0"/>
          </a:xfrm>
          <a:prstGeom prst="straightConnector1">
            <a:avLst/>
          </a:prstGeom>
          <a:solidFill>
            <a:schemeClr val="bg2"/>
          </a:solidFill>
          <a:ln w="31750" cap="flat" cmpd="sng" algn="ctr">
            <a:solidFill>
              <a:srgbClr val="FF9900"/>
            </a:solidFill>
            <a:prstDash val="solid"/>
            <a:round/>
            <a:headEnd type="none" w="med" len="med"/>
            <a:tailEnd type="arrow"/>
          </a:ln>
          <a:effectLst/>
        </p:spPr>
      </p:cxnSp>
      <p:cxnSp>
        <p:nvCxnSpPr>
          <p:cNvPr id="45" name="Straight Arrow Connector 44"/>
          <p:cNvCxnSpPr/>
          <p:nvPr/>
        </p:nvCxnSpPr>
        <p:spPr bwMode="auto">
          <a:xfrm rot="16200000" flipV="1">
            <a:off x="5213492" y="3897044"/>
            <a:ext cx="714913" cy="0"/>
          </a:xfrm>
          <a:prstGeom prst="straightConnector1">
            <a:avLst/>
          </a:prstGeom>
          <a:solidFill>
            <a:schemeClr val="bg2"/>
          </a:solidFill>
          <a:ln w="1905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5400000" flipH="1" flipV="1">
            <a:off x="5623706" y="2973119"/>
            <a:ext cx="460912" cy="0"/>
          </a:xfrm>
          <a:prstGeom prst="straightConnector1">
            <a:avLst/>
          </a:prstGeom>
          <a:solidFill>
            <a:schemeClr val="bg2"/>
          </a:solidFill>
          <a:ln w="1905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rot="16200000" flipV="1">
            <a:off x="3047782" y="4698680"/>
            <a:ext cx="228600" cy="0"/>
          </a:xfrm>
          <a:prstGeom prst="straightConnector1">
            <a:avLst/>
          </a:prstGeom>
          <a:solidFill>
            <a:schemeClr val="bg2"/>
          </a:solidFill>
          <a:ln w="31750" cap="flat" cmpd="sng" algn="ctr">
            <a:solidFill>
              <a:srgbClr val="FF9900"/>
            </a:solidFill>
            <a:prstDash val="solid"/>
            <a:round/>
            <a:headEnd type="none" w="med" len="med"/>
            <a:tailEnd type="arrow"/>
          </a:ln>
          <a:effectLst/>
        </p:spPr>
      </p:cxnSp>
      <p:cxnSp>
        <p:nvCxnSpPr>
          <p:cNvPr id="49" name="Straight Arrow Connector 48"/>
          <p:cNvCxnSpPr/>
          <p:nvPr/>
        </p:nvCxnSpPr>
        <p:spPr bwMode="auto">
          <a:xfrm rot="5400000" flipH="1" flipV="1">
            <a:off x="2773619" y="3058319"/>
            <a:ext cx="194212" cy="1051"/>
          </a:xfrm>
          <a:prstGeom prst="straightConnector1">
            <a:avLst/>
          </a:prstGeom>
          <a:solidFill>
            <a:schemeClr val="bg2"/>
          </a:solidFill>
          <a:ln w="19050"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a:off x="5354103" y="1244600"/>
            <a:ext cx="398997" cy="0"/>
          </a:xfrm>
          <a:prstGeom prst="straightConnector1">
            <a:avLst/>
          </a:prstGeom>
          <a:solidFill>
            <a:schemeClr val="bg2"/>
          </a:solidFill>
          <a:ln w="31750" cap="flat" cmpd="sng" algn="ctr">
            <a:solidFill>
              <a:srgbClr val="FF0000"/>
            </a:solidFill>
            <a:prstDash val="solid"/>
            <a:round/>
            <a:headEnd type="none" w="med" len="med"/>
            <a:tailEnd type="arrow"/>
          </a:ln>
          <a:effectLst/>
        </p:spPr>
      </p:cxnSp>
      <p:cxnSp>
        <p:nvCxnSpPr>
          <p:cNvPr id="57" name="Straight Arrow Connector 56"/>
          <p:cNvCxnSpPr/>
          <p:nvPr/>
        </p:nvCxnSpPr>
        <p:spPr bwMode="auto">
          <a:xfrm>
            <a:off x="3982503" y="3198814"/>
            <a:ext cx="398997" cy="0"/>
          </a:xfrm>
          <a:prstGeom prst="straightConnector1">
            <a:avLst/>
          </a:prstGeom>
          <a:solidFill>
            <a:schemeClr val="bg2"/>
          </a:solidFill>
          <a:ln w="19050" cap="flat" cmpd="sng" algn="ctr">
            <a:solidFill>
              <a:schemeClr val="tx1"/>
            </a:solidFill>
            <a:prstDash val="solid"/>
            <a:round/>
            <a:headEnd type="none" w="med" len="med"/>
            <a:tailEnd type="arrow"/>
          </a:ln>
          <a:effectLst/>
        </p:spPr>
      </p:cxnSp>
      <p:cxnSp>
        <p:nvCxnSpPr>
          <p:cNvPr id="58" name="Straight Arrow Connector 57"/>
          <p:cNvCxnSpPr/>
          <p:nvPr/>
        </p:nvCxnSpPr>
        <p:spPr bwMode="auto">
          <a:xfrm rot="10800000" flipV="1">
            <a:off x="5613400" y="4831080"/>
            <a:ext cx="520700" cy="0"/>
          </a:xfrm>
          <a:prstGeom prst="straightConnector1">
            <a:avLst/>
          </a:prstGeom>
          <a:solidFill>
            <a:schemeClr val="bg2"/>
          </a:solidFill>
          <a:ln w="31750" cap="flat" cmpd="sng" algn="ctr">
            <a:solidFill>
              <a:srgbClr val="0070C0"/>
            </a:solidFill>
            <a:prstDash val="solid"/>
            <a:round/>
            <a:headEnd type="none" w="med" len="med"/>
            <a:tailEnd type="arrow"/>
          </a:ln>
          <a:effectLst/>
        </p:spPr>
      </p:cxnSp>
      <p:cxnSp>
        <p:nvCxnSpPr>
          <p:cNvPr id="61" name="Straight Connector 60"/>
          <p:cNvCxnSpPr/>
          <p:nvPr/>
        </p:nvCxnSpPr>
        <p:spPr bwMode="auto">
          <a:xfrm rot="16200000" flipH="1">
            <a:off x="2223691" y="3723062"/>
            <a:ext cx="1878806" cy="0"/>
          </a:xfrm>
          <a:prstGeom prst="line">
            <a:avLst/>
          </a:prstGeom>
          <a:solidFill>
            <a:schemeClr val="bg2"/>
          </a:solidFill>
          <a:ln w="31750" cap="flat" cmpd="sng" algn="ctr">
            <a:solidFill>
              <a:srgbClr val="FF9900"/>
            </a:solidFill>
            <a:prstDash val="solid"/>
            <a:round/>
            <a:headEnd type="none" w="med" len="med"/>
            <a:tailEnd type="none" w="med" len="med"/>
          </a:ln>
          <a:effectLst/>
        </p:spPr>
      </p:cxnSp>
      <p:cxnSp>
        <p:nvCxnSpPr>
          <p:cNvPr id="63" name="Straight Connector 62"/>
          <p:cNvCxnSpPr/>
          <p:nvPr/>
        </p:nvCxnSpPr>
        <p:spPr bwMode="auto">
          <a:xfrm rot="10800000" flipV="1">
            <a:off x="2274093" y="3200400"/>
            <a:ext cx="750095"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rot="10800000">
            <a:off x="3163094" y="1244600"/>
            <a:ext cx="304006" cy="0"/>
          </a:xfrm>
          <a:prstGeom prst="line">
            <a:avLst/>
          </a:prstGeom>
          <a:solidFill>
            <a:schemeClr val="bg2"/>
          </a:solidFill>
          <a:ln w="31750" cap="flat" cmpd="sng" algn="ctr">
            <a:solidFill>
              <a:srgbClr val="FF9900"/>
            </a:solidFill>
            <a:prstDash val="solid"/>
            <a:round/>
            <a:headEnd type="none" w="med" len="med"/>
            <a:tailEnd type="none" w="med" len="med"/>
          </a:ln>
          <a:effectLst/>
        </p:spPr>
      </p:cxnSp>
      <p:cxnSp>
        <p:nvCxnSpPr>
          <p:cNvPr id="68" name="Straight Connector 67"/>
          <p:cNvCxnSpPr/>
          <p:nvPr/>
        </p:nvCxnSpPr>
        <p:spPr bwMode="auto">
          <a:xfrm rot="10800000">
            <a:off x="5277172" y="2176463"/>
            <a:ext cx="30400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10800000">
            <a:off x="2867120" y="2191544"/>
            <a:ext cx="17373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rot="10800000" flipV="1">
            <a:off x="3302609" y="4458323"/>
            <a:ext cx="142263"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rot="10800000">
            <a:off x="3166268" y="4802188"/>
            <a:ext cx="380206" cy="0"/>
          </a:xfrm>
          <a:prstGeom prst="line">
            <a:avLst/>
          </a:prstGeom>
          <a:solidFill>
            <a:schemeClr val="bg2"/>
          </a:solidFill>
          <a:ln w="31750" cap="flat" cmpd="sng" algn="ctr">
            <a:solidFill>
              <a:srgbClr val="FF9900"/>
            </a:solidFill>
            <a:prstDash val="solid"/>
            <a:round/>
            <a:headEnd type="none" w="med" len="med"/>
            <a:tailEnd type="none" w="med" len="med"/>
          </a:ln>
          <a:effectLst/>
        </p:spPr>
      </p:cxnSp>
      <p:cxnSp>
        <p:nvCxnSpPr>
          <p:cNvPr id="75" name="Straight Connector 74"/>
          <p:cNvCxnSpPr/>
          <p:nvPr/>
        </p:nvCxnSpPr>
        <p:spPr bwMode="auto">
          <a:xfrm rot="5400000">
            <a:off x="4509850" y="3363357"/>
            <a:ext cx="212772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rot="5400000">
            <a:off x="5659041" y="2634058"/>
            <a:ext cx="39290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rot="5400000">
            <a:off x="5935901" y="5028327"/>
            <a:ext cx="392906" cy="0"/>
          </a:xfrm>
          <a:prstGeom prst="line">
            <a:avLst/>
          </a:prstGeom>
          <a:solidFill>
            <a:schemeClr val="bg2"/>
          </a:solidFill>
          <a:ln w="31750" cap="flat" cmpd="sng" algn="ctr">
            <a:solidFill>
              <a:srgbClr val="0070C0"/>
            </a:solidFill>
            <a:prstDash val="solid"/>
            <a:round/>
            <a:headEnd type="none" w="med" len="med"/>
            <a:tailEnd type="none" w="med" len="med"/>
          </a:ln>
          <a:effectLst/>
        </p:spPr>
      </p:cxnSp>
      <p:cxnSp>
        <p:nvCxnSpPr>
          <p:cNvPr id="80" name="Straight Connector 79"/>
          <p:cNvCxnSpPr/>
          <p:nvPr/>
        </p:nvCxnSpPr>
        <p:spPr bwMode="auto">
          <a:xfrm rot="5400000">
            <a:off x="2677716" y="2381964"/>
            <a:ext cx="39290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rot="5400000">
            <a:off x="2966641" y="1441847"/>
            <a:ext cx="392906" cy="0"/>
          </a:xfrm>
          <a:prstGeom prst="line">
            <a:avLst/>
          </a:prstGeom>
          <a:solidFill>
            <a:schemeClr val="bg2"/>
          </a:solidFill>
          <a:ln w="31750" cap="flat" cmpd="sng" algn="ctr">
            <a:solidFill>
              <a:srgbClr val="FF9900"/>
            </a:solidFill>
            <a:prstDash val="solid"/>
            <a:round/>
            <a:headEnd type="none" w="med" len="med"/>
            <a:tailEnd type="none" w="med" len="med"/>
          </a:ln>
          <a:effectLst/>
        </p:spPr>
      </p:cxnSp>
      <p:cxnSp>
        <p:nvCxnSpPr>
          <p:cNvPr id="82" name="Straight Connector 81"/>
          <p:cNvCxnSpPr/>
          <p:nvPr/>
        </p:nvCxnSpPr>
        <p:spPr bwMode="auto">
          <a:xfrm rot="10800000">
            <a:off x="5849142" y="2439988"/>
            <a:ext cx="39290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rot="10800000">
            <a:off x="5181917" y="4423569"/>
            <a:ext cx="392906" cy="0"/>
          </a:xfrm>
          <a:prstGeom prst="line">
            <a:avLst/>
          </a:prstGeom>
          <a:solidFill>
            <a:schemeClr val="bg2"/>
          </a:solidFill>
          <a:ln w="19050"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rot="10800000">
            <a:off x="5271294" y="4827588"/>
            <a:ext cx="392906" cy="0"/>
          </a:xfrm>
          <a:prstGeom prst="line">
            <a:avLst/>
          </a:prstGeom>
          <a:solidFill>
            <a:schemeClr val="bg2"/>
          </a:solidFill>
          <a:ln w="31750" cap="flat" cmpd="sng" algn="ctr">
            <a:solidFill>
              <a:srgbClr val="0070C0"/>
            </a:solidFill>
            <a:prstDash val="solid"/>
            <a:round/>
            <a:headEnd type="none" w="med" len="med"/>
            <a:tailEnd type="none" w="med" len="med"/>
          </a:ln>
          <a:effectLst/>
        </p:spPr>
      </p:cxnSp>
      <p:sp>
        <p:nvSpPr>
          <p:cNvPr id="13" name="Rounded Rectangle 12"/>
          <p:cNvSpPr/>
          <p:nvPr/>
        </p:nvSpPr>
        <p:spPr bwMode="auto">
          <a:xfrm>
            <a:off x="3396539" y="1712231"/>
            <a:ext cx="2029968" cy="621792"/>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Rounded Rectangle 13"/>
          <p:cNvSpPr/>
          <p:nvPr/>
        </p:nvSpPr>
        <p:spPr bwMode="auto">
          <a:xfrm>
            <a:off x="3396538" y="1073734"/>
            <a:ext cx="2032711" cy="621715"/>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1" name="Group 30"/>
          <p:cNvGrpSpPr/>
          <p:nvPr/>
        </p:nvGrpSpPr>
        <p:grpSpPr>
          <a:xfrm flipV="1">
            <a:off x="2686368" y="2568812"/>
            <a:ext cx="260819" cy="316551"/>
            <a:chOff x="4003742" y="2654598"/>
            <a:chExt cx="390617" cy="474084"/>
          </a:xfrm>
          <a:effectLst>
            <a:outerShdw blurRad="50800" dist="38100" dir="2700000" algn="tl" rotWithShape="0">
              <a:prstClr val="black">
                <a:alpha val="40000"/>
              </a:prstClr>
            </a:outerShdw>
          </a:effectLst>
        </p:grpSpPr>
        <p:sp>
          <p:nvSpPr>
            <p:cNvPr id="32" name="Rectangle 31"/>
            <p:cNvSpPr/>
            <p:nvPr/>
          </p:nvSpPr>
          <p:spPr bwMode="auto">
            <a:xfrm>
              <a:off x="4222376" y="2841811"/>
              <a:ext cx="170330" cy="2868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4003742" y="2654598"/>
              <a:ext cx="390617" cy="39061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5" name="Text Box 48"/>
          <p:cNvSpPr txBox="1">
            <a:spLocks noChangeArrowheads="1"/>
          </p:cNvSpPr>
          <p:nvPr/>
        </p:nvSpPr>
        <p:spPr bwMode="auto">
          <a:xfrm>
            <a:off x="3523532" y="1220528"/>
            <a:ext cx="1734268" cy="830997"/>
          </a:xfrm>
          <a:prstGeom prst="rect">
            <a:avLst/>
          </a:prstGeom>
          <a:noFill/>
          <a:ln w="28575">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eaLnBrk="0" hangingPunct="0"/>
            <a:r>
              <a:rPr lang="en-US" b="1" dirty="0" smtClean="0">
                <a:solidFill>
                  <a:schemeClr val="bg1"/>
                </a:solidFill>
              </a:rPr>
              <a:t>Heat Pump</a:t>
            </a:r>
            <a:endParaRPr lang="en-US" b="1" dirty="0">
              <a:solidFill>
                <a:schemeClr val="bg1"/>
              </a:solidFill>
            </a:endParaRPr>
          </a:p>
        </p:txBody>
      </p:sp>
      <p:grpSp>
        <p:nvGrpSpPr>
          <p:cNvPr id="23" name="Group 40"/>
          <p:cNvGrpSpPr/>
          <p:nvPr/>
        </p:nvGrpSpPr>
        <p:grpSpPr>
          <a:xfrm rot="16200000">
            <a:off x="4095750" y="3618844"/>
            <a:ext cx="647700" cy="2051048"/>
            <a:chOff x="9144000" y="1605893"/>
            <a:chExt cx="466224" cy="1476376"/>
          </a:xfrm>
        </p:grpSpPr>
        <p:sp>
          <p:nvSpPr>
            <p:cNvPr id="24" name="Rounded Rectangle 23"/>
            <p:cNvSpPr/>
            <p:nvPr/>
          </p:nvSpPr>
          <p:spPr bwMode="auto">
            <a:xfrm rot="16200000">
              <a:off x="8638924" y="2110969"/>
              <a:ext cx="1476376" cy="466224"/>
            </a:xfrm>
            <a:prstGeom prst="roundRect">
              <a:avLst>
                <a:gd name="adj" fmla="val 2468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5" name="Straight Connector 24"/>
            <p:cNvCxnSpPr/>
            <p:nvPr/>
          </p:nvCxnSpPr>
          <p:spPr bwMode="auto">
            <a:xfrm rot="5400000">
              <a:off x="8739415" y="232137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9144000" y="2863056"/>
              <a:ext cx="459581" cy="797"/>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V="1">
              <a:off x="9144000" y="1783556"/>
              <a:ext cx="459581" cy="797"/>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a:off x="8847365" y="232137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5400000">
              <a:off x="8644165" y="232137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a:off x="8955315" y="2327729"/>
              <a:ext cx="1088571" cy="1588"/>
            </a:xfrm>
            <a:prstGeom prst="line">
              <a:avLst/>
            </a:prstGeom>
            <a:solidFill>
              <a:schemeClr val="bg2"/>
            </a:solidFill>
            <a:ln w="9525" cap="flat" cmpd="sng" algn="ctr">
              <a:solidFill>
                <a:schemeClr val="tx1"/>
              </a:solidFill>
              <a:prstDash val="solid"/>
              <a:round/>
              <a:headEnd type="none" w="med" len="med"/>
              <a:tailEnd type="none" w="med" len="med"/>
            </a:ln>
            <a:effectLst/>
          </p:spPr>
        </p:cxnSp>
      </p:grpSp>
      <p:sp>
        <p:nvSpPr>
          <p:cNvPr id="21" name="Rectangle 105"/>
          <p:cNvSpPr>
            <a:spLocks noChangeArrowheads="1"/>
          </p:cNvSpPr>
          <p:nvPr/>
        </p:nvSpPr>
        <p:spPr bwMode="gray">
          <a:xfrm>
            <a:off x="6138703" y="2212340"/>
            <a:ext cx="1742847" cy="339196"/>
          </a:xfrm>
          <a:prstGeom prst="rect">
            <a:avLst/>
          </a:prstGeom>
          <a:solidFill>
            <a:srgbClr val="4D4D4D"/>
          </a:solidFill>
          <a:ln w="9525">
            <a:solidFill>
              <a:schemeClr val="tx1"/>
            </a:solidFill>
            <a:miter lim="800000"/>
            <a:headEnd/>
            <a:tailEnd/>
          </a:ln>
          <a:effectLst/>
        </p:spPr>
        <p:txBody>
          <a:bodyPr wrap="square" lIns="92075" tIns="46038" rIns="92075" bIns="46038">
            <a:spAutoFit/>
          </a:bodyPr>
          <a:lstStyle/>
          <a:p>
            <a:pPr algn="ctr" eaLnBrk="0" hangingPunct="0"/>
            <a:r>
              <a:rPr lang="en-US" sz="1600" b="1" dirty="0">
                <a:solidFill>
                  <a:schemeClr val="bg1"/>
                </a:solidFill>
                <a:latin typeface="+mn-lt"/>
              </a:rPr>
              <a:t>Cooling Tower</a:t>
            </a:r>
          </a:p>
        </p:txBody>
      </p:sp>
      <p:sp>
        <p:nvSpPr>
          <p:cNvPr id="92" name="TextBox 91"/>
          <p:cNvSpPr txBox="1"/>
          <p:nvPr/>
        </p:nvSpPr>
        <p:spPr>
          <a:xfrm>
            <a:off x="2971800" y="2800350"/>
            <a:ext cx="2781300" cy="369332"/>
          </a:xfrm>
          <a:prstGeom prst="rect">
            <a:avLst/>
          </a:prstGeom>
          <a:noFill/>
        </p:spPr>
        <p:txBody>
          <a:bodyPr wrap="square" rtlCol="0">
            <a:spAutoFit/>
          </a:bodyPr>
          <a:lstStyle/>
          <a:p>
            <a:r>
              <a:rPr lang="en-US" sz="1800" dirty="0" smtClean="0"/>
              <a:t>Recovery Bypass Line</a:t>
            </a:r>
            <a:endParaRPr lang="en-US" sz="1800" dirty="0"/>
          </a:p>
        </p:txBody>
      </p:sp>
      <p:sp>
        <p:nvSpPr>
          <p:cNvPr id="93" name="TextBox 92"/>
          <p:cNvSpPr txBox="1"/>
          <p:nvPr/>
        </p:nvSpPr>
        <p:spPr>
          <a:xfrm>
            <a:off x="5467350" y="5334000"/>
            <a:ext cx="1352550" cy="646331"/>
          </a:xfrm>
          <a:prstGeom prst="rect">
            <a:avLst/>
          </a:prstGeom>
          <a:noFill/>
        </p:spPr>
        <p:txBody>
          <a:bodyPr wrap="square" rtlCol="0">
            <a:spAutoFit/>
          </a:bodyPr>
          <a:lstStyle/>
          <a:p>
            <a:r>
              <a:rPr lang="en-US" sz="1800" dirty="0" smtClean="0"/>
              <a:t>Makeup Water</a:t>
            </a:r>
            <a:endParaRPr lang="en-US" sz="1800" dirty="0"/>
          </a:p>
        </p:txBody>
      </p:sp>
      <p:sp>
        <p:nvSpPr>
          <p:cNvPr id="94" name="TextBox 93"/>
          <p:cNvSpPr txBox="1"/>
          <p:nvPr/>
        </p:nvSpPr>
        <p:spPr>
          <a:xfrm>
            <a:off x="6115050" y="3257550"/>
            <a:ext cx="1714500" cy="646331"/>
          </a:xfrm>
          <a:prstGeom prst="rect">
            <a:avLst/>
          </a:prstGeom>
          <a:noFill/>
        </p:spPr>
        <p:txBody>
          <a:bodyPr wrap="square" rtlCol="0">
            <a:spAutoFit/>
          </a:bodyPr>
          <a:lstStyle/>
          <a:p>
            <a:r>
              <a:rPr lang="en-US" sz="1800" dirty="0" smtClean="0"/>
              <a:t>From Cooling Tower</a:t>
            </a:r>
            <a:endParaRPr lang="en-US" sz="1800" dirty="0"/>
          </a:p>
        </p:txBody>
      </p:sp>
      <p:sp>
        <p:nvSpPr>
          <p:cNvPr id="95" name="TextBox 94"/>
          <p:cNvSpPr txBox="1"/>
          <p:nvPr/>
        </p:nvSpPr>
        <p:spPr>
          <a:xfrm>
            <a:off x="5695950" y="1074003"/>
            <a:ext cx="2781300" cy="369332"/>
          </a:xfrm>
          <a:prstGeom prst="rect">
            <a:avLst/>
          </a:prstGeom>
          <a:noFill/>
        </p:spPr>
        <p:txBody>
          <a:bodyPr wrap="square" rtlCol="0">
            <a:spAutoFit/>
          </a:bodyPr>
          <a:lstStyle/>
          <a:p>
            <a:pPr algn="l"/>
            <a:r>
              <a:rPr lang="en-US" sz="1800" dirty="0" smtClean="0"/>
              <a:t>Hot Water</a:t>
            </a:r>
            <a:endParaRPr lang="en-US" sz="1800" dirty="0"/>
          </a:p>
        </p:txBody>
      </p:sp>
      <p:sp>
        <p:nvSpPr>
          <p:cNvPr id="96" name="TextBox 95"/>
          <p:cNvSpPr txBox="1"/>
          <p:nvPr/>
        </p:nvSpPr>
        <p:spPr>
          <a:xfrm>
            <a:off x="3028950" y="5048250"/>
            <a:ext cx="2781300" cy="646331"/>
          </a:xfrm>
          <a:prstGeom prst="rect">
            <a:avLst/>
          </a:prstGeom>
          <a:noFill/>
        </p:spPr>
        <p:txBody>
          <a:bodyPr wrap="square" rtlCol="0">
            <a:spAutoFit/>
          </a:bodyPr>
          <a:lstStyle/>
          <a:p>
            <a:r>
              <a:rPr lang="en-US" sz="1800" b="1" dirty="0" smtClean="0"/>
              <a:t>Preheat Heat Exchanger</a:t>
            </a:r>
            <a:endParaRPr lang="en-US" sz="1800" b="1" dirty="0"/>
          </a:p>
        </p:txBody>
      </p:sp>
      <p:sp>
        <p:nvSpPr>
          <p:cNvPr id="97" name="Rectangle 2"/>
          <p:cNvSpPr txBox="1">
            <a:spLocks noChangeArrowheads="1"/>
          </p:cNvSpPr>
          <p:nvPr/>
        </p:nvSpPr>
        <p:spPr>
          <a:xfrm>
            <a:off x="322263" y="76200"/>
            <a:ext cx="8640762" cy="628650"/>
          </a:xfrm>
          <a:prstGeom prst="rect">
            <a:avLst/>
          </a:prstGeom>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YK Heat Pump Example- </a:t>
            </a:r>
            <a:r>
              <a:rPr kumimoji="0" lang="en-US" sz="2400" b="1" i="0" u="none" strike="noStrike" kern="0" cap="none" spc="0" normalizeH="0" baseline="0" noProof="0" dirty="0" err="1" smtClean="0">
                <a:ln>
                  <a:noFill/>
                </a:ln>
                <a:solidFill>
                  <a:schemeClr val="tx1"/>
                </a:solidFill>
                <a:effectLst/>
                <a:uLnTx/>
                <a:uFillTx/>
                <a:latin typeface="+mj-lt"/>
                <a:ea typeface="+mj-ea"/>
                <a:cs typeface="+mj-cs"/>
              </a:rPr>
              <a:t>Proces</a:t>
            </a:r>
            <a:r>
              <a:rPr lang="en-US" b="1" kern="0" dirty="0" smtClean="0">
                <a:latin typeface="+mj-lt"/>
                <a:ea typeface="+mj-ea"/>
                <a:cs typeface="+mj-cs"/>
              </a:rPr>
              <a:t>s Heating</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62" name="Arc 61"/>
          <p:cNvSpPr/>
          <p:nvPr/>
        </p:nvSpPr>
        <p:spPr bwMode="auto">
          <a:xfrm rot="18933302">
            <a:off x="2954339" y="4396578"/>
            <a:ext cx="411956" cy="411956"/>
          </a:xfrm>
          <a:prstGeom prst="arc">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64" name="Straight Connector 63"/>
          <p:cNvCxnSpPr/>
          <p:nvPr/>
        </p:nvCxnSpPr>
        <p:spPr bwMode="auto">
          <a:xfrm rot="10800000">
            <a:off x="2868632" y="4455503"/>
            <a:ext cx="152216" cy="0"/>
          </a:xfrm>
          <a:prstGeom prst="line">
            <a:avLst/>
          </a:prstGeom>
          <a:solidFill>
            <a:schemeClr val="bg2"/>
          </a:solidFill>
          <a:ln w="19050" cap="flat" cmpd="sng" algn="ctr">
            <a:solidFill>
              <a:schemeClr val="tx1"/>
            </a:solidFill>
            <a:prstDash val="solid"/>
            <a:round/>
            <a:headEnd type="none" w="med" len="med"/>
            <a:tailEnd type="none" w="med" len="med"/>
          </a:ln>
          <a:effectLst/>
        </p:spPr>
      </p:cxnSp>
      <p:sp>
        <p:nvSpPr>
          <p:cNvPr id="74" name="Arc 73"/>
          <p:cNvSpPr/>
          <p:nvPr/>
        </p:nvSpPr>
        <p:spPr bwMode="auto">
          <a:xfrm rot="18933302">
            <a:off x="2956722" y="3139278"/>
            <a:ext cx="411956" cy="411956"/>
          </a:xfrm>
          <a:prstGeom prst="arc">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7" name="Arc 76"/>
          <p:cNvSpPr/>
          <p:nvPr/>
        </p:nvSpPr>
        <p:spPr bwMode="auto">
          <a:xfrm rot="18933302">
            <a:off x="2967039" y="2135978"/>
            <a:ext cx="411956" cy="411956"/>
          </a:xfrm>
          <a:prstGeom prst="arc">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83" name="Straight Connector 82"/>
          <p:cNvCxnSpPr/>
          <p:nvPr/>
        </p:nvCxnSpPr>
        <p:spPr bwMode="auto">
          <a:xfrm rot="10800000">
            <a:off x="3304992" y="3198813"/>
            <a:ext cx="2548121" cy="0"/>
          </a:xfrm>
          <a:prstGeom prst="line">
            <a:avLst/>
          </a:prstGeom>
          <a:solidFill>
            <a:schemeClr val="bg2"/>
          </a:solidFill>
          <a:ln w="1905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322263" y="0"/>
            <a:ext cx="8640762" cy="628650"/>
          </a:xfrm>
          <a:noFill/>
          <a:ln/>
        </p:spPr>
        <p:txBody>
          <a:bodyPr/>
          <a:lstStyle/>
          <a:p>
            <a:r>
              <a:rPr lang="en-US" b="1" dirty="0" smtClean="0">
                <a:effectLst/>
              </a:rPr>
              <a:t>YORK </a:t>
            </a:r>
            <a:r>
              <a:rPr lang="en-US" b="1" dirty="0" smtClean="0">
                <a:solidFill>
                  <a:srgbClr val="FF0000"/>
                </a:solidFill>
                <a:effectLst/>
              </a:rPr>
              <a:t>Heat Pump </a:t>
            </a:r>
            <a:r>
              <a:rPr lang="en-US" b="1" dirty="0" smtClean="0">
                <a:effectLst/>
              </a:rPr>
              <a:t>Solutions</a:t>
            </a:r>
            <a:endParaRPr lang="en-US" b="1" dirty="0">
              <a:effectLst/>
            </a:endParaRPr>
          </a:p>
        </p:txBody>
      </p:sp>
      <p:sp>
        <p:nvSpPr>
          <p:cNvPr id="33" name="Title 1"/>
          <p:cNvSpPr txBox="1">
            <a:spLocks/>
          </p:cNvSpPr>
          <p:nvPr/>
        </p:nvSpPr>
        <p:spPr bwMode="auto">
          <a:xfrm>
            <a:off x="0" y="974900"/>
            <a:ext cx="9144000" cy="528091"/>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i="0" u="none" strike="noStrike" kern="0" cap="none" spc="0" normalizeH="0" baseline="0" noProof="0" dirty="0" smtClean="0">
                <a:ln>
                  <a:noFill/>
                </a:ln>
                <a:solidFill>
                  <a:schemeClr val="tx1"/>
                </a:solidFill>
                <a:uLnTx/>
                <a:uFillTx/>
                <a:latin typeface="Arial Black" pitchFamily="34" charset="0"/>
                <a:ea typeface="+mj-ea"/>
                <a:cs typeface="+mj-cs"/>
              </a:rPr>
              <a:t>CYK Compound Centrifugal Heat</a:t>
            </a:r>
            <a:r>
              <a:rPr kumimoji="0" lang="en-US" i="0" u="none" strike="noStrike" kern="0" cap="none" spc="0" normalizeH="0" noProof="0" dirty="0" smtClean="0">
                <a:ln>
                  <a:noFill/>
                </a:ln>
                <a:solidFill>
                  <a:schemeClr val="tx1"/>
                </a:solidFill>
                <a:uLnTx/>
                <a:uFillTx/>
                <a:latin typeface="Arial Black" pitchFamily="34" charset="0"/>
                <a:ea typeface="+mj-ea"/>
                <a:cs typeface="+mj-cs"/>
              </a:rPr>
              <a:t> Pump</a:t>
            </a:r>
            <a:endParaRPr kumimoji="0" lang="en-US" sz="2800" i="0" u="none" strike="noStrike" kern="0" cap="none" spc="0" normalizeH="0" baseline="0" noProof="0" dirty="0">
              <a:ln>
                <a:noFill/>
              </a:ln>
              <a:solidFill>
                <a:schemeClr val="accent2"/>
              </a:solidFill>
              <a:uLnTx/>
              <a:uFillTx/>
              <a:latin typeface="Arial Black" pitchFamily="34" charset="0"/>
              <a:ea typeface="+mj-ea"/>
              <a:cs typeface="+mj-cs"/>
            </a:endParaRPr>
          </a:p>
        </p:txBody>
      </p:sp>
      <p:sp>
        <p:nvSpPr>
          <p:cNvPr id="34" name="Content Placeholder 18"/>
          <p:cNvSpPr>
            <a:spLocks noGrp="1"/>
          </p:cNvSpPr>
          <p:nvPr>
            <p:ph sz="half" idx="1"/>
          </p:nvPr>
        </p:nvSpPr>
        <p:spPr>
          <a:xfrm>
            <a:off x="674637" y="2140939"/>
            <a:ext cx="4554311" cy="2647513"/>
          </a:xfrm>
        </p:spPr>
        <p:txBody>
          <a:bodyPr/>
          <a:lstStyle/>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leaving hot water = 155</a:t>
            </a:r>
            <a:r>
              <a:rPr lang="en-US" sz="1800" baseline="30000" dirty="0" smtClean="0">
                <a:solidFill>
                  <a:srgbClr val="003399"/>
                </a:solidFill>
              </a:rPr>
              <a:t>o</a:t>
            </a:r>
            <a:r>
              <a:rPr lang="en-US" sz="1800" dirty="0" smtClean="0">
                <a:solidFill>
                  <a:srgbClr val="003399"/>
                </a:solidFill>
              </a:rPr>
              <a:t>F </a:t>
            </a:r>
            <a:r>
              <a:rPr lang="en-US" sz="1600" dirty="0" smtClean="0">
                <a:solidFill>
                  <a:srgbClr val="003399"/>
                </a:solidFill>
              </a:rPr>
              <a:t>(68.3</a:t>
            </a:r>
            <a:r>
              <a:rPr lang="en-US" sz="1600" baseline="30000" dirty="0" smtClean="0">
                <a:solidFill>
                  <a:srgbClr val="003399"/>
                </a:solidFill>
              </a:rPr>
              <a:t>o</a:t>
            </a:r>
            <a:r>
              <a:rPr lang="en-US" sz="1600" dirty="0" smtClean="0">
                <a:solidFill>
                  <a:srgbClr val="003399"/>
                </a:solidFill>
              </a:rPr>
              <a:t>C)</a:t>
            </a:r>
          </a:p>
          <a:p>
            <a:pPr lvl="1">
              <a:lnSpc>
                <a:spcPct val="90000"/>
              </a:lnSpc>
              <a:spcBef>
                <a:spcPts val="600"/>
              </a:spcBef>
              <a:spcAft>
                <a:spcPts val="1200"/>
              </a:spcAft>
              <a:buClr>
                <a:schemeClr val="bg2"/>
              </a:buClr>
              <a:buFont typeface="Wingdings" pitchFamily="2" charset="2"/>
              <a:buChar char="§"/>
            </a:pPr>
            <a:r>
              <a:rPr lang="en-US" sz="1400" dirty="0" smtClean="0">
                <a:solidFill>
                  <a:srgbClr val="003399"/>
                </a:solidFill>
              </a:rPr>
              <a:t>170</a:t>
            </a:r>
            <a:r>
              <a:rPr lang="en-US" sz="1400" baseline="30000" dirty="0" smtClean="0">
                <a:solidFill>
                  <a:srgbClr val="003399"/>
                </a:solidFill>
              </a:rPr>
              <a:t>o</a:t>
            </a:r>
            <a:r>
              <a:rPr lang="en-US" sz="1400" dirty="0" smtClean="0">
                <a:solidFill>
                  <a:srgbClr val="003399"/>
                </a:solidFill>
              </a:rPr>
              <a:t>F (76.7</a:t>
            </a:r>
            <a:r>
              <a:rPr lang="en-US" sz="1400" baseline="30000" dirty="0" smtClean="0">
                <a:solidFill>
                  <a:srgbClr val="003399"/>
                </a:solidFill>
              </a:rPr>
              <a:t>o</a:t>
            </a:r>
            <a:r>
              <a:rPr lang="en-US" sz="1400" dirty="0" smtClean="0">
                <a:solidFill>
                  <a:srgbClr val="003399"/>
                </a:solidFill>
              </a:rPr>
              <a:t>C) for some models</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Lift = </a:t>
            </a:r>
            <a:r>
              <a:rPr lang="en-US" sz="1800" dirty="0" err="1" smtClean="0">
                <a:solidFill>
                  <a:srgbClr val="003399"/>
                </a:solidFill>
              </a:rPr>
              <a:t>140</a:t>
            </a:r>
            <a:r>
              <a:rPr lang="en-US" sz="1800" baseline="30000" dirty="0" err="1" smtClean="0">
                <a:solidFill>
                  <a:srgbClr val="003399"/>
                </a:solidFill>
              </a:rPr>
              <a:t>o</a:t>
            </a:r>
            <a:r>
              <a:rPr lang="en-US" sz="1800" dirty="0" err="1" smtClean="0">
                <a:solidFill>
                  <a:srgbClr val="003399"/>
                </a:solidFill>
              </a:rPr>
              <a:t>F</a:t>
            </a:r>
            <a:r>
              <a:rPr lang="en-US" sz="2000" dirty="0" smtClean="0">
                <a:solidFill>
                  <a:srgbClr val="003399"/>
                </a:solidFill>
              </a:rPr>
              <a:t> </a:t>
            </a:r>
            <a:r>
              <a:rPr lang="en-US" sz="1600" dirty="0" smtClean="0">
                <a:solidFill>
                  <a:srgbClr val="003399"/>
                </a:solidFill>
              </a:rPr>
              <a:t>(</a:t>
            </a:r>
            <a:r>
              <a:rPr lang="en-US" sz="1600" dirty="0" err="1" smtClean="0">
                <a:solidFill>
                  <a:srgbClr val="003399"/>
                </a:solidFill>
              </a:rPr>
              <a:t>77.8</a:t>
            </a:r>
            <a:r>
              <a:rPr lang="en-US" sz="1600" baseline="30000" dirty="0" err="1" smtClean="0">
                <a:solidFill>
                  <a:srgbClr val="003399"/>
                </a:solidFill>
              </a:rPr>
              <a:t>o</a:t>
            </a:r>
            <a:r>
              <a:rPr lang="en-US" sz="1600" dirty="0" err="1" smtClean="0">
                <a:solidFill>
                  <a:srgbClr val="003399"/>
                </a:solidFill>
              </a:rPr>
              <a:t>C</a:t>
            </a:r>
            <a:r>
              <a:rPr lang="en-US" sz="1600" dirty="0" smtClean="0">
                <a:solidFill>
                  <a:srgbClr val="003399"/>
                </a:solidFill>
              </a:rPr>
              <a:t>)</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Max heat per unit = 38,000 MBH</a:t>
            </a:r>
            <a:r>
              <a:rPr lang="en-US" sz="1600" dirty="0" smtClean="0">
                <a:solidFill>
                  <a:srgbClr val="003399"/>
                </a:solidFill>
              </a:rPr>
              <a:t>      		         (11,000 kW)</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Simultaneous heating &amp; cooling</a:t>
            </a:r>
          </a:p>
          <a:p>
            <a:pPr>
              <a:lnSpc>
                <a:spcPct val="90000"/>
              </a:lnSpc>
              <a:spcBef>
                <a:spcPts val="600"/>
              </a:spcBef>
              <a:spcAft>
                <a:spcPts val="1200"/>
              </a:spcAft>
              <a:buClr>
                <a:schemeClr val="bg2"/>
              </a:buClr>
              <a:buFont typeface="Wingdings" pitchFamily="2" charset="2"/>
              <a:buChar char="§"/>
            </a:pPr>
            <a:r>
              <a:rPr lang="en-US" sz="1800" dirty="0" smtClean="0">
                <a:solidFill>
                  <a:srgbClr val="003399"/>
                </a:solidFill>
              </a:rPr>
              <a:t>Two compressors in series</a:t>
            </a:r>
          </a:p>
        </p:txBody>
      </p:sp>
      <p:sp>
        <p:nvSpPr>
          <p:cNvPr id="36" name="TextBox 35"/>
          <p:cNvSpPr txBox="1"/>
          <p:nvPr/>
        </p:nvSpPr>
        <p:spPr>
          <a:xfrm>
            <a:off x="5167489" y="4906438"/>
            <a:ext cx="2774731" cy="523220"/>
          </a:xfrm>
          <a:prstGeom prst="rect">
            <a:avLst/>
          </a:prstGeom>
          <a:noFill/>
        </p:spPr>
        <p:txBody>
          <a:bodyPr wrap="square" rtlCol="0">
            <a:spAutoFit/>
          </a:bodyPr>
          <a:lstStyle/>
          <a:p>
            <a:r>
              <a:rPr lang="en-US" sz="1400" b="1" dirty="0" smtClean="0"/>
              <a:t>Evap Tons  </a:t>
            </a:r>
            <a:r>
              <a:rPr lang="en-US" sz="1400" dirty="0" smtClean="0"/>
              <a:t>600-2200 Tons</a:t>
            </a:r>
          </a:p>
          <a:p>
            <a:r>
              <a:rPr lang="en-US" sz="1400" dirty="0" smtClean="0"/>
              <a:t>                      (2115-7740 kW)</a:t>
            </a:r>
            <a:endParaRPr lang="en-US" sz="1400" dirty="0"/>
          </a:p>
        </p:txBody>
      </p:sp>
      <p:sp>
        <p:nvSpPr>
          <p:cNvPr id="8"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51</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9" name="Picture 2" descr="Y:\ESG\L T C\Customer Visit Presentations\Images\Product Photos\Low Res Chillers\ESG_CYK_Chiller_whiteBkgd.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18179" y="2038350"/>
            <a:ext cx="4349611" cy="2895600"/>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23975" y="1900268"/>
            <a:ext cx="5886450" cy="2308324"/>
          </a:xfrm>
          <a:prstGeom prst="rect">
            <a:avLst/>
          </a:prstGeom>
        </p:spPr>
        <p:txBody>
          <a:bodyPr wrap="square">
            <a:spAutoFit/>
          </a:bodyPr>
          <a:lstStyle/>
          <a:p>
            <a:pPr marL="0" indent="0" algn="l" eaLnBrk="1" hangingPunct="1">
              <a:buClr>
                <a:schemeClr val="bg2"/>
              </a:buClr>
              <a:buFont typeface="Wingdings" pitchFamily="2" charset="2"/>
              <a:buChar char="§"/>
            </a:pPr>
            <a:r>
              <a:rPr lang="en-US" sz="1800" dirty="0" smtClean="0"/>
              <a:t> Many economic and environmental advantages with </a:t>
            </a:r>
          </a:p>
          <a:p>
            <a:pPr marL="0" indent="0" algn="l" eaLnBrk="1" hangingPunct="1">
              <a:buClr>
                <a:schemeClr val="bg2"/>
              </a:buClr>
            </a:pPr>
            <a:r>
              <a:rPr lang="en-US" sz="1800" dirty="0" smtClean="0"/>
              <a:t>   heat recovery and heat pump chillers</a:t>
            </a:r>
          </a:p>
          <a:p>
            <a:pPr marL="0" indent="0" algn="l" eaLnBrk="1" hangingPunct="1">
              <a:buClr>
                <a:schemeClr val="bg2"/>
              </a:buClr>
              <a:buFont typeface="Wingdings" pitchFamily="2" charset="2"/>
              <a:buChar char="§"/>
            </a:pPr>
            <a:endParaRPr lang="en-US" sz="1800" dirty="0" smtClean="0"/>
          </a:p>
          <a:p>
            <a:pPr marL="0" indent="0" algn="l" eaLnBrk="1" hangingPunct="1">
              <a:buClr>
                <a:schemeClr val="bg2"/>
              </a:buClr>
              <a:buFont typeface="Wingdings" pitchFamily="2" charset="2"/>
              <a:buChar char="§"/>
            </a:pPr>
            <a:r>
              <a:rPr lang="en-US" sz="1800" dirty="0" smtClean="0"/>
              <a:t> Simultaneous heating and cooling applications offer </a:t>
            </a:r>
          </a:p>
          <a:p>
            <a:pPr marL="0" indent="0" algn="l" eaLnBrk="1" hangingPunct="1">
              <a:buClr>
                <a:schemeClr val="bg2"/>
              </a:buClr>
              <a:buNone/>
            </a:pPr>
            <a:r>
              <a:rPr lang="en-US" sz="1800" dirty="0" smtClean="0"/>
              <a:t>   the greatest paybacks</a:t>
            </a:r>
          </a:p>
          <a:p>
            <a:pPr marL="0" indent="0" algn="l" eaLnBrk="1" hangingPunct="1">
              <a:buClr>
                <a:schemeClr val="bg2"/>
              </a:buClr>
              <a:buNone/>
            </a:pPr>
            <a:endParaRPr lang="en-US" sz="1800" dirty="0" smtClean="0"/>
          </a:p>
          <a:p>
            <a:pPr marL="0" indent="0" algn="l" eaLnBrk="1" hangingPunct="1">
              <a:buClr>
                <a:schemeClr val="bg2"/>
              </a:buClr>
              <a:buFont typeface="Wingdings" pitchFamily="2" charset="2"/>
              <a:buChar char="§"/>
            </a:pPr>
            <a:r>
              <a:rPr lang="en-US" sz="1800" dirty="0" smtClean="0"/>
              <a:t> Every potential application should in individually</a:t>
            </a:r>
          </a:p>
          <a:p>
            <a:pPr marL="0" indent="0" algn="l" eaLnBrk="1" hangingPunct="1">
              <a:buClr>
                <a:schemeClr val="bg2"/>
              </a:buClr>
            </a:pPr>
            <a:r>
              <a:rPr lang="en-US" sz="1800" dirty="0" smtClean="0"/>
              <a:t>   investigated </a:t>
            </a:r>
          </a:p>
        </p:txBody>
      </p:sp>
      <p:sp>
        <p:nvSpPr>
          <p:cNvPr id="16" name="Rectangle 15"/>
          <p:cNvSpPr/>
          <p:nvPr/>
        </p:nvSpPr>
        <p:spPr>
          <a:xfrm>
            <a:off x="582786" y="1212689"/>
            <a:ext cx="4348684" cy="523220"/>
          </a:xfrm>
          <a:prstGeom prst="rect">
            <a:avLst/>
          </a:prstGeom>
        </p:spPr>
        <p:txBody>
          <a:bodyPr wrap="square">
            <a:spAutoFit/>
          </a:bodyPr>
          <a:lstStyle/>
          <a:p>
            <a:pPr algn="l"/>
            <a:r>
              <a:rPr lang="en-US" sz="2800" b="1" dirty="0" smtClean="0"/>
              <a:t>Remember:</a:t>
            </a:r>
            <a:endParaRPr lang="en-US" sz="2800" dirty="0"/>
          </a:p>
        </p:txBody>
      </p:sp>
      <p:pic>
        <p:nvPicPr>
          <p:cNvPr id="8704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48450" y="2626285"/>
            <a:ext cx="2674144" cy="3565525"/>
          </a:xfrm>
          <a:prstGeom prst="rect">
            <a:avLst/>
          </a:prstGeom>
          <a:noFill/>
          <a:ln w="9525">
            <a:noFill/>
            <a:miter lim="800000"/>
            <a:headEnd/>
            <a:tailEnd/>
          </a:ln>
          <a:effectLst/>
        </p:spPr>
      </p:pic>
      <p:sp>
        <p:nvSpPr>
          <p:cNvPr id="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52</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Documents and Settings\chugusj\Desktop\istockimages\building with hand shake.JPG"/>
          <p:cNvPicPr>
            <a:picLocks noChangeAspect="1" noChangeArrowheads="1"/>
          </p:cNvPicPr>
          <p:nvPr/>
        </p:nvPicPr>
        <p:blipFill>
          <a:blip r:embed="rId3" cstate="print"/>
          <a:srcRect/>
          <a:stretch>
            <a:fillRect/>
          </a:stretch>
        </p:blipFill>
        <p:spPr bwMode="auto">
          <a:xfrm>
            <a:off x="6129421" y="3227213"/>
            <a:ext cx="2646362" cy="1760779"/>
          </a:xfrm>
          <a:prstGeom prst="rect">
            <a:avLst/>
          </a:prstGeom>
          <a:ln>
            <a:noFill/>
          </a:ln>
          <a:effectLst>
            <a:outerShdw blurRad="292100" dist="139700" dir="2700000" algn="tl" rotWithShape="0">
              <a:srgbClr val="333333">
                <a:alpha val="65000"/>
              </a:srgbClr>
            </a:outerShdw>
          </a:effectLst>
        </p:spPr>
      </p:pic>
      <p:sp>
        <p:nvSpPr>
          <p:cNvPr id="8" name="Rectangle 1"/>
          <p:cNvSpPr>
            <a:spLocks noChangeArrowheads="1"/>
          </p:cNvSpPr>
          <p:nvPr/>
        </p:nvSpPr>
        <p:spPr bwMode="auto">
          <a:xfrm>
            <a:off x="433495" y="970096"/>
            <a:ext cx="825550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t>Reduce your energy costs today!</a:t>
            </a:r>
            <a:endParaRPr kumimoji="0" lang="en-US" sz="2800" b="1" i="0" u="none" strike="noStrike" cap="none" normalizeH="0" baseline="0" dirty="0" smtClean="0">
              <a:ln>
                <a:noFill/>
              </a:ln>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With our extensive track record of success, Johnson Controls is well matched to meet your hot water needs by delivering flexible, innovative, and sustainable equipment for efficient  and long lasting operation.</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66992" y="2999794"/>
            <a:ext cx="3159392" cy="3207785"/>
          </a:xfrm>
          <a:prstGeom prst="rect">
            <a:avLst/>
          </a:prstGeom>
          <a:noFill/>
          <a:ln w="9525">
            <a:noFill/>
            <a:miter lim="800000"/>
            <a:headEnd/>
            <a:tailEnd/>
          </a:ln>
          <a:effectLst/>
        </p:spPr>
      </p:pic>
      <p:pic>
        <p:nvPicPr>
          <p:cNvPr id="13" name="Picture 2" descr="C:\Documents and Settings\chugusj\Local Settings\Temporary Internet Files\Content.IE5\ZLPQXA2L\MPj04308190000[1].jpg"/>
          <p:cNvPicPr>
            <a:picLocks noChangeAspect="1" noChangeArrowheads="1"/>
          </p:cNvPicPr>
          <p:nvPr/>
        </p:nvPicPr>
        <p:blipFill>
          <a:blip r:embed="rId5" cstate="print"/>
          <a:srcRect/>
          <a:stretch>
            <a:fillRect/>
          </a:stretch>
        </p:blipFill>
        <p:spPr bwMode="auto">
          <a:xfrm>
            <a:off x="266700" y="3314700"/>
            <a:ext cx="2495550" cy="1657350"/>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15435" y="4857742"/>
            <a:ext cx="1600753" cy="1067930"/>
          </a:xfrm>
          <a:prstGeom prst="rect">
            <a:avLst/>
          </a:prstGeom>
          <a:noFill/>
          <a:ln w="9525">
            <a:noFill/>
            <a:miter lim="800000"/>
            <a:headEnd/>
            <a:tailEnd/>
          </a:ln>
          <a:effectLst/>
        </p:spPr>
      </p:pic>
      <p:sp>
        <p:nvSpPr>
          <p:cNvPr id="12"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53</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15" name="Rectangle 14"/>
          <p:cNvSpPr/>
          <p:nvPr/>
        </p:nvSpPr>
        <p:spPr bwMode="auto">
          <a:xfrm>
            <a:off x="2962276" y="5605463"/>
            <a:ext cx="1223963" cy="5905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4" name="Picture 2" descr="Y:\ESG\L T C\Customer Visit Presentations\Images\Product Photos\Low Res Chillers\ESG_CYK_Chiller_whiteBkgd.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598879" y="4881559"/>
            <a:ext cx="1954054" cy="1300842"/>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54</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a:stretch>
            <a:fillRect/>
          </a:stretch>
        </p:blipFill>
        <p:spPr bwMode="auto">
          <a:xfrm>
            <a:off x="2498651" y="0"/>
            <a:ext cx="6645349" cy="6882616"/>
          </a:xfrm>
          <a:prstGeom prst="rect">
            <a:avLst/>
          </a:prstGeom>
          <a:noFill/>
          <a:ln w="9525">
            <a:noFill/>
            <a:miter lim="800000"/>
            <a:headEnd/>
            <a:tailEnd/>
          </a:ln>
        </p:spPr>
      </p:pic>
      <p:sp>
        <p:nvSpPr>
          <p:cNvPr id="39" name="Rectangle 38"/>
          <p:cNvSpPr/>
          <p:nvPr/>
        </p:nvSpPr>
        <p:spPr bwMode="auto">
          <a:xfrm>
            <a:off x="0" y="1"/>
            <a:ext cx="3617843" cy="6857999"/>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TextBox 37"/>
          <p:cNvSpPr txBox="1"/>
          <p:nvPr/>
        </p:nvSpPr>
        <p:spPr>
          <a:xfrm>
            <a:off x="0" y="111570"/>
            <a:ext cx="3508744" cy="5170646"/>
          </a:xfrm>
          <a:prstGeom prst="rect">
            <a:avLst/>
          </a:prstGeom>
          <a:noFill/>
        </p:spPr>
        <p:txBody>
          <a:bodyPr wrap="square" rtlCol="0">
            <a:spAutoFit/>
          </a:bodyPr>
          <a:lstStyle/>
          <a:p>
            <a:r>
              <a:rPr lang="en-US" b="1" dirty="0" smtClean="0"/>
              <a:t>St. Michael’s Hospital</a:t>
            </a:r>
          </a:p>
          <a:p>
            <a:r>
              <a:rPr lang="en-US" sz="1800" b="1" i="1" dirty="0" smtClean="0"/>
              <a:t>Toronto, Canada</a:t>
            </a:r>
          </a:p>
          <a:p>
            <a:endParaRPr lang="en-US" sz="1800" b="1" i="1" dirty="0" smtClean="0"/>
          </a:p>
          <a:p>
            <a:pPr algn="l"/>
            <a:r>
              <a:rPr lang="en-US" sz="1800" dirty="0" smtClean="0"/>
              <a:t>Purpose:        </a:t>
            </a:r>
          </a:p>
          <a:p>
            <a:pPr marL="365760" algn="l">
              <a:buClr>
                <a:schemeClr val="bg1"/>
              </a:buClr>
              <a:buFont typeface="Wingdings" pitchFamily="2" charset="2"/>
              <a:buChar char="§"/>
            </a:pPr>
            <a:r>
              <a:rPr lang="en-US" sz="1800" dirty="0" smtClean="0"/>
              <a:t> Utilize exhaust air to heat</a:t>
            </a:r>
          </a:p>
          <a:p>
            <a:pPr marL="365760" algn="l">
              <a:buClr>
                <a:schemeClr val="bg1"/>
              </a:buClr>
            </a:pPr>
            <a:r>
              <a:rPr lang="en-US" sz="1800" dirty="0" smtClean="0"/>
              <a:t>   incoming fresh air</a:t>
            </a:r>
          </a:p>
          <a:p>
            <a:pPr marL="365760" algn="l">
              <a:buClr>
                <a:schemeClr val="bg1"/>
              </a:buClr>
              <a:buFont typeface="Wingdings" pitchFamily="2" charset="2"/>
              <a:buChar char="§"/>
            </a:pPr>
            <a:endParaRPr lang="en-US" sz="1800" dirty="0" smtClean="0"/>
          </a:p>
          <a:p>
            <a:pPr algn="l"/>
            <a:r>
              <a:rPr lang="en-US" sz="1800" dirty="0" smtClean="0"/>
              <a:t>Compound CYK Heat Pump:</a:t>
            </a:r>
          </a:p>
          <a:p>
            <a:pPr marL="365760" algn="l">
              <a:buClr>
                <a:schemeClr val="bg1"/>
              </a:buClr>
              <a:buFont typeface="Wingdings" pitchFamily="2" charset="2"/>
              <a:buChar char="§"/>
            </a:pPr>
            <a:r>
              <a:rPr lang="en-US" sz="1800" dirty="0" smtClean="0"/>
              <a:t> Inlet air heated from -40</a:t>
            </a:r>
            <a:r>
              <a:rPr lang="en-US" sz="1800" baseline="30000" dirty="0" smtClean="0"/>
              <a:t>o</a:t>
            </a:r>
            <a:r>
              <a:rPr lang="en-US" sz="1800" dirty="0" smtClean="0"/>
              <a:t>F to 70</a:t>
            </a:r>
            <a:r>
              <a:rPr lang="en-US" sz="1800" baseline="30000" dirty="0" smtClean="0"/>
              <a:t>o</a:t>
            </a:r>
            <a:r>
              <a:rPr lang="en-US" sz="1800" dirty="0" smtClean="0"/>
              <a:t>F </a:t>
            </a:r>
            <a:r>
              <a:rPr lang="en-US" sz="1600" dirty="0" smtClean="0"/>
              <a:t>(-40</a:t>
            </a:r>
            <a:r>
              <a:rPr lang="en-US" sz="1600" baseline="30000" dirty="0" smtClean="0"/>
              <a:t>o</a:t>
            </a:r>
            <a:r>
              <a:rPr lang="en-US" sz="1600" dirty="0" smtClean="0"/>
              <a:t>C to 21.1</a:t>
            </a:r>
            <a:r>
              <a:rPr lang="en-US" sz="1600" baseline="30000" dirty="0" smtClean="0"/>
              <a:t>o</a:t>
            </a:r>
            <a:r>
              <a:rPr lang="en-US" sz="1600" dirty="0" smtClean="0"/>
              <a:t>C)</a:t>
            </a:r>
          </a:p>
          <a:p>
            <a:pPr marL="365760" algn="l">
              <a:buClr>
                <a:schemeClr val="bg1"/>
              </a:buClr>
              <a:buFont typeface="Wingdings" pitchFamily="2" charset="2"/>
              <a:buChar char="§"/>
            </a:pPr>
            <a:r>
              <a:rPr lang="en-US" sz="1800" dirty="0" smtClean="0"/>
              <a:t> Dual duty operation</a:t>
            </a:r>
          </a:p>
          <a:p>
            <a:pPr marL="822960" lvl="1" algn="l">
              <a:buClr>
                <a:schemeClr val="bg1"/>
              </a:buClr>
              <a:buFont typeface="Wingdings" pitchFamily="2" charset="2"/>
              <a:buChar char="§"/>
            </a:pPr>
            <a:r>
              <a:rPr lang="en-US" sz="1800" dirty="0" smtClean="0"/>
              <a:t> Winter – Heat Pump</a:t>
            </a:r>
          </a:p>
          <a:p>
            <a:pPr marL="822960" lvl="1" algn="l">
              <a:buClr>
                <a:schemeClr val="bg1"/>
              </a:buClr>
              <a:buFont typeface="Wingdings" pitchFamily="2" charset="2"/>
              <a:buChar char="§"/>
            </a:pPr>
            <a:r>
              <a:rPr lang="en-US" sz="1800" dirty="0" smtClean="0"/>
              <a:t> Summer – Chiller</a:t>
            </a:r>
          </a:p>
          <a:p>
            <a:pPr marL="822960" lvl="1" algn="l">
              <a:buClr>
                <a:schemeClr val="bg1"/>
              </a:buClr>
              <a:buFont typeface="Wingdings" pitchFamily="2" charset="2"/>
              <a:buChar char="§"/>
            </a:pPr>
            <a:endParaRPr lang="en-US" sz="1800" dirty="0" smtClean="0"/>
          </a:p>
          <a:p>
            <a:pPr algn="l"/>
            <a:endParaRPr lang="en-US" sz="1800" dirty="0" smtClean="0"/>
          </a:p>
          <a:p>
            <a:pPr algn="l"/>
            <a:endParaRPr lang="en-US" sz="1800" dirty="0" smtClean="0"/>
          </a:p>
          <a:p>
            <a:pPr algn="l"/>
            <a:r>
              <a:rPr lang="en-US" sz="1800" dirty="0" smtClean="0"/>
              <a:t> </a:t>
            </a:r>
          </a:p>
          <a:p>
            <a:pPr algn="l"/>
            <a:endParaRPr lang="en-US" sz="1800" dirty="0" smtClean="0"/>
          </a:p>
        </p:txBody>
      </p:sp>
      <p:pic>
        <p:nvPicPr>
          <p:cNvPr id="40" name="Picture 1"/>
          <p:cNvPicPr>
            <a:picLocks noChangeAspect="1" noChangeArrowheads="1"/>
          </p:cNvPicPr>
          <p:nvPr/>
        </p:nvPicPr>
        <p:blipFill>
          <a:blip r:embed="rId4" cstate="print"/>
          <a:srcRect/>
          <a:stretch>
            <a:fillRect/>
          </a:stretch>
        </p:blipFill>
        <p:spPr bwMode="auto">
          <a:xfrm>
            <a:off x="372141" y="3995115"/>
            <a:ext cx="2870790" cy="2153161"/>
          </a:xfrm>
          <a:prstGeom prst="rect">
            <a:avLst/>
          </a:prstGeom>
          <a:noFill/>
          <a:ln w="50800">
            <a:solidFill>
              <a:srgbClr val="FFC000"/>
            </a:solidFill>
            <a:miter lim="800000"/>
            <a:headEnd/>
            <a:tailEnd/>
          </a:ln>
          <a:effectLst>
            <a:glow rad="139700">
              <a:schemeClr val="accent4">
                <a:satMod val="175000"/>
                <a:alpha val="40000"/>
              </a:schemeClr>
            </a:glow>
            <a:outerShdw blurRad="50800" dist="38100" dir="2700000" algn="tl" rotWithShape="0">
              <a:prstClr val="black">
                <a:alpha val="40000"/>
              </a:prstClr>
            </a:outerShdw>
          </a:effectLst>
        </p:spPr>
      </p:pic>
      <p:sp>
        <p:nvSpPr>
          <p:cNvPr id="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55</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7" name="TextBox 7"/>
          <p:cNvSpPr txBox="1"/>
          <p:nvPr/>
        </p:nvSpPr>
        <p:spPr>
          <a:xfrm>
            <a:off x="972211" y="6425410"/>
            <a:ext cx="3065930" cy="246221"/>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Company Confidential</a:t>
            </a:r>
            <a:endParaRPr lang="en-US" sz="10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 name="Picture 6" descr="C:\Documents and Settings\chugusj\Local Settings\Temporary Internet Files\Content.IE5\FB97R5SW\MPj03096730000[1].jpg"/>
          <p:cNvPicPr>
            <a:picLocks noChangeAspect="1" noChangeArrowheads="1"/>
          </p:cNvPicPr>
          <p:nvPr/>
        </p:nvPicPr>
        <p:blipFill>
          <a:blip r:embed="rId3"/>
          <a:srcRect l="5160" t="9125" r="6884"/>
          <a:stretch>
            <a:fillRect/>
          </a:stretch>
        </p:blipFill>
        <p:spPr bwMode="auto">
          <a:xfrm>
            <a:off x="457200" y="3531476"/>
            <a:ext cx="1813034" cy="2625990"/>
          </a:xfrm>
          <a:prstGeom prst="rect">
            <a:avLst/>
          </a:prstGeom>
          <a:ln>
            <a:noFill/>
          </a:ln>
          <a:effectLst>
            <a:outerShdw blurRad="292100" dist="139700" dir="2700000" algn="tl" rotWithShape="0">
              <a:srgbClr val="333333">
                <a:alpha val="65000"/>
              </a:srgbClr>
            </a:outerShdw>
          </a:effectLst>
        </p:spPr>
      </p:pic>
      <p:sp>
        <p:nvSpPr>
          <p:cNvPr id="68" name="Rounded Rectangle 67"/>
          <p:cNvSpPr/>
          <p:nvPr/>
        </p:nvSpPr>
        <p:spPr bwMode="auto">
          <a:xfrm>
            <a:off x="3937453" y="3905751"/>
            <a:ext cx="1476376" cy="466224"/>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9" name="Rounded Rectangle 68"/>
          <p:cNvSpPr/>
          <p:nvPr/>
        </p:nvSpPr>
        <p:spPr bwMode="auto">
          <a:xfrm>
            <a:off x="3937453" y="3429501"/>
            <a:ext cx="1476376" cy="466224"/>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Rectangle 2"/>
          <p:cNvSpPr>
            <a:spLocks noGrp="1" noChangeArrowheads="1"/>
          </p:cNvSpPr>
          <p:nvPr>
            <p:ph type="title"/>
          </p:nvPr>
        </p:nvSpPr>
        <p:spPr>
          <a:xfrm>
            <a:off x="322263" y="0"/>
            <a:ext cx="8640762" cy="628650"/>
          </a:xfrm>
          <a:noFill/>
          <a:ln/>
        </p:spPr>
        <p:txBody>
          <a:bodyPr/>
          <a:lstStyle/>
          <a:p>
            <a:r>
              <a:rPr lang="en-US" b="1" dirty="0" smtClean="0">
                <a:effectLst/>
              </a:rPr>
              <a:t>St. Michaels Hospital</a:t>
            </a:r>
            <a:endParaRPr lang="en-US" b="1" dirty="0">
              <a:effectLst/>
            </a:endParaRPr>
          </a:p>
        </p:txBody>
      </p:sp>
      <p:sp>
        <p:nvSpPr>
          <p:cNvPr id="41" name="Line 8"/>
          <p:cNvSpPr>
            <a:spLocks noChangeShapeType="1"/>
          </p:cNvSpPr>
          <p:nvPr/>
        </p:nvSpPr>
        <p:spPr bwMode="auto">
          <a:xfrm flipH="1">
            <a:off x="4203538" y="4385220"/>
            <a:ext cx="11112" cy="536575"/>
          </a:xfrm>
          <a:prstGeom prst="line">
            <a:avLst/>
          </a:prstGeom>
          <a:noFill/>
          <a:ln w="28575">
            <a:solidFill>
              <a:schemeClr val="tx1"/>
            </a:solidFill>
            <a:round/>
            <a:headEnd/>
            <a:tailEnd type="triangle" w="med" len="lg"/>
          </a:ln>
          <a:effectLst/>
        </p:spPr>
        <p:txBody>
          <a:bodyPr wrap="none" anchor="ctr"/>
          <a:lstStyle/>
          <a:p>
            <a:endParaRPr lang="en-US"/>
          </a:p>
        </p:txBody>
      </p:sp>
      <p:sp>
        <p:nvSpPr>
          <p:cNvPr id="42" name="Text Box 9"/>
          <p:cNvSpPr txBox="1">
            <a:spLocks noChangeArrowheads="1"/>
          </p:cNvSpPr>
          <p:nvPr/>
        </p:nvSpPr>
        <p:spPr bwMode="auto">
          <a:xfrm>
            <a:off x="3497220" y="4381458"/>
            <a:ext cx="669925" cy="366712"/>
          </a:xfrm>
          <a:prstGeom prst="rect">
            <a:avLst/>
          </a:prstGeom>
          <a:noFill/>
          <a:ln w="28575">
            <a:noFill/>
            <a:miter lim="800000"/>
            <a:headEnd/>
            <a:tailEnd type="none" w="med" len="lg"/>
          </a:ln>
          <a:effectLst/>
        </p:spPr>
        <p:txBody>
          <a:bodyPr wrap="none">
            <a:spAutoFit/>
          </a:bodyPr>
          <a:lstStyle/>
          <a:p>
            <a:pPr algn="r"/>
            <a:r>
              <a:rPr lang="en-US" sz="1800" dirty="0"/>
              <a:t>40°F</a:t>
            </a:r>
          </a:p>
        </p:txBody>
      </p:sp>
      <p:sp>
        <p:nvSpPr>
          <p:cNvPr id="43" name="Line 10"/>
          <p:cNvSpPr>
            <a:spLocks noChangeShapeType="1"/>
          </p:cNvSpPr>
          <p:nvPr/>
        </p:nvSpPr>
        <p:spPr bwMode="auto">
          <a:xfrm flipV="1">
            <a:off x="4228938" y="3081882"/>
            <a:ext cx="0" cy="342900"/>
          </a:xfrm>
          <a:prstGeom prst="line">
            <a:avLst/>
          </a:prstGeom>
          <a:noFill/>
          <a:ln w="28575">
            <a:solidFill>
              <a:schemeClr val="tx1"/>
            </a:solidFill>
            <a:round/>
            <a:headEnd/>
            <a:tailEnd type="triangle" w="med" len="lg"/>
          </a:ln>
          <a:effectLst/>
        </p:spPr>
        <p:txBody>
          <a:bodyPr wrap="none" anchor="ctr"/>
          <a:lstStyle/>
          <a:p>
            <a:endParaRPr lang="en-US"/>
          </a:p>
        </p:txBody>
      </p:sp>
      <p:sp>
        <p:nvSpPr>
          <p:cNvPr id="44" name="Line 11"/>
          <p:cNvSpPr>
            <a:spLocks noChangeShapeType="1"/>
          </p:cNvSpPr>
          <p:nvPr/>
        </p:nvSpPr>
        <p:spPr bwMode="auto">
          <a:xfrm flipH="1">
            <a:off x="5108413" y="2837407"/>
            <a:ext cx="6350" cy="587375"/>
          </a:xfrm>
          <a:prstGeom prst="line">
            <a:avLst/>
          </a:prstGeom>
          <a:noFill/>
          <a:ln w="28575">
            <a:solidFill>
              <a:schemeClr val="tx1"/>
            </a:solidFill>
            <a:round/>
            <a:headEnd/>
            <a:tailEnd type="triangle" w="med" len="lg"/>
          </a:ln>
          <a:effectLst/>
        </p:spPr>
        <p:txBody>
          <a:bodyPr wrap="none" anchor="ctr"/>
          <a:lstStyle/>
          <a:p>
            <a:endParaRPr lang="en-US"/>
          </a:p>
        </p:txBody>
      </p:sp>
      <p:sp>
        <p:nvSpPr>
          <p:cNvPr id="45" name="Text Box 12"/>
          <p:cNvSpPr txBox="1">
            <a:spLocks noChangeArrowheads="1"/>
          </p:cNvSpPr>
          <p:nvPr/>
        </p:nvSpPr>
        <p:spPr bwMode="auto">
          <a:xfrm>
            <a:off x="3070919" y="3115220"/>
            <a:ext cx="796925" cy="366712"/>
          </a:xfrm>
          <a:prstGeom prst="rect">
            <a:avLst/>
          </a:prstGeom>
          <a:noFill/>
          <a:ln w="28575">
            <a:noFill/>
            <a:miter lim="800000"/>
            <a:headEnd/>
            <a:tailEnd type="none" w="med" len="lg"/>
          </a:ln>
          <a:effectLst/>
        </p:spPr>
        <p:txBody>
          <a:bodyPr wrap="none">
            <a:spAutoFit/>
          </a:bodyPr>
          <a:lstStyle/>
          <a:p>
            <a:pPr algn="r"/>
            <a:r>
              <a:rPr lang="en-US" sz="1800" dirty="0"/>
              <a:t>130°F</a:t>
            </a:r>
          </a:p>
        </p:txBody>
      </p:sp>
      <p:sp>
        <p:nvSpPr>
          <p:cNvPr id="46" name="Text Box 13"/>
          <p:cNvSpPr txBox="1">
            <a:spLocks noChangeArrowheads="1"/>
          </p:cNvSpPr>
          <p:nvPr/>
        </p:nvSpPr>
        <p:spPr bwMode="auto">
          <a:xfrm>
            <a:off x="5406787" y="3094582"/>
            <a:ext cx="796925" cy="366713"/>
          </a:xfrm>
          <a:prstGeom prst="rect">
            <a:avLst/>
          </a:prstGeom>
          <a:noFill/>
          <a:ln w="28575">
            <a:noFill/>
            <a:miter lim="800000"/>
            <a:headEnd/>
            <a:tailEnd type="none" w="med" len="lg"/>
          </a:ln>
          <a:effectLst/>
        </p:spPr>
        <p:txBody>
          <a:bodyPr wrap="none">
            <a:spAutoFit/>
          </a:bodyPr>
          <a:lstStyle/>
          <a:p>
            <a:pPr algn="r"/>
            <a:r>
              <a:rPr lang="en-US" sz="1800" dirty="0"/>
              <a:t>115°F</a:t>
            </a:r>
          </a:p>
        </p:txBody>
      </p:sp>
      <p:sp>
        <p:nvSpPr>
          <p:cNvPr id="47" name="Line 14"/>
          <p:cNvSpPr>
            <a:spLocks noChangeShapeType="1"/>
          </p:cNvSpPr>
          <p:nvPr/>
        </p:nvSpPr>
        <p:spPr bwMode="auto">
          <a:xfrm flipV="1">
            <a:off x="5121113" y="4377282"/>
            <a:ext cx="0" cy="342900"/>
          </a:xfrm>
          <a:prstGeom prst="line">
            <a:avLst/>
          </a:prstGeom>
          <a:noFill/>
          <a:ln w="28575">
            <a:solidFill>
              <a:schemeClr val="tx1"/>
            </a:solidFill>
            <a:round/>
            <a:headEnd/>
            <a:tailEnd type="triangle" w="med" len="lg"/>
          </a:ln>
          <a:effectLst/>
        </p:spPr>
        <p:txBody>
          <a:bodyPr wrap="none" anchor="ctr"/>
          <a:lstStyle/>
          <a:p>
            <a:endParaRPr lang="en-US"/>
          </a:p>
        </p:txBody>
      </p:sp>
      <p:sp>
        <p:nvSpPr>
          <p:cNvPr id="48" name="Line 15"/>
          <p:cNvSpPr>
            <a:spLocks noChangeShapeType="1"/>
          </p:cNvSpPr>
          <p:nvPr/>
        </p:nvSpPr>
        <p:spPr bwMode="auto">
          <a:xfrm>
            <a:off x="6605425" y="2311945"/>
            <a:ext cx="0" cy="2416175"/>
          </a:xfrm>
          <a:prstGeom prst="line">
            <a:avLst/>
          </a:prstGeom>
          <a:noFill/>
          <a:ln w="28575">
            <a:solidFill>
              <a:schemeClr val="tx1"/>
            </a:solidFill>
            <a:round/>
            <a:headEnd/>
            <a:tailEnd type="triangle" w="med" len="lg"/>
          </a:ln>
          <a:effectLst/>
        </p:spPr>
        <p:txBody>
          <a:bodyPr wrap="none" anchor="ctr"/>
          <a:lstStyle/>
          <a:p>
            <a:endParaRPr lang="en-US"/>
          </a:p>
        </p:txBody>
      </p:sp>
      <p:sp>
        <p:nvSpPr>
          <p:cNvPr id="49" name="Line 16"/>
          <p:cNvSpPr>
            <a:spLocks noChangeShapeType="1"/>
          </p:cNvSpPr>
          <p:nvPr/>
        </p:nvSpPr>
        <p:spPr bwMode="auto">
          <a:xfrm flipH="1">
            <a:off x="5110000" y="4696370"/>
            <a:ext cx="1498600" cy="6350"/>
          </a:xfrm>
          <a:prstGeom prst="line">
            <a:avLst/>
          </a:prstGeom>
          <a:noFill/>
          <a:ln w="28575">
            <a:solidFill>
              <a:schemeClr val="tx1"/>
            </a:solidFill>
            <a:round/>
            <a:headEnd/>
            <a:tailEnd type="none" w="med" len="lg"/>
          </a:ln>
          <a:effectLst/>
        </p:spPr>
        <p:txBody>
          <a:bodyPr wrap="none" anchor="ctr"/>
          <a:lstStyle/>
          <a:p>
            <a:endParaRPr lang="en-US"/>
          </a:p>
        </p:txBody>
      </p:sp>
      <p:sp>
        <p:nvSpPr>
          <p:cNvPr id="50" name="Line 17"/>
          <p:cNvSpPr>
            <a:spLocks noChangeShapeType="1"/>
          </p:cNvSpPr>
          <p:nvPr/>
        </p:nvSpPr>
        <p:spPr bwMode="auto">
          <a:xfrm flipV="1">
            <a:off x="4208300" y="4929732"/>
            <a:ext cx="2689225" cy="4763"/>
          </a:xfrm>
          <a:prstGeom prst="line">
            <a:avLst/>
          </a:prstGeom>
          <a:noFill/>
          <a:ln w="28575">
            <a:solidFill>
              <a:schemeClr val="tx1"/>
            </a:solidFill>
            <a:round/>
            <a:headEnd/>
            <a:tailEnd type="none" w="med" len="lg"/>
          </a:ln>
          <a:effectLst/>
        </p:spPr>
        <p:txBody>
          <a:bodyPr wrap="none" anchor="ctr"/>
          <a:lstStyle/>
          <a:p>
            <a:endParaRPr lang="en-US"/>
          </a:p>
        </p:txBody>
      </p:sp>
      <p:sp>
        <p:nvSpPr>
          <p:cNvPr id="51" name="Line 18"/>
          <p:cNvSpPr>
            <a:spLocks noChangeShapeType="1"/>
          </p:cNvSpPr>
          <p:nvPr/>
        </p:nvSpPr>
        <p:spPr bwMode="auto">
          <a:xfrm flipV="1">
            <a:off x="6900700" y="2296070"/>
            <a:ext cx="12700" cy="2651125"/>
          </a:xfrm>
          <a:prstGeom prst="line">
            <a:avLst/>
          </a:prstGeom>
          <a:noFill/>
          <a:ln w="28575">
            <a:solidFill>
              <a:schemeClr val="tx1"/>
            </a:solidFill>
            <a:round/>
            <a:headEnd/>
            <a:tailEnd type="triangle" w="med" len="lg"/>
          </a:ln>
          <a:effectLst/>
        </p:spPr>
        <p:txBody>
          <a:bodyPr wrap="none" anchor="ctr"/>
          <a:lstStyle/>
          <a:p>
            <a:endParaRPr lang="en-US"/>
          </a:p>
        </p:txBody>
      </p:sp>
      <p:sp>
        <p:nvSpPr>
          <p:cNvPr id="52" name="Text Box 19"/>
          <p:cNvSpPr txBox="1">
            <a:spLocks noChangeArrowheads="1"/>
          </p:cNvSpPr>
          <p:nvPr/>
        </p:nvSpPr>
        <p:spPr bwMode="auto">
          <a:xfrm>
            <a:off x="5130051" y="4369345"/>
            <a:ext cx="669925" cy="366712"/>
          </a:xfrm>
          <a:prstGeom prst="rect">
            <a:avLst/>
          </a:prstGeom>
          <a:noFill/>
          <a:ln w="28575">
            <a:noFill/>
            <a:miter lim="800000"/>
            <a:headEnd/>
            <a:tailEnd type="none" w="med" len="lg"/>
          </a:ln>
          <a:effectLst/>
        </p:spPr>
        <p:txBody>
          <a:bodyPr wrap="none">
            <a:spAutoFit/>
          </a:bodyPr>
          <a:lstStyle/>
          <a:p>
            <a:pPr algn="r"/>
            <a:r>
              <a:rPr lang="en-US" sz="1800" dirty="0"/>
              <a:t>52°F</a:t>
            </a:r>
          </a:p>
        </p:txBody>
      </p:sp>
      <p:sp>
        <p:nvSpPr>
          <p:cNvPr id="53" name="Line 20"/>
          <p:cNvSpPr>
            <a:spLocks noChangeShapeType="1"/>
          </p:cNvSpPr>
          <p:nvPr/>
        </p:nvSpPr>
        <p:spPr bwMode="auto">
          <a:xfrm flipH="1" flipV="1">
            <a:off x="2481100" y="3096170"/>
            <a:ext cx="1739900" cy="0"/>
          </a:xfrm>
          <a:prstGeom prst="line">
            <a:avLst/>
          </a:prstGeom>
          <a:noFill/>
          <a:ln w="28575">
            <a:solidFill>
              <a:schemeClr val="tx1"/>
            </a:solidFill>
            <a:round/>
            <a:headEnd/>
            <a:tailEnd type="none" w="med" len="lg"/>
          </a:ln>
          <a:effectLst/>
        </p:spPr>
        <p:txBody>
          <a:bodyPr wrap="none" anchor="ctr"/>
          <a:lstStyle/>
          <a:p>
            <a:endParaRPr lang="en-US"/>
          </a:p>
        </p:txBody>
      </p:sp>
      <p:sp>
        <p:nvSpPr>
          <p:cNvPr id="54" name="Line 21"/>
          <p:cNvSpPr>
            <a:spLocks noChangeShapeType="1"/>
          </p:cNvSpPr>
          <p:nvPr/>
        </p:nvSpPr>
        <p:spPr bwMode="auto">
          <a:xfrm flipV="1">
            <a:off x="2477925" y="2308770"/>
            <a:ext cx="0" cy="793750"/>
          </a:xfrm>
          <a:prstGeom prst="line">
            <a:avLst/>
          </a:prstGeom>
          <a:noFill/>
          <a:ln w="28575">
            <a:solidFill>
              <a:schemeClr val="tx1"/>
            </a:solidFill>
            <a:round/>
            <a:headEnd/>
            <a:tailEnd type="triangle" w="med" len="lg"/>
          </a:ln>
          <a:effectLst/>
        </p:spPr>
        <p:txBody>
          <a:bodyPr wrap="none" anchor="ctr"/>
          <a:lstStyle/>
          <a:p>
            <a:endParaRPr lang="en-US"/>
          </a:p>
        </p:txBody>
      </p:sp>
      <p:sp>
        <p:nvSpPr>
          <p:cNvPr id="55" name="Line 22"/>
          <p:cNvSpPr>
            <a:spLocks noChangeShapeType="1"/>
          </p:cNvSpPr>
          <p:nvPr/>
        </p:nvSpPr>
        <p:spPr bwMode="auto">
          <a:xfrm>
            <a:off x="2793838" y="2319882"/>
            <a:ext cx="0" cy="542925"/>
          </a:xfrm>
          <a:prstGeom prst="line">
            <a:avLst/>
          </a:prstGeom>
          <a:noFill/>
          <a:ln w="28575">
            <a:solidFill>
              <a:schemeClr val="tx1"/>
            </a:solidFill>
            <a:round/>
            <a:headEnd/>
            <a:tailEnd type="triangle" w="med" len="lg"/>
          </a:ln>
          <a:effectLst/>
        </p:spPr>
        <p:txBody>
          <a:bodyPr wrap="none" anchor="ctr"/>
          <a:lstStyle/>
          <a:p>
            <a:endParaRPr lang="en-US"/>
          </a:p>
        </p:txBody>
      </p:sp>
      <p:sp>
        <p:nvSpPr>
          <p:cNvPr id="56" name="Line 23"/>
          <p:cNvSpPr>
            <a:spLocks noChangeShapeType="1"/>
          </p:cNvSpPr>
          <p:nvPr/>
        </p:nvSpPr>
        <p:spPr bwMode="auto">
          <a:xfrm>
            <a:off x="2784313" y="2838995"/>
            <a:ext cx="2316162" cy="12700"/>
          </a:xfrm>
          <a:prstGeom prst="line">
            <a:avLst/>
          </a:prstGeom>
          <a:noFill/>
          <a:ln w="28575">
            <a:solidFill>
              <a:schemeClr val="tx1"/>
            </a:solidFill>
            <a:round/>
            <a:headEnd/>
            <a:tailEnd type="none" w="med" len="lg"/>
          </a:ln>
          <a:effectLst/>
        </p:spPr>
        <p:txBody>
          <a:bodyPr wrap="none" anchor="ctr"/>
          <a:lstStyle/>
          <a:p>
            <a:endParaRPr lang="en-US"/>
          </a:p>
        </p:txBody>
      </p:sp>
      <p:sp>
        <p:nvSpPr>
          <p:cNvPr id="57" name="AutoShape 24"/>
          <p:cNvSpPr>
            <a:spLocks noChangeArrowheads="1"/>
          </p:cNvSpPr>
          <p:nvPr/>
        </p:nvSpPr>
        <p:spPr bwMode="auto">
          <a:xfrm>
            <a:off x="7140413" y="1413420"/>
            <a:ext cx="920750" cy="293687"/>
          </a:xfrm>
          <a:prstGeom prst="rightArrow">
            <a:avLst>
              <a:gd name="adj1" fmla="val 50000"/>
              <a:gd name="adj2" fmla="val 78379"/>
            </a:avLst>
          </a:prstGeom>
          <a:solidFill>
            <a:srgbClr val="00CC00"/>
          </a:solidFill>
          <a:ln w="9525" algn="ctr">
            <a:solidFill>
              <a:schemeClr val="tx1"/>
            </a:solidFill>
            <a:miter lim="800000"/>
            <a:headEnd/>
            <a:tailEnd type="none" w="med" len="lg"/>
          </a:ln>
          <a:effectLst/>
        </p:spPr>
        <p:txBody>
          <a:bodyPr wrap="none" anchor="ctr"/>
          <a:lstStyle/>
          <a:p>
            <a:endParaRPr lang="en-US"/>
          </a:p>
        </p:txBody>
      </p:sp>
      <p:sp>
        <p:nvSpPr>
          <p:cNvPr id="58" name="AutoShape 25"/>
          <p:cNvSpPr>
            <a:spLocks noChangeArrowheads="1"/>
          </p:cNvSpPr>
          <p:nvPr/>
        </p:nvSpPr>
        <p:spPr bwMode="auto">
          <a:xfrm>
            <a:off x="2962113" y="1353095"/>
            <a:ext cx="920750" cy="293687"/>
          </a:xfrm>
          <a:prstGeom prst="rightArrow">
            <a:avLst>
              <a:gd name="adj1" fmla="val 50000"/>
              <a:gd name="adj2" fmla="val 78379"/>
            </a:avLst>
          </a:prstGeom>
          <a:solidFill>
            <a:srgbClr val="FFFF00"/>
          </a:solidFill>
          <a:ln w="9525" algn="ctr">
            <a:solidFill>
              <a:schemeClr val="tx1"/>
            </a:solidFill>
            <a:miter lim="800000"/>
            <a:headEnd/>
            <a:tailEnd type="none" w="med" len="lg"/>
          </a:ln>
          <a:effectLst/>
        </p:spPr>
        <p:txBody>
          <a:bodyPr wrap="none" anchor="ctr"/>
          <a:lstStyle/>
          <a:p>
            <a:endParaRPr lang="en-US"/>
          </a:p>
        </p:txBody>
      </p:sp>
      <p:sp>
        <p:nvSpPr>
          <p:cNvPr id="59" name="AutoShape 26"/>
          <p:cNvSpPr>
            <a:spLocks noChangeArrowheads="1"/>
          </p:cNvSpPr>
          <p:nvPr/>
        </p:nvSpPr>
        <p:spPr bwMode="auto">
          <a:xfrm>
            <a:off x="1373025" y="1364207"/>
            <a:ext cx="920750" cy="295275"/>
          </a:xfrm>
          <a:prstGeom prst="rightArrow">
            <a:avLst>
              <a:gd name="adj1" fmla="val 50000"/>
              <a:gd name="adj2" fmla="val 77957"/>
            </a:avLst>
          </a:prstGeom>
          <a:solidFill>
            <a:srgbClr val="0066FF"/>
          </a:solidFill>
          <a:ln w="9525">
            <a:solidFill>
              <a:schemeClr val="tx1"/>
            </a:solidFill>
            <a:miter lim="800000"/>
            <a:headEnd/>
            <a:tailEnd type="none" w="med" len="lg"/>
          </a:ln>
          <a:effectLst/>
        </p:spPr>
        <p:txBody>
          <a:bodyPr wrap="none" anchor="ctr"/>
          <a:lstStyle/>
          <a:p>
            <a:endParaRPr lang="en-US"/>
          </a:p>
        </p:txBody>
      </p:sp>
      <p:sp>
        <p:nvSpPr>
          <p:cNvPr id="60" name="Text Box 27"/>
          <p:cNvSpPr txBox="1">
            <a:spLocks noChangeArrowheads="1"/>
          </p:cNvSpPr>
          <p:nvPr/>
        </p:nvSpPr>
        <p:spPr bwMode="auto">
          <a:xfrm>
            <a:off x="682463" y="959395"/>
            <a:ext cx="1644650" cy="366712"/>
          </a:xfrm>
          <a:prstGeom prst="rect">
            <a:avLst/>
          </a:prstGeom>
          <a:noFill/>
          <a:ln w="28575">
            <a:noFill/>
            <a:miter lim="800000"/>
            <a:headEnd/>
            <a:tailEnd type="none" w="med" len="lg"/>
          </a:ln>
          <a:effectLst/>
        </p:spPr>
        <p:txBody>
          <a:bodyPr>
            <a:spAutoFit/>
          </a:bodyPr>
          <a:lstStyle/>
          <a:p>
            <a:pPr algn="r"/>
            <a:r>
              <a:rPr lang="en-US" sz="1800"/>
              <a:t>Outside air</a:t>
            </a:r>
          </a:p>
        </p:txBody>
      </p:sp>
      <p:sp>
        <p:nvSpPr>
          <p:cNvPr id="61" name="Text Box 28"/>
          <p:cNvSpPr txBox="1">
            <a:spLocks noChangeArrowheads="1"/>
          </p:cNvSpPr>
          <p:nvPr/>
        </p:nvSpPr>
        <p:spPr bwMode="auto">
          <a:xfrm>
            <a:off x="2999152" y="851445"/>
            <a:ext cx="1644650" cy="641350"/>
          </a:xfrm>
          <a:prstGeom prst="rect">
            <a:avLst/>
          </a:prstGeom>
          <a:noFill/>
          <a:ln w="28575">
            <a:noFill/>
            <a:miter lim="800000"/>
            <a:headEnd/>
            <a:tailEnd type="none" w="med" len="lg"/>
          </a:ln>
          <a:effectLst/>
        </p:spPr>
        <p:txBody>
          <a:bodyPr>
            <a:spAutoFit/>
          </a:bodyPr>
          <a:lstStyle/>
          <a:p>
            <a:pPr algn="l"/>
            <a:r>
              <a:rPr lang="en-US" sz="1800" dirty="0"/>
              <a:t>Heated to 70°F</a:t>
            </a:r>
          </a:p>
        </p:txBody>
      </p:sp>
      <p:sp>
        <p:nvSpPr>
          <p:cNvPr id="62" name="Text Box 29"/>
          <p:cNvSpPr txBox="1">
            <a:spLocks noChangeArrowheads="1"/>
          </p:cNvSpPr>
          <p:nvPr/>
        </p:nvSpPr>
        <p:spPr bwMode="auto">
          <a:xfrm>
            <a:off x="7037225" y="751432"/>
            <a:ext cx="1644650" cy="641350"/>
          </a:xfrm>
          <a:prstGeom prst="rect">
            <a:avLst/>
          </a:prstGeom>
          <a:noFill/>
          <a:ln w="28575">
            <a:noFill/>
            <a:miter lim="800000"/>
            <a:headEnd/>
            <a:tailEnd type="none" w="med" len="lg"/>
          </a:ln>
          <a:effectLst/>
        </p:spPr>
        <p:txBody>
          <a:bodyPr>
            <a:spAutoFit/>
          </a:bodyPr>
          <a:lstStyle/>
          <a:p>
            <a:pPr algn="l"/>
            <a:r>
              <a:rPr lang="en-US" sz="1800"/>
              <a:t>Cooled exhaust air</a:t>
            </a:r>
          </a:p>
        </p:txBody>
      </p:sp>
      <p:sp>
        <p:nvSpPr>
          <p:cNvPr id="64" name="Text Box 31"/>
          <p:cNvSpPr txBox="1">
            <a:spLocks noChangeArrowheads="1"/>
          </p:cNvSpPr>
          <p:nvPr/>
        </p:nvSpPr>
        <p:spPr bwMode="auto">
          <a:xfrm>
            <a:off x="3988543" y="3842777"/>
            <a:ext cx="1387498" cy="400110"/>
          </a:xfrm>
          <a:prstGeom prst="rect">
            <a:avLst/>
          </a:prstGeom>
          <a:noFill/>
          <a:ln w="28575">
            <a:noFill/>
            <a:miter lim="800000"/>
            <a:headEnd/>
            <a:tailEnd type="none" w="med" len="lg"/>
          </a:ln>
          <a:effectLst/>
        </p:spPr>
        <p:txBody>
          <a:bodyPr wrap="square">
            <a:spAutoFit/>
          </a:bodyPr>
          <a:lstStyle/>
          <a:p>
            <a:r>
              <a:rPr lang="en-US" sz="2000" b="1" dirty="0" smtClean="0">
                <a:solidFill>
                  <a:schemeClr val="bg1"/>
                </a:solidFill>
              </a:rPr>
              <a:t>Pump</a:t>
            </a:r>
            <a:endParaRPr lang="en-US" sz="2000" b="1" dirty="0">
              <a:solidFill>
                <a:schemeClr val="bg1"/>
              </a:solidFill>
            </a:endParaRPr>
          </a:p>
        </p:txBody>
      </p:sp>
      <p:sp>
        <p:nvSpPr>
          <p:cNvPr id="81" name="AutoShape 48"/>
          <p:cNvSpPr>
            <a:spLocks noChangeArrowheads="1"/>
          </p:cNvSpPr>
          <p:nvPr/>
        </p:nvSpPr>
        <p:spPr bwMode="auto">
          <a:xfrm>
            <a:off x="5538625" y="1400720"/>
            <a:ext cx="920750" cy="293687"/>
          </a:xfrm>
          <a:prstGeom prst="rightArrow">
            <a:avLst>
              <a:gd name="adj1" fmla="val 50000"/>
              <a:gd name="adj2" fmla="val 78379"/>
            </a:avLst>
          </a:prstGeom>
          <a:solidFill>
            <a:srgbClr val="FF3300"/>
          </a:solidFill>
          <a:ln w="9525">
            <a:solidFill>
              <a:schemeClr val="tx1"/>
            </a:solidFill>
            <a:miter lim="800000"/>
            <a:headEnd/>
            <a:tailEnd type="none" w="med" len="lg"/>
          </a:ln>
          <a:effectLst/>
        </p:spPr>
        <p:txBody>
          <a:bodyPr wrap="none" anchor="ctr"/>
          <a:lstStyle/>
          <a:p>
            <a:endParaRPr lang="en-US"/>
          </a:p>
        </p:txBody>
      </p:sp>
      <p:sp>
        <p:nvSpPr>
          <p:cNvPr id="82" name="Text Box 49"/>
          <p:cNvSpPr txBox="1">
            <a:spLocks noChangeArrowheads="1"/>
          </p:cNvSpPr>
          <p:nvPr/>
        </p:nvSpPr>
        <p:spPr bwMode="auto">
          <a:xfrm>
            <a:off x="5216363" y="960982"/>
            <a:ext cx="1370012" cy="366713"/>
          </a:xfrm>
          <a:prstGeom prst="rect">
            <a:avLst/>
          </a:prstGeom>
          <a:noFill/>
          <a:ln w="28575">
            <a:noFill/>
            <a:miter lim="800000"/>
            <a:headEnd/>
            <a:tailEnd type="none" w="med" len="lg"/>
          </a:ln>
          <a:effectLst/>
        </p:spPr>
        <p:txBody>
          <a:bodyPr>
            <a:spAutoFit/>
          </a:bodyPr>
          <a:lstStyle/>
          <a:p>
            <a:pPr algn="l"/>
            <a:r>
              <a:rPr lang="en-US" sz="1800"/>
              <a:t>Exhaust air</a:t>
            </a:r>
          </a:p>
        </p:txBody>
      </p:sp>
      <p:sp>
        <p:nvSpPr>
          <p:cNvPr id="85" name="16-Point Star 84"/>
          <p:cNvSpPr/>
          <p:nvPr/>
        </p:nvSpPr>
        <p:spPr bwMode="auto">
          <a:xfrm>
            <a:off x="365544" y="5083852"/>
            <a:ext cx="1977656" cy="1509823"/>
          </a:xfrm>
          <a:prstGeom prst="star16">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Black" pitchFamily="34" charset="0"/>
              </a:rPr>
              <a:t>Winter</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Black" pitchFamily="34" charset="0"/>
              </a:rPr>
              <a:t>Operation</a:t>
            </a:r>
            <a:endParaRPr kumimoji="0" lang="en-US" sz="2000" b="0" i="0" u="none" strike="noStrike" cap="none" normalizeH="0" baseline="0" dirty="0" smtClean="0">
              <a:ln>
                <a:noFill/>
              </a:ln>
              <a:solidFill>
                <a:schemeClr val="bg1"/>
              </a:solidFill>
              <a:effectLst/>
              <a:latin typeface="Arial Black" pitchFamily="34" charset="0"/>
            </a:endParaRPr>
          </a:p>
        </p:txBody>
      </p:sp>
      <p:sp>
        <p:nvSpPr>
          <p:cNvPr id="63" name="Rectangle 62"/>
          <p:cNvSpPr/>
          <p:nvPr/>
        </p:nvSpPr>
        <p:spPr>
          <a:xfrm>
            <a:off x="2865389" y="1609061"/>
            <a:ext cx="950902" cy="338554"/>
          </a:xfrm>
          <a:prstGeom prst="rect">
            <a:avLst/>
          </a:prstGeom>
        </p:spPr>
        <p:txBody>
          <a:bodyPr wrap="none">
            <a:spAutoFit/>
          </a:bodyPr>
          <a:lstStyle/>
          <a:p>
            <a:r>
              <a:rPr lang="en-US" sz="1600" dirty="0" smtClean="0"/>
              <a:t>(21.1°C)</a:t>
            </a:r>
            <a:endParaRPr lang="en-US" sz="1600" dirty="0"/>
          </a:p>
        </p:txBody>
      </p:sp>
      <p:sp>
        <p:nvSpPr>
          <p:cNvPr id="83" name="Rectangle 82"/>
          <p:cNvSpPr/>
          <p:nvPr/>
        </p:nvSpPr>
        <p:spPr>
          <a:xfrm>
            <a:off x="5371055" y="3377207"/>
            <a:ext cx="950901" cy="338554"/>
          </a:xfrm>
          <a:prstGeom prst="rect">
            <a:avLst/>
          </a:prstGeom>
        </p:spPr>
        <p:txBody>
          <a:bodyPr wrap="none">
            <a:spAutoFit/>
          </a:bodyPr>
          <a:lstStyle/>
          <a:p>
            <a:r>
              <a:rPr lang="en-US" sz="1600" dirty="0" smtClean="0"/>
              <a:t>(46.1°C)</a:t>
            </a:r>
            <a:endParaRPr lang="en-US" sz="1600" dirty="0"/>
          </a:p>
        </p:txBody>
      </p:sp>
      <p:sp>
        <p:nvSpPr>
          <p:cNvPr id="84" name="Rectangle 83"/>
          <p:cNvSpPr/>
          <p:nvPr/>
        </p:nvSpPr>
        <p:spPr>
          <a:xfrm>
            <a:off x="3005816" y="3377197"/>
            <a:ext cx="950901" cy="338554"/>
          </a:xfrm>
          <a:prstGeom prst="rect">
            <a:avLst/>
          </a:prstGeom>
        </p:spPr>
        <p:txBody>
          <a:bodyPr wrap="none">
            <a:spAutoFit/>
          </a:bodyPr>
          <a:lstStyle/>
          <a:p>
            <a:r>
              <a:rPr lang="en-US" sz="1600" dirty="0" smtClean="0"/>
              <a:t>(54.4°C)</a:t>
            </a:r>
            <a:endParaRPr lang="en-US" sz="1600" dirty="0"/>
          </a:p>
        </p:txBody>
      </p:sp>
      <p:sp>
        <p:nvSpPr>
          <p:cNvPr id="86" name="Rectangle 85"/>
          <p:cNvSpPr/>
          <p:nvPr/>
        </p:nvSpPr>
        <p:spPr>
          <a:xfrm>
            <a:off x="3408421" y="4628937"/>
            <a:ext cx="837089" cy="338554"/>
          </a:xfrm>
          <a:prstGeom prst="rect">
            <a:avLst/>
          </a:prstGeom>
        </p:spPr>
        <p:txBody>
          <a:bodyPr wrap="none">
            <a:spAutoFit/>
          </a:bodyPr>
          <a:lstStyle/>
          <a:p>
            <a:r>
              <a:rPr lang="en-US" sz="1600" dirty="0" smtClean="0"/>
              <a:t>(4.4°C)</a:t>
            </a:r>
            <a:endParaRPr lang="en-US" sz="1600" dirty="0"/>
          </a:p>
        </p:txBody>
      </p:sp>
      <p:sp>
        <p:nvSpPr>
          <p:cNvPr id="87" name="Rectangle 86"/>
          <p:cNvSpPr/>
          <p:nvPr/>
        </p:nvSpPr>
        <p:spPr>
          <a:xfrm>
            <a:off x="5645575" y="4380352"/>
            <a:ext cx="935641" cy="338554"/>
          </a:xfrm>
          <a:prstGeom prst="rect">
            <a:avLst/>
          </a:prstGeom>
        </p:spPr>
        <p:txBody>
          <a:bodyPr wrap="none">
            <a:spAutoFit/>
          </a:bodyPr>
          <a:lstStyle/>
          <a:p>
            <a:r>
              <a:rPr lang="en-US" sz="1600" dirty="0" smtClean="0"/>
              <a:t>(11.1°C)</a:t>
            </a:r>
            <a:endParaRPr lang="en-US" sz="1600" dirty="0"/>
          </a:p>
        </p:txBody>
      </p:sp>
      <p:sp>
        <p:nvSpPr>
          <p:cNvPr id="6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56</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6" name="Rounded Rectangle 65"/>
          <p:cNvSpPr/>
          <p:nvPr/>
        </p:nvSpPr>
        <p:spPr bwMode="auto">
          <a:xfrm rot="16200000">
            <a:off x="6012996" y="1293179"/>
            <a:ext cx="1476376" cy="466224"/>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7" name="Rounded Rectangle 66"/>
          <p:cNvSpPr/>
          <p:nvPr/>
        </p:nvSpPr>
        <p:spPr bwMode="auto">
          <a:xfrm rot="16200000">
            <a:off x="1890939" y="1324930"/>
            <a:ext cx="1476376" cy="466224"/>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0" name="Text Box 31"/>
          <p:cNvSpPr txBox="1">
            <a:spLocks noChangeArrowheads="1"/>
          </p:cNvSpPr>
          <p:nvPr/>
        </p:nvSpPr>
        <p:spPr bwMode="auto">
          <a:xfrm>
            <a:off x="3925614" y="3506440"/>
            <a:ext cx="1450427" cy="400110"/>
          </a:xfrm>
          <a:prstGeom prst="rect">
            <a:avLst/>
          </a:prstGeom>
          <a:noFill/>
          <a:ln w="28575">
            <a:noFill/>
            <a:miter lim="800000"/>
            <a:headEnd/>
            <a:tailEnd type="none" w="med" len="lg"/>
          </a:ln>
          <a:effectLst/>
        </p:spPr>
        <p:txBody>
          <a:bodyPr wrap="square">
            <a:spAutoFit/>
          </a:bodyPr>
          <a:lstStyle/>
          <a:p>
            <a:r>
              <a:rPr lang="en-US" sz="2000" b="1" dirty="0">
                <a:solidFill>
                  <a:schemeClr val="bg1"/>
                </a:solidFill>
              </a:rPr>
              <a:t>Heat </a:t>
            </a:r>
            <a:endParaRPr lang="en-US" sz="2000" b="1" dirty="0" smtClean="0">
              <a:solidFill>
                <a:schemeClr val="bg1"/>
              </a:solidFill>
            </a:endParaRPr>
          </a:p>
        </p:txBody>
      </p:sp>
      <p:pic>
        <p:nvPicPr>
          <p:cNvPr id="74" name="Picture 2"/>
          <p:cNvPicPr>
            <a:picLocks noChangeAspect="1" noChangeArrowheads="1"/>
          </p:cNvPicPr>
          <p:nvPr/>
        </p:nvPicPr>
        <p:blipFill>
          <a:blip r:embed="rId4" cstate="print"/>
          <a:srcRect l="33384" t="8435" r="12886" b="13361"/>
          <a:stretch>
            <a:fillRect/>
          </a:stretch>
        </p:blipFill>
        <p:spPr bwMode="auto">
          <a:xfrm>
            <a:off x="4209143" y="827314"/>
            <a:ext cx="972457" cy="1465943"/>
          </a:xfrm>
          <a:prstGeom prst="rect">
            <a:avLst/>
          </a:prstGeom>
          <a:noFill/>
          <a:ln w="9525">
            <a:noFill/>
            <a:miter lim="800000"/>
            <a:headEnd/>
            <a:tailEnd/>
          </a:ln>
        </p:spPr>
      </p:pic>
      <p:pic>
        <p:nvPicPr>
          <p:cNvPr id="75" name="Picture 2" descr="C:\Documents and Settings\chugusj\Local Settings\Temporary Internet Files\Content.IE5\WBJA47HI\MPj03143670000[1].jpg"/>
          <p:cNvPicPr>
            <a:picLocks noChangeAspect="1" noChangeArrowheads="1"/>
          </p:cNvPicPr>
          <p:nvPr/>
        </p:nvPicPr>
        <p:blipFill>
          <a:blip r:embed="rId5" cstate="print"/>
          <a:srcRect l="6127" t="6883" r="8833" b="24289"/>
          <a:stretch>
            <a:fillRect/>
          </a:stretch>
        </p:blipFill>
        <p:spPr bwMode="auto">
          <a:xfrm>
            <a:off x="4759232" y="826095"/>
            <a:ext cx="407194" cy="381000"/>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cstate="print"/>
          <a:srcRect l="33384" t="8435" r="12886" b="13361"/>
          <a:stretch>
            <a:fillRect/>
          </a:stretch>
        </p:blipFill>
        <p:spPr bwMode="auto">
          <a:xfrm>
            <a:off x="4209143" y="827314"/>
            <a:ext cx="972457" cy="1465943"/>
          </a:xfrm>
          <a:prstGeom prst="rect">
            <a:avLst/>
          </a:prstGeom>
          <a:noFill/>
          <a:ln w="9525">
            <a:noFill/>
            <a:miter lim="800000"/>
            <a:headEnd/>
            <a:tailEnd/>
          </a:ln>
        </p:spPr>
      </p:pic>
      <p:pic>
        <p:nvPicPr>
          <p:cNvPr id="4103" name="Picture 7" descr="C:\Documents and Settings\chugusj\Local Settings\Temporary Internet Files\Content.IE5\WJQROHE7\MPj04387200000[1].jpg"/>
          <p:cNvPicPr>
            <a:picLocks noChangeAspect="1" noChangeArrowheads="1"/>
          </p:cNvPicPr>
          <p:nvPr/>
        </p:nvPicPr>
        <p:blipFill>
          <a:blip r:embed="rId4" cstate="print"/>
          <a:srcRect/>
          <a:stretch>
            <a:fillRect/>
          </a:stretch>
        </p:blipFill>
        <p:spPr bwMode="auto">
          <a:xfrm>
            <a:off x="349107" y="3578779"/>
            <a:ext cx="1853683" cy="2490952"/>
          </a:xfrm>
          <a:prstGeom prst="rect">
            <a:avLst/>
          </a:prstGeom>
          <a:ln>
            <a:noFill/>
          </a:ln>
          <a:effectLst>
            <a:outerShdw blurRad="292100" dist="139700" dir="2700000" algn="tl" rotWithShape="0">
              <a:srgbClr val="333333">
                <a:alpha val="65000"/>
              </a:srgbClr>
            </a:outerShdw>
          </a:effectLst>
        </p:spPr>
      </p:pic>
      <p:sp>
        <p:nvSpPr>
          <p:cNvPr id="23" name="Rectangle 2"/>
          <p:cNvSpPr>
            <a:spLocks noGrp="1" noChangeArrowheads="1"/>
          </p:cNvSpPr>
          <p:nvPr>
            <p:ph type="title"/>
          </p:nvPr>
        </p:nvSpPr>
        <p:spPr>
          <a:xfrm>
            <a:off x="322263" y="0"/>
            <a:ext cx="8640762" cy="628650"/>
          </a:xfrm>
          <a:noFill/>
          <a:ln/>
        </p:spPr>
        <p:txBody>
          <a:bodyPr/>
          <a:lstStyle/>
          <a:p>
            <a:r>
              <a:rPr lang="en-US" b="1" dirty="0" smtClean="0">
                <a:effectLst/>
              </a:rPr>
              <a:t>St. Michaels Hospital</a:t>
            </a:r>
            <a:endParaRPr lang="en-US" b="1" dirty="0">
              <a:effectLst/>
            </a:endParaRPr>
          </a:p>
        </p:txBody>
      </p:sp>
      <p:sp>
        <p:nvSpPr>
          <p:cNvPr id="83" name="Text Box 50"/>
          <p:cNvSpPr txBox="1">
            <a:spLocks noChangeArrowheads="1"/>
          </p:cNvSpPr>
          <p:nvPr/>
        </p:nvSpPr>
        <p:spPr bwMode="auto">
          <a:xfrm>
            <a:off x="4822045" y="5421571"/>
            <a:ext cx="3829895" cy="707886"/>
          </a:xfrm>
          <a:prstGeom prst="rect">
            <a:avLst/>
          </a:prstGeom>
          <a:solidFill>
            <a:srgbClr val="92D050"/>
          </a:solidFill>
          <a:ln w="12700">
            <a:solidFill>
              <a:schemeClr val="tx1"/>
            </a:solidFill>
            <a:miter lim="800000"/>
            <a:headEnd/>
            <a:tailEnd type="none" w="med" len="lg"/>
          </a:ln>
          <a:effectLst/>
        </p:spPr>
        <p:txBody>
          <a:bodyPr wrap="none">
            <a:spAutoFit/>
          </a:bodyPr>
          <a:lstStyle/>
          <a:p>
            <a:pPr algn="l"/>
            <a:r>
              <a:rPr lang="en-US" sz="2000" dirty="0" smtClean="0"/>
              <a:t>Energy </a:t>
            </a:r>
            <a:r>
              <a:rPr lang="en-US" sz="2000" dirty="0"/>
              <a:t>Savings - $</a:t>
            </a:r>
            <a:r>
              <a:rPr lang="en-US" sz="2000" dirty="0" smtClean="0"/>
              <a:t>900,000 </a:t>
            </a:r>
            <a:r>
              <a:rPr lang="en-US" sz="2000" dirty="0"/>
              <a:t>/ yr</a:t>
            </a:r>
          </a:p>
          <a:p>
            <a:pPr algn="l"/>
            <a:r>
              <a:rPr lang="en-US" sz="2000" dirty="0"/>
              <a:t>Simple Payback - </a:t>
            </a:r>
            <a:r>
              <a:rPr lang="en-US" sz="2000" b="1" dirty="0"/>
              <a:t>6 </a:t>
            </a:r>
            <a:r>
              <a:rPr lang="en-US" sz="2000" b="1" dirty="0" smtClean="0"/>
              <a:t>months!</a:t>
            </a:r>
            <a:endParaRPr lang="en-US" sz="2000" b="1" dirty="0"/>
          </a:p>
        </p:txBody>
      </p:sp>
      <p:sp>
        <p:nvSpPr>
          <p:cNvPr id="85" name="16-Point Star 84"/>
          <p:cNvSpPr/>
          <p:nvPr/>
        </p:nvSpPr>
        <p:spPr bwMode="auto">
          <a:xfrm>
            <a:off x="255182" y="4957724"/>
            <a:ext cx="1977656" cy="1509823"/>
          </a:xfrm>
          <a:prstGeom prst="star16">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Black" pitchFamily="34" charset="0"/>
              </a:rPr>
              <a:t>Summer</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Black" pitchFamily="34" charset="0"/>
              </a:rPr>
              <a:t>Operation</a:t>
            </a:r>
            <a:endParaRPr kumimoji="0" lang="en-US" sz="2000" b="0" i="0" u="none" strike="noStrike" cap="none" normalizeH="0" baseline="0" dirty="0" smtClean="0">
              <a:ln>
                <a:noFill/>
              </a:ln>
              <a:solidFill>
                <a:schemeClr val="bg1"/>
              </a:solidFill>
              <a:effectLst/>
              <a:latin typeface="Arial Black" pitchFamily="34" charset="0"/>
            </a:endParaRPr>
          </a:p>
        </p:txBody>
      </p:sp>
      <p:sp>
        <p:nvSpPr>
          <p:cNvPr id="88" name="Line 8"/>
          <p:cNvSpPr>
            <a:spLocks noChangeShapeType="1"/>
          </p:cNvSpPr>
          <p:nvPr/>
        </p:nvSpPr>
        <p:spPr bwMode="auto">
          <a:xfrm flipH="1">
            <a:off x="4203538" y="4385220"/>
            <a:ext cx="11112" cy="536575"/>
          </a:xfrm>
          <a:prstGeom prst="line">
            <a:avLst/>
          </a:prstGeom>
          <a:noFill/>
          <a:ln w="28575">
            <a:solidFill>
              <a:schemeClr val="tx1"/>
            </a:solidFill>
            <a:round/>
            <a:headEnd/>
            <a:tailEnd type="triangle" w="med" len="lg"/>
          </a:ln>
          <a:effectLst/>
        </p:spPr>
        <p:txBody>
          <a:bodyPr wrap="none" anchor="ctr"/>
          <a:lstStyle/>
          <a:p>
            <a:endParaRPr lang="en-US"/>
          </a:p>
        </p:txBody>
      </p:sp>
      <p:sp>
        <p:nvSpPr>
          <p:cNvPr id="89" name="Text Box 9"/>
          <p:cNvSpPr txBox="1">
            <a:spLocks noChangeArrowheads="1"/>
          </p:cNvSpPr>
          <p:nvPr/>
        </p:nvSpPr>
        <p:spPr bwMode="auto">
          <a:xfrm>
            <a:off x="3514976" y="4381458"/>
            <a:ext cx="669925" cy="366712"/>
          </a:xfrm>
          <a:prstGeom prst="rect">
            <a:avLst/>
          </a:prstGeom>
          <a:noFill/>
          <a:ln w="28575">
            <a:noFill/>
            <a:miter lim="800000"/>
            <a:headEnd/>
            <a:tailEnd type="none" w="med" len="lg"/>
          </a:ln>
          <a:effectLst/>
        </p:spPr>
        <p:txBody>
          <a:bodyPr wrap="none">
            <a:spAutoFit/>
          </a:bodyPr>
          <a:lstStyle/>
          <a:p>
            <a:pPr algn="r"/>
            <a:r>
              <a:rPr lang="en-US" sz="1800" dirty="0"/>
              <a:t>40°F</a:t>
            </a:r>
          </a:p>
        </p:txBody>
      </p:sp>
      <p:sp>
        <p:nvSpPr>
          <p:cNvPr id="90" name="Line 10"/>
          <p:cNvSpPr>
            <a:spLocks noChangeShapeType="1"/>
          </p:cNvSpPr>
          <p:nvPr/>
        </p:nvSpPr>
        <p:spPr bwMode="auto">
          <a:xfrm flipV="1">
            <a:off x="4228938" y="2319882"/>
            <a:ext cx="9525" cy="1104900"/>
          </a:xfrm>
          <a:prstGeom prst="line">
            <a:avLst/>
          </a:prstGeom>
          <a:noFill/>
          <a:ln w="28575">
            <a:solidFill>
              <a:schemeClr val="tx1"/>
            </a:solidFill>
            <a:round/>
            <a:headEnd/>
            <a:tailEnd type="triangle" w="med" len="lg"/>
          </a:ln>
          <a:effectLst/>
        </p:spPr>
        <p:txBody>
          <a:bodyPr wrap="none" anchor="ctr"/>
          <a:lstStyle/>
          <a:p>
            <a:endParaRPr lang="en-US"/>
          </a:p>
        </p:txBody>
      </p:sp>
      <p:sp>
        <p:nvSpPr>
          <p:cNvPr id="91" name="Line 11"/>
          <p:cNvSpPr>
            <a:spLocks noChangeShapeType="1"/>
          </p:cNvSpPr>
          <p:nvPr/>
        </p:nvSpPr>
        <p:spPr bwMode="auto">
          <a:xfrm flipH="1">
            <a:off x="5108413" y="2399257"/>
            <a:ext cx="6350" cy="1025525"/>
          </a:xfrm>
          <a:prstGeom prst="line">
            <a:avLst/>
          </a:prstGeom>
          <a:noFill/>
          <a:ln w="28575">
            <a:solidFill>
              <a:schemeClr val="tx1"/>
            </a:solidFill>
            <a:round/>
            <a:headEnd/>
            <a:tailEnd type="triangle" w="med" len="lg"/>
          </a:ln>
          <a:effectLst/>
        </p:spPr>
        <p:txBody>
          <a:bodyPr wrap="none" anchor="ctr"/>
          <a:lstStyle/>
          <a:p>
            <a:endParaRPr lang="en-US"/>
          </a:p>
        </p:txBody>
      </p:sp>
      <p:sp>
        <p:nvSpPr>
          <p:cNvPr id="92" name="Line 12"/>
          <p:cNvSpPr>
            <a:spLocks noChangeShapeType="1"/>
          </p:cNvSpPr>
          <p:nvPr/>
        </p:nvSpPr>
        <p:spPr bwMode="auto">
          <a:xfrm flipV="1">
            <a:off x="5121113" y="4377282"/>
            <a:ext cx="0" cy="342900"/>
          </a:xfrm>
          <a:prstGeom prst="line">
            <a:avLst/>
          </a:prstGeom>
          <a:noFill/>
          <a:ln w="28575">
            <a:solidFill>
              <a:schemeClr val="tx1"/>
            </a:solidFill>
            <a:round/>
            <a:headEnd/>
            <a:tailEnd type="triangle" w="med" len="lg"/>
          </a:ln>
          <a:effectLst/>
        </p:spPr>
        <p:txBody>
          <a:bodyPr wrap="none" anchor="ctr"/>
          <a:lstStyle/>
          <a:p>
            <a:endParaRPr lang="en-US"/>
          </a:p>
        </p:txBody>
      </p:sp>
      <p:sp>
        <p:nvSpPr>
          <p:cNvPr id="93" name="Line 13"/>
          <p:cNvSpPr>
            <a:spLocks noChangeShapeType="1"/>
          </p:cNvSpPr>
          <p:nvPr/>
        </p:nvSpPr>
        <p:spPr bwMode="auto">
          <a:xfrm>
            <a:off x="6605425" y="2311945"/>
            <a:ext cx="0" cy="2416175"/>
          </a:xfrm>
          <a:prstGeom prst="line">
            <a:avLst/>
          </a:prstGeom>
          <a:noFill/>
          <a:ln w="28575">
            <a:solidFill>
              <a:schemeClr val="tx1"/>
            </a:solidFill>
            <a:prstDash val="dash"/>
            <a:round/>
            <a:headEnd/>
            <a:tailEnd type="triangle" w="med" len="lg"/>
          </a:ln>
          <a:effectLst/>
        </p:spPr>
        <p:txBody>
          <a:bodyPr wrap="none" anchor="ctr"/>
          <a:lstStyle/>
          <a:p>
            <a:endParaRPr lang="en-US"/>
          </a:p>
        </p:txBody>
      </p:sp>
      <p:sp>
        <p:nvSpPr>
          <p:cNvPr id="94" name="Line 14"/>
          <p:cNvSpPr>
            <a:spLocks noChangeShapeType="1"/>
          </p:cNvSpPr>
          <p:nvPr/>
        </p:nvSpPr>
        <p:spPr bwMode="auto">
          <a:xfrm flipH="1">
            <a:off x="5110000" y="4696370"/>
            <a:ext cx="1498600" cy="6350"/>
          </a:xfrm>
          <a:prstGeom prst="line">
            <a:avLst/>
          </a:prstGeom>
          <a:noFill/>
          <a:ln w="28575">
            <a:solidFill>
              <a:schemeClr val="tx1"/>
            </a:solidFill>
            <a:prstDash val="dash"/>
            <a:round/>
            <a:headEnd/>
            <a:tailEnd type="none" w="med" len="lg"/>
          </a:ln>
          <a:effectLst/>
        </p:spPr>
        <p:txBody>
          <a:bodyPr wrap="none" anchor="ctr"/>
          <a:lstStyle/>
          <a:p>
            <a:endParaRPr lang="en-US"/>
          </a:p>
        </p:txBody>
      </p:sp>
      <p:sp>
        <p:nvSpPr>
          <p:cNvPr id="95" name="Line 15"/>
          <p:cNvSpPr>
            <a:spLocks noChangeShapeType="1"/>
          </p:cNvSpPr>
          <p:nvPr/>
        </p:nvSpPr>
        <p:spPr bwMode="auto">
          <a:xfrm flipV="1">
            <a:off x="4249575" y="4915445"/>
            <a:ext cx="2689225" cy="4762"/>
          </a:xfrm>
          <a:prstGeom prst="line">
            <a:avLst/>
          </a:prstGeom>
          <a:noFill/>
          <a:ln w="28575">
            <a:solidFill>
              <a:schemeClr val="tx1"/>
            </a:solidFill>
            <a:prstDash val="dash"/>
            <a:round/>
            <a:headEnd/>
            <a:tailEnd type="none" w="med" len="lg"/>
          </a:ln>
          <a:effectLst/>
        </p:spPr>
        <p:txBody>
          <a:bodyPr wrap="none" anchor="ctr"/>
          <a:lstStyle/>
          <a:p>
            <a:endParaRPr lang="en-US"/>
          </a:p>
        </p:txBody>
      </p:sp>
      <p:sp>
        <p:nvSpPr>
          <p:cNvPr id="96" name="Line 16"/>
          <p:cNvSpPr>
            <a:spLocks noChangeShapeType="1"/>
          </p:cNvSpPr>
          <p:nvPr/>
        </p:nvSpPr>
        <p:spPr bwMode="auto">
          <a:xfrm flipV="1">
            <a:off x="6900700" y="2296070"/>
            <a:ext cx="12700" cy="2651125"/>
          </a:xfrm>
          <a:prstGeom prst="line">
            <a:avLst/>
          </a:prstGeom>
          <a:noFill/>
          <a:ln w="28575">
            <a:solidFill>
              <a:schemeClr val="tx1"/>
            </a:solidFill>
            <a:prstDash val="dash"/>
            <a:round/>
            <a:headEnd/>
            <a:tailEnd type="triangle" w="med" len="lg"/>
          </a:ln>
          <a:effectLst/>
        </p:spPr>
        <p:txBody>
          <a:bodyPr wrap="none" anchor="ctr"/>
          <a:lstStyle/>
          <a:p>
            <a:endParaRPr lang="en-US"/>
          </a:p>
        </p:txBody>
      </p:sp>
      <p:sp>
        <p:nvSpPr>
          <p:cNvPr id="97" name="Text Box 17"/>
          <p:cNvSpPr txBox="1">
            <a:spLocks noChangeArrowheads="1"/>
          </p:cNvSpPr>
          <p:nvPr/>
        </p:nvSpPr>
        <p:spPr bwMode="auto">
          <a:xfrm>
            <a:off x="5165563" y="4369345"/>
            <a:ext cx="669925" cy="366712"/>
          </a:xfrm>
          <a:prstGeom prst="rect">
            <a:avLst/>
          </a:prstGeom>
          <a:noFill/>
          <a:ln w="28575">
            <a:noFill/>
            <a:miter lim="800000"/>
            <a:headEnd/>
            <a:tailEnd type="none" w="med" len="lg"/>
          </a:ln>
          <a:effectLst/>
        </p:spPr>
        <p:txBody>
          <a:bodyPr wrap="none">
            <a:spAutoFit/>
          </a:bodyPr>
          <a:lstStyle/>
          <a:p>
            <a:pPr algn="r"/>
            <a:r>
              <a:rPr lang="en-US" sz="1800"/>
              <a:t>52°F</a:t>
            </a:r>
          </a:p>
        </p:txBody>
      </p:sp>
      <p:sp>
        <p:nvSpPr>
          <p:cNvPr id="98" name="Line 18"/>
          <p:cNvSpPr>
            <a:spLocks noChangeShapeType="1"/>
          </p:cNvSpPr>
          <p:nvPr/>
        </p:nvSpPr>
        <p:spPr bwMode="auto">
          <a:xfrm flipH="1" flipV="1">
            <a:off x="2481100" y="3096170"/>
            <a:ext cx="1739900" cy="0"/>
          </a:xfrm>
          <a:prstGeom prst="line">
            <a:avLst/>
          </a:prstGeom>
          <a:noFill/>
          <a:ln w="28575">
            <a:solidFill>
              <a:schemeClr val="tx1"/>
            </a:solidFill>
            <a:prstDash val="dash"/>
            <a:round/>
            <a:headEnd/>
            <a:tailEnd type="none" w="med" len="lg"/>
          </a:ln>
          <a:effectLst/>
        </p:spPr>
        <p:txBody>
          <a:bodyPr wrap="none" anchor="ctr"/>
          <a:lstStyle/>
          <a:p>
            <a:endParaRPr lang="en-US"/>
          </a:p>
        </p:txBody>
      </p:sp>
      <p:sp>
        <p:nvSpPr>
          <p:cNvPr id="99" name="Line 19"/>
          <p:cNvSpPr>
            <a:spLocks noChangeShapeType="1"/>
          </p:cNvSpPr>
          <p:nvPr/>
        </p:nvSpPr>
        <p:spPr bwMode="auto">
          <a:xfrm flipV="1">
            <a:off x="2463638" y="2308770"/>
            <a:ext cx="14287" cy="2617787"/>
          </a:xfrm>
          <a:prstGeom prst="line">
            <a:avLst/>
          </a:prstGeom>
          <a:noFill/>
          <a:ln w="28575">
            <a:solidFill>
              <a:schemeClr val="tx1"/>
            </a:solidFill>
            <a:round/>
            <a:headEnd/>
            <a:tailEnd type="triangle" w="med" len="lg"/>
          </a:ln>
          <a:effectLst/>
        </p:spPr>
        <p:txBody>
          <a:bodyPr wrap="none" anchor="ctr"/>
          <a:lstStyle/>
          <a:p>
            <a:endParaRPr lang="en-US"/>
          </a:p>
        </p:txBody>
      </p:sp>
      <p:sp>
        <p:nvSpPr>
          <p:cNvPr id="100" name="Line 20"/>
          <p:cNvSpPr>
            <a:spLocks noChangeShapeType="1"/>
          </p:cNvSpPr>
          <p:nvPr/>
        </p:nvSpPr>
        <p:spPr bwMode="auto">
          <a:xfrm>
            <a:off x="2793838" y="2319882"/>
            <a:ext cx="0" cy="542925"/>
          </a:xfrm>
          <a:prstGeom prst="line">
            <a:avLst/>
          </a:prstGeom>
          <a:noFill/>
          <a:ln w="28575">
            <a:solidFill>
              <a:schemeClr val="tx1"/>
            </a:solidFill>
            <a:round/>
            <a:headEnd/>
            <a:tailEnd type="triangle" w="med" len="lg"/>
          </a:ln>
          <a:effectLst/>
        </p:spPr>
        <p:txBody>
          <a:bodyPr wrap="none" anchor="ctr"/>
          <a:lstStyle/>
          <a:p>
            <a:endParaRPr lang="en-US"/>
          </a:p>
        </p:txBody>
      </p:sp>
      <p:sp>
        <p:nvSpPr>
          <p:cNvPr id="101" name="Line 21"/>
          <p:cNvSpPr>
            <a:spLocks noChangeShapeType="1"/>
          </p:cNvSpPr>
          <p:nvPr/>
        </p:nvSpPr>
        <p:spPr bwMode="auto">
          <a:xfrm>
            <a:off x="2784313" y="2838995"/>
            <a:ext cx="2316162" cy="12700"/>
          </a:xfrm>
          <a:prstGeom prst="line">
            <a:avLst/>
          </a:prstGeom>
          <a:noFill/>
          <a:ln w="28575">
            <a:solidFill>
              <a:schemeClr val="tx1"/>
            </a:solidFill>
            <a:prstDash val="dash"/>
            <a:round/>
            <a:headEnd/>
            <a:tailEnd type="none" w="med" len="lg"/>
          </a:ln>
          <a:effectLst/>
        </p:spPr>
        <p:txBody>
          <a:bodyPr wrap="none" anchor="ctr"/>
          <a:lstStyle/>
          <a:p>
            <a:endParaRPr lang="en-US"/>
          </a:p>
        </p:txBody>
      </p:sp>
      <p:sp>
        <p:nvSpPr>
          <p:cNvPr id="102" name="AutoShape 22"/>
          <p:cNvSpPr>
            <a:spLocks noChangeArrowheads="1"/>
          </p:cNvSpPr>
          <p:nvPr/>
        </p:nvSpPr>
        <p:spPr bwMode="auto">
          <a:xfrm>
            <a:off x="5538625" y="1400720"/>
            <a:ext cx="920750" cy="293687"/>
          </a:xfrm>
          <a:prstGeom prst="rightArrow">
            <a:avLst>
              <a:gd name="adj1" fmla="val 50000"/>
              <a:gd name="adj2" fmla="val 78379"/>
            </a:avLst>
          </a:prstGeom>
          <a:solidFill>
            <a:srgbClr val="FF3300"/>
          </a:solidFill>
          <a:ln w="9525">
            <a:solidFill>
              <a:schemeClr val="tx1"/>
            </a:solidFill>
            <a:miter lim="800000"/>
            <a:headEnd/>
            <a:tailEnd type="none" w="med" len="lg"/>
          </a:ln>
          <a:effectLst/>
        </p:spPr>
        <p:txBody>
          <a:bodyPr wrap="none" anchor="ctr"/>
          <a:lstStyle/>
          <a:p>
            <a:endParaRPr lang="en-US"/>
          </a:p>
        </p:txBody>
      </p:sp>
      <p:sp>
        <p:nvSpPr>
          <p:cNvPr id="103" name="AutoShape 23"/>
          <p:cNvSpPr>
            <a:spLocks noChangeArrowheads="1"/>
          </p:cNvSpPr>
          <p:nvPr/>
        </p:nvSpPr>
        <p:spPr bwMode="auto">
          <a:xfrm>
            <a:off x="7140413" y="1413420"/>
            <a:ext cx="920750" cy="293687"/>
          </a:xfrm>
          <a:prstGeom prst="rightArrow">
            <a:avLst>
              <a:gd name="adj1" fmla="val 50000"/>
              <a:gd name="adj2" fmla="val 78379"/>
            </a:avLst>
          </a:prstGeom>
          <a:solidFill>
            <a:srgbClr val="FF3300"/>
          </a:solidFill>
          <a:ln w="9525" algn="ctr">
            <a:solidFill>
              <a:schemeClr val="tx1"/>
            </a:solidFill>
            <a:miter lim="800000"/>
            <a:headEnd/>
            <a:tailEnd type="none" w="med" len="lg"/>
          </a:ln>
          <a:effectLst/>
        </p:spPr>
        <p:txBody>
          <a:bodyPr wrap="none" anchor="ctr"/>
          <a:lstStyle/>
          <a:p>
            <a:endParaRPr lang="en-US"/>
          </a:p>
        </p:txBody>
      </p:sp>
      <p:sp>
        <p:nvSpPr>
          <p:cNvPr id="104" name="AutoShape 24"/>
          <p:cNvSpPr>
            <a:spLocks noChangeArrowheads="1"/>
          </p:cNvSpPr>
          <p:nvPr/>
        </p:nvSpPr>
        <p:spPr bwMode="auto">
          <a:xfrm>
            <a:off x="2962113" y="1353095"/>
            <a:ext cx="920750" cy="293687"/>
          </a:xfrm>
          <a:prstGeom prst="rightArrow">
            <a:avLst>
              <a:gd name="adj1" fmla="val 50000"/>
              <a:gd name="adj2" fmla="val 78379"/>
            </a:avLst>
          </a:prstGeom>
          <a:solidFill>
            <a:srgbClr val="FFFF00"/>
          </a:solidFill>
          <a:ln w="9525" algn="ctr">
            <a:solidFill>
              <a:schemeClr val="tx1"/>
            </a:solidFill>
            <a:miter lim="800000"/>
            <a:headEnd/>
            <a:tailEnd type="none" w="med" len="lg"/>
          </a:ln>
          <a:effectLst/>
        </p:spPr>
        <p:txBody>
          <a:bodyPr wrap="none" anchor="ctr"/>
          <a:lstStyle/>
          <a:p>
            <a:endParaRPr lang="en-US"/>
          </a:p>
        </p:txBody>
      </p:sp>
      <p:sp>
        <p:nvSpPr>
          <p:cNvPr id="105" name="AutoShape 25"/>
          <p:cNvSpPr>
            <a:spLocks noChangeArrowheads="1"/>
          </p:cNvSpPr>
          <p:nvPr/>
        </p:nvSpPr>
        <p:spPr bwMode="auto">
          <a:xfrm>
            <a:off x="1373025" y="1364207"/>
            <a:ext cx="920750" cy="295275"/>
          </a:xfrm>
          <a:prstGeom prst="rightArrow">
            <a:avLst>
              <a:gd name="adj1" fmla="val 50000"/>
              <a:gd name="adj2" fmla="val 77957"/>
            </a:avLst>
          </a:prstGeom>
          <a:solidFill>
            <a:srgbClr val="FF0000"/>
          </a:solidFill>
          <a:ln w="9525">
            <a:solidFill>
              <a:schemeClr val="tx1"/>
            </a:solidFill>
            <a:miter lim="800000"/>
            <a:headEnd/>
            <a:tailEnd type="none" w="med" len="lg"/>
          </a:ln>
          <a:effectLst/>
        </p:spPr>
        <p:txBody>
          <a:bodyPr wrap="none" anchor="ctr"/>
          <a:lstStyle/>
          <a:p>
            <a:endParaRPr lang="en-US"/>
          </a:p>
        </p:txBody>
      </p:sp>
      <p:sp>
        <p:nvSpPr>
          <p:cNvPr id="106" name="Text Box 26"/>
          <p:cNvSpPr txBox="1">
            <a:spLocks noChangeArrowheads="1"/>
          </p:cNvSpPr>
          <p:nvPr/>
        </p:nvSpPr>
        <p:spPr bwMode="auto">
          <a:xfrm>
            <a:off x="682463" y="937170"/>
            <a:ext cx="1704975" cy="366712"/>
          </a:xfrm>
          <a:prstGeom prst="rect">
            <a:avLst/>
          </a:prstGeom>
          <a:noFill/>
          <a:ln w="28575">
            <a:noFill/>
            <a:miter lim="800000"/>
            <a:headEnd/>
            <a:tailEnd type="none" w="med" len="lg"/>
          </a:ln>
          <a:effectLst/>
        </p:spPr>
        <p:txBody>
          <a:bodyPr>
            <a:spAutoFit/>
          </a:bodyPr>
          <a:lstStyle/>
          <a:p>
            <a:pPr algn="l"/>
            <a:r>
              <a:rPr lang="en-US" sz="1800"/>
              <a:t>Hot outside air</a:t>
            </a:r>
          </a:p>
        </p:txBody>
      </p:sp>
      <p:sp>
        <p:nvSpPr>
          <p:cNvPr id="107" name="Text Box 27"/>
          <p:cNvSpPr txBox="1">
            <a:spLocks noChangeArrowheads="1"/>
          </p:cNvSpPr>
          <p:nvPr/>
        </p:nvSpPr>
        <p:spPr bwMode="auto">
          <a:xfrm>
            <a:off x="2990274" y="851445"/>
            <a:ext cx="1644650" cy="641350"/>
          </a:xfrm>
          <a:prstGeom prst="rect">
            <a:avLst/>
          </a:prstGeom>
          <a:noFill/>
          <a:ln w="28575">
            <a:noFill/>
            <a:miter lim="800000"/>
            <a:headEnd/>
            <a:tailEnd type="none" w="med" len="lg"/>
          </a:ln>
          <a:effectLst/>
        </p:spPr>
        <p:txBody>
          <a:bodyPr>
            <a:spAutoFit/>
          </a:bodyPr>
          <a:lstStyle/>
          <a:p>
            <a:pPr algn="l"/>
            <a:r>
              <a:rPr lang="en-US" sz="1800" dirty="0"/>
              <a:t>Cooled to 55°F</a:t>
            </a:r>
          </a:p>
        </p:txBody>
      </p:sp>
      <p:sp>
        <p:nvSpPr>
          <p:cNvPr id="108" name="Text Box 28"/>
          <p:cNvSpPr txBox="1">
            <a:spLocks noChangeArrowheads="1"/>
          </p:cNvSpPr>
          <p:nvPr/>
        </p:nvSpPr>
        <p:spPr bwMode="auto">
          <a:xfrm>
            <a:off x="7037225" y="806995"/>
            <a:ext cx="1644650" cy="641350"/>
          </a:xfrm>
          <a:prstGeom prst="rect">
            <a:avLst/>
          </a:prstGeom>
          <a:noFill/>
          <a:ln w="28575">
            <a:noFill/>
            <a:miter lim="800000"/>
            <a:headEnd/>
            <a:tailEnd type="none" w="med" len="lg"/>
          </a:ln>
          <a:effectLst/>
        </p:spPr>
        <p:txBody>
          <a:bodyPr>
            <a:spAutoFit/>
          </a:bodyPr>
          <a:lstStyle/>
          <a:p>
            <a:pPr algn="l"/>
            <a:r>
              <a:rPr lang="en-US" sz="1800"/>
              <a:t>Exhausted to ambient</a:t>
            </a:r>
          </a:p>
        </p:txBody>
      </p:sp>
      <p:sp>
        <p:nvSpPr>
          <p:cNvPr id="109" name="Text Box 30"/>
          <p:cNvSpPr txBox="1">
            <a:spLocks noChangeArrowheads="1"/>
          </p:cNvSpPr>
          <p:nvPr/>
        </p:nvSpPr>
        <p:spPr bwMode="auto">
          <a:xfrm>
            <a:off x="5121261" y="2451903"/>
            <a:ext cx="1671637" cy="923330"/>
          </a:xfrm>
          <a:prstGeom prst="rect">
            <a:avLst/>
          </a:prstGeom>
          <a:noFill/>
          <a:ln w="28575">
            <a:noFill/>
            <a:miter lim="800000"/>
            <a:headEnd/>
            <a:tailEnd type="none" w="med" len="lg"/>
          </a:ln>
          <a:effectLst/>
        </p:spPr>
        <p:txBody>
          <a:bodyPr>
            <a:spAutoFit/>
          </a:bodyPr>
          <a:lstStyle/>
          <a:p>
            <a:pPr algn="l"/>
            <a:r>
              <a:rPr lang="en-US" sz="1800" dirty="0"/>
              <a:t>Domestic or Reheat Hot Water</a:t>
            </a:r>
          </a:p>
        </p:txBody>
      </p:sp>
      <p:sp>
        <p:nvSpPr>
          <p:cNvPr id="110" name="Line 31"/>
          <p:cNvSpPr>
            <a:spLocks noChangeShapeType="1"/>
          </p:cNvSpPr>
          <p:nvPr/>
        </p:nvSpPr>
        <p:spPr bwMode="auto">
          <a:xfrm flipH="1">
            <a:off x="2443000" y="4921795"/>
            <a:ext cx="1746250" cy="0"/>
          </a:xfrm>
          <a:prstGeom prst="line">
            <a:avLst/>
          </a:prstGeom>
          <a:noFill/>
          <a:ln w="28575">
            <a:solidFill>
              <a:schemeClr val="tx1"/>
            </a:solidFill>
            <a:round/>
            <a:headEnd/>
            <a:tailEnd type="triangle" w="med" len="lg"/>
          </a:ln>
          <a:effectLst/>
        </p:spPr>
        <p:txBody>
          <a:bodyPr wrap="none" anchor="ctr"/>
          <a:lstStyle/>
          <a:p>
            <a:endParaRPr lang="en-US"/>
          </a:p>
        </p:txBody>
      </p:sp>
      <p:sp>
        <p:nvSpPr>
          <p:cNvPr id="111" name="Line 32"/>
          <p:cNvSpPr>
            <a:spLocks noChangeShapeType="1"/>
          </p:cNvSpPr>
          <p:nvPr/>
        </p:nvSpPr>
        <p:spPr bwMode="auto">
          <a:xfrm flipH="1">
            <a:off x="2768438" y="2819945"/>
            <a:ext cx="15875" cy="2006600"/>
          </a:xfrm>
          <a:prstGeom prst="line">
            <a:avLst/>
          </a:prstGeom>
          <a:noFill/>
          <a:ln w="28575">
            <a:solidFill>
              <a:schemeClr val="tx1"/>
            </a:solidFill>
            <a:round/>
            <a:headEnd/>
            <a:tailEnd type="none" w="med" len="lg"/>
          </a:ln>
          <a:effectLst/>
        </p:spPr>
        <p:txBody>
          <a:bodyPr wrap="none" anchor="ctr"/>
          <a:lstStyle/>
          <a:p>
            <a:endParaRPr lang="en-US"/>
          </a:p>
        </p:txBody>
      </p:sp>
      <p:sp>
        <p:nvSpPr>
          <p:cNvPr id="112" name="Line 33"/>
          <p:cNvSpPr>
            <a:spLocks noChangeShapeType="1"/>
          </p:cNvSpPr>
          <p:nvPr/>
        </p:nvSpPr>
        <p:spPr bwMode="auto">
          <a:xfrm flipH="1">
            <a:off x="2771613" y="4974182"/>
            <a:ext cx="0" cy="246063"/>
          </a:xfrm>
          <a:prstGeom prst="line">
            <a:avLst/>
          </a:prstGeom>
          <a:noFill/>
          <a:ln w="28575">
            <a:solidFill>
              <a:schemeClr val="tx1"/>
            </a:solidFill>
            <a:round/>
            <a:headEnd/>
            <a:tailEnd type="none" w="med" len="lg"/>
          </a:ln>
          <a:effectLst/>
        </p:spPr>
        <p:txBody>
          <a:bodyPr wrap="none" anchor="ctr"/>
          <a:lstStyle/>
          <a:p>
            <a:endParaRPr lang="en-US"/>
          </a:p>
        </p:txBody>
      </p:sp>
      <p:sp>
        <p:nvSpPr>
          <p:cNvPr id="113" name="Line 34"/>
          <p:cNvSpPr>
            <a:spLocks noChangeShapeType="1"/>
          </p:cNvSpPr>
          <p:nvPr/>
        </p:nvSpPr>
        <p:spPr bwMode="auto">
          <a:xfrm>
            <a:off x="2760500" y="5218657"/>
            <a:ext cx="2362200" cy="0"/>
          </a:xfrm>
          <a:prstGeom prst="line">
            <a:avLst/>
          </a:prstGeom>
          <a:noFill/>
          <a:ln w="28575">
            <a:solidFill>
              <a:schemeClr val="tx1"/>
            </a:solidFill>
            <a:round/>
            <a:headEnd/>
            <a:tailEnd type="none" w="med" len="lg"/>
          </a:ln>
          <a:effectLst/>
        </p:spPr>
        <p:txBody>
          <a:bodyPr wrap="none" anchor="ctr"/>
          <a:lstStyle/>
          <a:p>
            <a:endParaRPr lang="en-US"/>
          </a:p>
        </p:txBody>
      </p:sp>
      <p:sp>
        <p:nvSpPr>
          <p:cNvPr id="114" name="Line 35"/>
          <p:cNvSpPr>
            <a:spLocks noChangeShapeType="1"/>
          </p:cNvSpPr>
          <p:nvPr/>
        </p:nvSpPr>
        <p:spPr bwMode="auto">
          <a:xfrm flipV="1">
            <a:off x="5122700" y="4704307"/>
            <a:ext cx="0" cy="520700"/>
          </a:xfrm>
          <a:prstGeom prst="line">
            <a:avLst/>
          </a:prstGeom>
          <a:noFill/>
          <a:ln w="28575">
            <a:solidFill>
              <a:schemeClr val="tx1"/>
            </a:solidFill>
            <a:round/>
            <a:headEnd/>
            <a:tailEnd type="none" w="med" len="lg"/>
          </a:ln>
          <a:effectLst/>
        </p:spPr>
        <p:txBody>
          <a:bodyPr wrap="none" anchor="ctr"/>
          <a:lstStyle/>
          <a:p>
            <a:endParaRPr lang="en-US"/>
          </a:p>
        </p:txBody>
      </p:sp>
      <p:sp>
        <p:nvSpPr>
          <p:cNvPr id="132" name="Text Box 53"/>
          <p:cNvSpPr txBox="1">
            <a:spLocks noChangeArrowheads="1"/>
          </p:cNvSpPr>
          <p:nvPr/>
        </p:nvSpPr>
        <p:spPr bwMode="auto">
          <a:xfrm>
            <a:off x="5216363" y="960982"/>
            <a:ext cx="1370012" cy="366713"/>
          </a:xfrm>
          <a:prstGeom prst="rect">
            <a:avLst/>
          </a:prstGeom>
          <a:noFill/>
          <a:ln w="28575">
            <a:noFill/>
            <a:miter lim="800000"/>
            <a:headEnd/>
            <a:tailEnd type="none" w="med" len="lg"/>
          </a:ln>
          <a:effectLst/>
        </p:spPr>
        <p:txBody>
          <a:bodyPr>
            <a:spAutoFit/>
          </a:bodyPr>
          <a:lstStyle/>
          <a:p>
            <a:pPr algn="l"/>
            <a:r>
              <a:rPr lang="en-US" sz="1800"/>
              <a:t>Exhaust air</a:t>
            </a:r>
          </a:p>
        </p:txBody>
      </p:sp>
      <p:sp>
        <p:nvSpPr>
          <p:cNvPr id="56" name="Rectangle 55"/>
          <p:cNvSpPr/>
          <p:nvPr/>
        </p:nvSpPr>
        <p:spPr>
          <a:xfrm>
            <a:off x="2865389" y="1609061"/>
            <a:ext cx="950901" cy="338554"/>
          </a:xfrm>
          <a:prstGeom prst="rect">
            <a:avLst/>
          </a:prstGeom>
        </p:spPr>
        <p:txBody>
          <a:bodyPr wrap="none">
            <a:spAutoFit/>
          </a:bodyPr>
          <a:lstStyle/>
          <a:p>
            <a:r>
              <a:rPr lang="en-US" sz="1600" dirty="0" smtClean="0"/>
              <a:t>(12.8°C)</a:t>
            </a:r>
            <a:endParaRPr lang="en-US" sz="1600" dirty="0"/>
          </a:p>
        </p:txBody>
      </p:sp>
      <p:sp>
        <p:nvSpPr>
          <p:cNvPr id="57" name="Rectangle 56"/>
          <p:cNvSpPr/>
          <p:nvPr/>
        </p:nvSpPr>
        <p:spPr>
          <a:xfrm>
            <a:off x="3415808" y="4618590"/>
            <a:ext cx="837089" cy="338554"/>
          </a:xfrm>
          <a:prstGeom prst="rect">
            <a:avLst/>
          </a:prstGeom>
        </p:spPr>
        <p:txBody>
          <a:bodyPr wrap="none">
            <a:spAutoFit/>
          </a:bodyPr>
          <a:lstStyle/>
          <a:p>
            <a:r>
              <a:rPr lang="en-US" sz="1600" dirty="0" smtClean="0"/>
              <a:t>(4.4°C)</a:t>
            </a:r>
            <a:endParaRPr lang="en-US" sz="1600" dirty="0"/>
          </a:p>
        </p:txBody>
      </p:sp>
      <p:sp>
        <p:nvSpPr>
          <p:cNvPr id="58" name="Rectangle 57"/>
          <p:cNvSpPr/>
          <p:nvPr/>
        </p:nvSpPr>
        <p:spPr>
          <a:xfrm>
            <a:off x="5644099" y="4378894"/>
            <a:ext cx="935641" cy="338554"/>
          </a:xfrm>
          <a:prstGeom prst="rect">
            <a:avLst/>
          </a:prstGeom>
        </p:spPr>
        <p:txBody>
          <a:bodyPr wrap="none">
            <a:spAutoFit/>
          </a:bodyPr>
          <a:lstStyle/>
          <a:p>
            <a:r>
              <a:rPr lang="en-US" sz="1600" dirty="0" smtClean="0"/>
              <a:t>(11.1°C)</a:t>
            </a:r>
            <a:endParaRPr lang="en-US" sz="1600" dirty="0"/>
          </a:p>
        </p:txBody>
      </p:sp>
      <p:sp>
        <p:nvSpPr>
          <p:cNvPr id="43"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57</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
        <p:nvSpPr>
          <p:cNvPr id="45" name="Rounded Rectangle 44"/>
          <p:cNvSpPr/>
          <p:nvPr/>
        </p:nvSpPr>
        <p:spPr bwMode="auto">
          <a:xfrm>
            <a:off x="3937453" y="3905751"/>
            <a:ext cx="1476376" cy="466224"/>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6" name="Rounded Rectangle 45"/>
          <p:cNvSpPr/>
          <p:nvPr/>
        </p:nvSpPr>
        <p:spPr bwMode="auto">
          <a:xfrm>
            <a:off x="3937453" y="3429501"/>
            <a:ext cx="1476376" cy="466224"/>
          </a:xfrm>
          <a:prstGeom prst="roundRect">
            <a:avLst>
              <a:gd name="adj" fmla="val 24687"/>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Text Box 31"/>
          <p:cNvSpPr txBox="1">
            <a:spLocks noChangeArrowheads="1"/>
          </p:cNvSpPr>
          <p:nvPr/>
        </p:nvSpPr>
        <p:spPr bwMode="auto">
          <a:xfrm>
            <a:off x="3988543" y="3842777"/>
            <a:ext cx="1387498" cy="400110"/>
          </a:xfrm>
          <a:prstGeom prst="rect">
            <a:avLst/>
          </a:prstGeom>
          <a:noFill/>
          <a:ln w="28575">
            <a:noFill/>
            <a:miter lim="800000"/>
            <a:headEnd/>
            <a:tailEnd type="none" w="med" len="lg"/>
          </a:ln>
          <a:effectLst/>
        </p:spPr>
        <p:txBody>
          <a:bodyPr wrap="square">
            <a:spAutoFit/>
          </a:bodyPr>
          <a:lstStyle/>
          <a:p>
            <a:r>
              <a:rPr lang="en-US" sz="2000" b="1" dirty="0" smtClean="0">
                <a:solidFill>
                  <a:schemeClr val="bg1"/>
                </a:solidFill>
              </a:rPr>
              <a:t>Pump</a:t>
            </a:r>
            <a:endParaRPr lang="en-US" sz="2000" b="1" dirty="0">
              <a:solidFill>
                <a:schemeClr val="bg1"/>
              </a:solidFill>
            </a:endParaRPr>
          </a:p>
        </p:txBody>
      </p:sp>
      <p:sp>
        <p:nvSpPr>
          <p:cNvPr id="48" name="Text Box 31"/>
          <p:cNvSpPr txBox="1">
            <a:spLocks noChangeArrowheads="1"/>
          </p:cNvSpPr>
          <p:nvPr/>
        </p:nvSpPr>
        <p:spPr bwMode="auto">
          <a:xfrm>
            <a:off x="3925614" y="3506440"/>
            <a:ext cx="1450427" cy="400110"/>
          </a:xfrm>
          <a:prstGeom prst="rect">
            <a:avLst/>
          </a:prstGeom>
          <a:noFill/>
          <a:ln w="28575">
            <a:noFill/>
            <a:miter lim="800000"/>
            <a:headEnd/>
            <a:tailEnd type="none" w="med" len="lg"/>
          </a:ln>
          <a:effectLst/>
        </p:spPr>
        <p:txBody>
          <a:bodyPr wrap="square">
            <a:spAutoFit/>
          </a:bodyPr>
          <a:lstStyle/>
          <a:p>
            <a:r>
              <a:rPr lang="en-US" sz="2000" b="1" dirty="0">
                <a:solidFill>
                  <a:schemeClr val="bg1"/>
                </a:solidFill>
              </a:rPr>
              <a:t>Heat </a:t>
            </a:r>
            <a:endParaRPr lang="en-US" sz="2000" b="1" dirty="0" smtClean="0">
              <a:solidFill>
                <a:schemeClr val="bg1"/>
              </a:solidFill>
            </a:endParaRPr>
          </a:p>
        </p:txBody>
      </p:sp>
      <p:pic>
        <p:nvPicPr>
          <p:cNvPr id="50" name="Picture 2" descr="C:\Documents and Settings\chugusj\Local Settings\Temporary Internet Files\Content.IE5\WBJA47HI\MPj03143670000[1].jpg"/>
          <p:cNvPicPr>
            <a:picLocks noChangeAspect="1" noChangeArrowheads="1"/>
          </p:cNvPicPr>
          <p:nvPr/>
        </p:nvPicPr>
        <p:blipFill>
          <a:blip r:embed="rId5" cstate="print"/>
          <a:srcRect l="6127" t="6883" r="8833" b="24289"/>
          <a:stretch>
            <a:fillRect/>
          </a:stretch>
        </p:blipFill>
        <p:spPr bwMode="auto">
          <a:xfrm>
            <a:off x="4759232" y="826095"/>
            <a:ext cx="407194" cy="381000"/>
          </a:xfrm>
          <a:prstGeom prst="rect">
            <a:avLst/>
          </a:prstGeom>
          <a:noFill/>
        </p:spPr>
      </p:pic>
      <p:sp>
        <p:nvSpPr>
          <p:cNvPr id="51" name="Rounded Rectangle 50"/>
          <p:cNvSpPr/>
          <p:nvPr/>
        </p:nvSpPr>
        <p:spPr bwMode="auto">
          <a:xfrm rot="16200000">
            <a:off x="6012996" y="1293179"/>
            <a:ext cx="1476376" cy="466224"/>
          </a:xfrm>
          <a:prstGeom prst="roundRect">
            <a:avLst>
              <a:gd name="adj" fmla="val 24687"/>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2" name="Rounded Rectangle 51"/>
          <p:cNvSpPr/>
          <p:nvPr/>
        </p:nvSpPr>
        <p:spPr bwMode="auto">
          <a:xfrm rot="16200000">
            <a:off x="1890939" y="1324930"/>
            <a:ext cx="1476376" cy="466224"/>
          </a:xfrm>
          <a:prstGeom prst="roundRect">
            <a:avLst>
              <a:gd name="adj" fmla="val 24687"/>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Options for Improving Building </a:t>
            </a:r>
            <a:r>
              <a:rPr lang="en-US" dirty="0" smtClean="0"/>
              <a:t>E</a:t>
            </a:r>
            <a:r>
              <a:rPr lang="en-US" b="1" dirty="0" smtClean="0">
                <a:effectLst/>
              </a:rPr>
              <a:t>fficiency</a:t>
            </a:r>
            <a:endParaRPr lang="en-US" sz="2000" b="1" dirty="0">
              <a:solidFill>
                <a:schemeClr val="accent2"/>
              </a:solidFill>
              <a:effectLst/>
            </a:endParaRPr>
          </a:p>
        </p:txBody>
      </p:sp>
      <p:cxnSp>
        <p:nvCxnSpPr>
          <p:cNvPr id="49" name="Straight Connector 48"/>
          <p:cNvCxnSpPr/>
          <p:nvPr/>
        </p:nvCxnSpPr>
        <p:spPr bwMode="auto">
          <a:xfrm rot="16200000" flipH="1">
            <a:off x="2134473" y="3342643"/>
            <a:ext cx="4846320" cy="3"/>
          </a:xfrm>
          <a:prstGeom prst="line">
            <a:avLst/>
          </a:prstGeom>
          <a:solidFill>
            <a:schemeClr val="bg2"/>
          </a:solidFill>
          <a:ln w="9525" cap="flat" cmpd="sng" algn="ctr">
            <a:solidFill>
              <a:schemeClr val="tx1"/>
            </a:solidFill>
            <a:prstDash val="lgDash"/>
            <a:round/>
            <a:headEnd type="none" w="med" len="med"/>
            <a:tailEnd type="none" w="med" len="med"/>
          </a:ln>
          <a:effectLst/>
        </p:spPr>
      </p:cxnSp>
      <p:sp>
        <p:nvSpPr>
          <p:cNvPr id="61" name="Content Placeholder 2"/>
          <p:cNvSpPr txBox="1">
            <a:spLocks/>
          </p:cNvSpPr>
          <p:nvPr/>
        </p:nvSpPr>
        <p:spPr bwMode="auto">
          <a:xfrm>
            <a:off x="442117" y="806304"/>
            <a:ext cx="4088148"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b="1" kern="0" dirty="0" smtClean="0">
                <a:latin typeface="+mn-lt"/>
              </a:rPr>
              <a:t>Heat Pump</a:t>
            </a:r>
            <a:endParaRPr kumimoji="0" lang="en-US"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76" name="Content Placeholder 2"/>
          <p:cNvSpPr txBox="1">
            <a:spLocks/>
          </p:cNvSpPr>
          <p:nvPr/>
        </p:nvSpPr>
        <p:spPr bwMode="auto">
          <a:xfrm>
            <a:off x="856320" y="1661774"/>
            <a:ext cx="3582330" cy="813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ts val="0"/>
              </a:spcBef>
              <a:spcAft>
                <a:spcPct val="0"/>
              </a:spcAft>
              <a:buClrTx/>
              <a:buSzTx/>
              <a:buFontTx/>
              <a:buNone/>
              <a:tabLst/>
              <a:defRPr/>
            </a:pPr>
            <a:r>
              <a:rPr lang="en-US" sz="1600" kern="0" dirty="0" smtClean="0">
                <a:solidFill>
                  <a:schemeClr val="folHlink"/>
                </a:solidFill>
                <a:latin typeface="+mn-lt"/>
              </a:rPr>
              <a:t>Specifically designed to provide 100% of heat as </a:t>
            </a:r>
            <a:r>
              <a:rPr lang="en-US" sz="1600" b="1" u="sng" kern="0" dirty="0" smtClean="0">
                <a:solidFill>
                  <a:srgbClr val="FF0000"/>
                </a:solidFill>
                <a:latin typeface="+mn-lt"/>
              </a:rPr>
              <a:t>hot</a:t>
            </a:r>
            <a:r>
              <a:rPr lang="en-US" sz="1600" kern="0" dirty="0" smtClean="0">
                <a:solidFill>
                  <a:schemeClr val="folHlink"/>
                </a:solidFill>
                <a:latin typeface="+mn-lt"/>
              </a:rPr>
              <a:t> water</a:t>
            </a:r>
          </a:p>
          <a:p>
            <a:pPr marL="0" lvl="1" algn="l">
              <a:spcBef>
                <a:spcPts val="0"/>
              </a:spcBef>
              <a:defRPr/>
            </a:pPr>
            <a:r>
              <a:rPr lang="en-US" sz="1600" kern="0" dirty="0" smtClean="0">
                <a:solidFill>
                  <a:schemeClr val="folHlink"/>
                </a:solidFill>
                <a:latin typeface="+mn-lt"/>
              </a:rPr>
              <a:t>     </a:t>
            </a:r>
            <a:r>
              <a:rPr lang="en-US" sz="1600" kern="0" dirty="0" smtClean="0">
                <a:solidFill>
                  <a:schemeClr val="folHlink"/>
                </a:solidFill>
                <a:latin typeface="+mn-lt"/>
                <a:sym typeface="Wingdings" pitchFamily="2" charset="2"/>
              </a:rPr>
              <a:t> </a:t>
            </a:r>
            <a:r>
              <a:rPr lang="en-US" sz="1600" kern="0" dirty="0" smtClean="0">
                <a:solidFill>
                  <a:schemeClr val="folHlink"/>
                </a:solidFill>
                <a:latin typeface="+mn-lt"/>
              </a:rPr>
              <a:t>Typically 120-</a:t>
            </a:r>
            <a:r>
              <a:rPr lang="en-US" sz="1600" kern="0" dirty="0" err="1" smtClean="0">
                <a:solidFill>
                  <a:schemeClr val="folHlink"/>
                </a:solidFill>
                <a:latin typeface="+mn-lt"/>
              </a:rPr>
              <a:t>170</a:t>
            </a:r>
            <a:r>
              <a:rPr lang="en-US" sz="1600" kern="0" baseline="30000" dirty="0" err="1" smtClean="0">
                <a:solidFill>
                  <a:schemeClr val="folHlink"/>
                </a:solidFill>
                <a:latin typeface="+mn-lt"/>
              </a:rPr>
              <a:t>o</a:t>
            </a:r>
            <a:r>
              <a:rPr lang="en-US" sz="1600" kern="0" dirty="0" err="1" smtClean="0">
                <a:solidFill>
                  <a:schemeClr val="folHlink"/>
                </a:solidFill>
                <a:latin typeface="+mn-lt"/>
              </a:rPr>
              <a:t>F</a:t>
            </a:r>
            <a:r>
              <a:rPr lang="en-US" sz="1600" kern="0" dirty="0" smtClean="0">
                <a:solidFill>
                  <a:schemeClr val="folHlink"/>
                </a:solidFill>
                <a:latin typeface="+mn-lt"/>
              </a:rPr>
              <a:t> (49-</a:t>
            </a:r>
            <a:r>
              <a:rPr lang="en-US" sz="1600" kern="0" dirty="0" err="1" smtClean="0">
                <a:solidFill>
                  <a:schemeClr val="folHlink"/>
                </a:solidFill>
                <a:latin typeface="+mn-lt"/>
              </a:rPr>
              <a:t>77</a:t>
            </a:r>
            <a:r>
              <a:rPr lang="en-US" sz="1600" kern="0" baseline="30000" dirty="0" err="1" smtClean="0">
                <a:solidFill>
                  <a:schemeClr val="folHlink"/>
                </a:solidFill>
              </a:rPr>
              <a:t>o</a:t>
            </a:r>
            <a:r>
              <a:rPr lang="en-US" sz="1600" kern="0" dirty="0" err="1" smtClean="0">
                <a:solidFill>
                  <a:schemeClr val="folHlink"/>
                </a:solidFill>
                <a:latin typeface="+mn-lt"/>
              </a:rPr>
              <a:t>C</a:t>
            </a:r>
            <a:r>
              <a:rPr lang="en-US" sz="1600" kern="0" dirty="0" smtClean="0">
                <a:solidFill>
                  <a:schemeClr val="folHlink"/>
                </a:solidFill>
                <a:latin typeface="+mn-lt"/>
              </a:rPr>
              <a:t>)</a:t>
            </a:r>
          </a:p>
        </p:txBody>
      </p:sp>
      <p:sp>
        <p:nvSpPr>
          <p:cNvPr id="77" name="Rectangle 76"/>
          <p:cNvSpPr/>
          <p:nvPr/>
        </p:nvSpPr>
        <p:spPr>
          <a:xfrm>
            <a:off x="736468" y="2627783"/>
            <a:ext cx="1187582" cy="369332"/>
          </a:xfrm>
          <a:prstGeom prst="rect">
            <a:avLst/>
          </a:prstGeom>
        </p:spPr>
        <p:txBody>
          <a:bodyPr wrap="square">
            <a:spAutoFit/>
          </a:bodyPr>
          <a:lstStyle/>
          <a:p>
            <a:pPr marL="0" lvl="1" indent="-914400" algn="l">
              <a:spcBef>
                <a:spcPts val="0"/>
              </a:spcBef>
              <a:defRPr/>
            </a:pPr>
            <a:r>
              <a:rPr lang="en-US" sz="1800" b="1" kern="0" dirty="0" smtClean="0"/>
              <a:t>Control:</a:t>
            </a:r>
            <a:endParaRPr lang="en-US" sz="1800" kern="0" dirty="0" smtClean="0"/>
          </a:p>
        </p:txBody>
      </p:sp>
      <p:sp>
        <p:nvSpPr>
          <p:cNvPr id="78" name="Rectangle 77"/>
          <p:cNvSpPr/>
          <p:nvPr/>
        </p:nvSpPr>
        <p:spPr>
          <a:xfrm>
            <a:off x="949161" y="2963799"/>
            <a:ext cx="3129155" cy="830997"/>
          </a:xfrm>
          <a:prstGeom prst="rect">
            <a:avLst/>
          </a:prstGeom>
        </p:spPr>
        <p:txBody>
          <a:bodyPr wrap="square">
            <a:spAutoFit/>
          </a:bodyPr>
          <a:lstStyle/>
          <a:p>
            <a:pPr marL="0" lvl="1" indent="-914400" algn="l">
              <a:spcBef>
                <a:spcPts val="0"/>
              </a:spcBef>
              <a:defRPr/>
            </a:pPr>
            <a:r>
              <a:rPr lang="en-US" sz="1600" kern="0" dirty="0" smtClean="0">
                <a:solidFill>
                  <a:schemeClr val="folHlink"/>
                </a:solidFill>
              </a:rPr>
              <a:t>Compressor capacity is controlled by </a:t>
            </a:r>
            <a:r>
              <a:rPr lang="en-US" sz="1600" b="1" u="sng" kern="0" dirty="0" smtClean="0">
                <a:solidFill>
                  <a:schemeClr val="folHlink"/>
                </a:solidFill>
              </a:rPr>
              <a:t>Leaving Condenser Water</a:t>
            </a:r>
            <a:r>
              <a:rPr lang="en-US" sz="1600" b="1" kern="0" dirty="0" smtClean="0">
                <a:solidFill>
                  <a:schemeClr val="folHlink"/>
                </a:solidFill>
              </a:rPr>
              <a:t> </a:t>
            </a:r>
            <a:r>
              <a:rPr lang="en-US" sz="1600" kern="0" dirty="0" smtClean="0">
                <a:solidFill>
                  <a:schemeClr val="folHlink"/>
                </a:solidFill>
              </a:rPr>
              <a:t>set point</a:t>
            </a:r>
          </a:p>
        </p:txBody>
      </p:sp>
      <p:sp>
        <p:nvSpPr>
          <p:cNvPr id="79" name="Rectangle 78"/>
          <p:cNvSpPr/>
          <p:nvPr/>
        </p:nvSpPr>
        <p:spPr>
          <a:xfrm>
            <a:off x="738146" y="1308758"/>
            <a:ext cx="1045634" cy="369332"/>
          </a:xfrm>
          <a:prstGeom prst="rect">
            <a:avLst/>
          </a:prstGeom>
        </p:spPr>
        <p:txBody>
          <a:bodyPr wrap="square">
            <a:spAutoFit/>
          </a:bodyPr>
          <a:lstStyle/>
          <a:p>
            <a:pPr marL="0" lvl="1" indent="-914400" algn="l">
              <a:spcBef>
                <a:spcPts val="0"/>
              </a:spcBef>
              <a:defRPr/>
            </a:pPr>
            <a:r>
              <a:rPr lang="en-US" sz="1800" b="1" kern="0" dirty="0" smtClean="0"/>
              <a:t>Intent:</a:t>
            </a:r>
            <a:endParaRPr lang="en-US" sz="1800" kern="0" dirty="0" smtClean="0"/>
          </a:p>
        </p:txBody>
      </p:sp>
      <p:sp>
        <p:nvSpPr>
          <p:cNvPr id="80" name="TextBox 79"/>
          <p:cNvSpPr txBox="1"/>
          <p:nvPr/>
        </p:nvSpPr>
        <p:spPr>
          <a:xfrm>
            <a:off x="2019301" y="5286181"/>
            <a:ext cx="2209799" cy="830997"/>
          </a:xfrm>
          <a:prstGeom prst="rect">
            <a:avLst/>
          </a:prstGeom>
          <a:noFill/>
        </p:spPr>
        <p:txBody>
          <a:bodyPr wrap="square" rtlCol="0">
            <a:spAutoFit/>
          </a:bodyPr>
          <a:lstStyle/>
          <a:p>
            <a:pPr algn="l"/>
            <a:r>
              <a:rPr lang="en-US" sz="1200" b="1" dirty="0" smtClean="0"/>
              <a:t>Compound Centrifugal (CYK) Chiller</a:t>
            </a:r>
            <a:r>
              <a:rPr lang="en-US" sz="1200" dirty="0" smtClean="0"/>
              <a:t>  </a:t>
            </a:r>
          </a:p>
          <a:p>
            <a:pPr algn="l"/>
            <a:r>
              <a:rPr lang="en-US" sz="1200" dirty="0" smtClean="0"/>
              <a:t>     600-2200 Tons</a:t>
            </a:r>
          </a:p>
          <a:p>
            <a:pPr algn="l"/>
            <a:r>
              <a:rPr lang="en-US" sz="1200" dirty="0" smtClean="0"/>
              <a:t>     (2115-7740 kW)</a:t>
            </a:r>
            <a:endParaRPr lang="en-US" sz="1200" dirty="0"/>
          </a:p>
        </p:txBody>
      </p:sp>
      <p:sp>
        <p:nvSpPr>
          <p:cNvPr id="19" name="Content Placeholder 2"/>
          <p:cNvSpPr txBox="1">
            <a:spLocks/>
          </p:cNvSpPr>
          <p:nvPr/>
        </p:nvSpPr>
        <p:spPr bwMode="auto">
          <a:xfrm>
            <a:off x="4564760" y="806083"/>
            <a:ext cx="4087190" cy="4807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b="1" kern="0" dirty="0" smtClean="0">
                <a:latin typeface="+mn-lt"/>
              </a:rPr>
              <a:t>Heat Recovery</a:t>
            </a:r>
            <a:endParaRPr kumimoji="0" lang="en-US"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1" name="TextBox 20"/>
          <p:cNvSpPr txBox="1"/>
          <p:nvPr/>
        </p:nvSpPr>
        <p:spPr>
          <a:xfrm>
            <a:off x="6305550" y="5359753"/>
            <a:ext cx="2838450" cy="1015663"/>
          </a:xfrm>
          <a:prstGeom prst="rect">
            <a:avLst/>
          </a:prstGeom>
          <a:noFill/>
        </p:spPr>
        <p:txBody>
          <a:bodyPr wrap="square" rtlCol="0">
            <a:spAutoFit/>
          </a:bodyPr>
          <a:lstStyle/>
          <a:p>
            <a:pPr algn="l"/>
            <a:r>
              <a:rPr lang="en-US" sz="1200" b="1" dirty="0" smtClean="0"/>
              <a:t>Double Bundle YORK Heat Recovery Chiller                                         </a:t>
            </a:r>
          </a:p>
          <a:p>
            <a:pPr algn="l"/>
            <a:r>
              <a:rPr lang="en-US" sz="1200" b="1" dirty="0" smtClean="0">
                <a:solidFill>
                  <a:srgbClr val="FF0000"/>
                </a:solidFill>
              </a:rPr>
              <a:t>     </a:t>
            </a:r>
            <a:r>
              <a:rPr lang="en-US" sz="1200" dirty="0" smtClean="0"/>
              <a:t>280-2800 Tons                            </a:t>
            </a:r>
          </a:p>
          <a:p>
            <a:pPr algn="l"/>
            <a:r>
              <a:rPr lang="en-US" sz="1200" dirty="0" smtClean="0"/>
              <a:t>     (880-9850 kW)</a:t>
            </a:r>
          </a:p>
          <a:p>
            <a:pPr algn="l"/>
            <a:r>
              <a:rPr lang="en-US" sz="1200" dirty="0" smtClean="0"/>
              <a:t>  </a:t>
            </a:r>
            <a:endParaRPr lang="en-US" sz="1200" dirty="0"/>
          </a:p>
        </p:txBody>
      </p:sp>
      <p:sp>
        <p:nvSpPr>
          <p:cNvPr id="22" name="Content Placeholder 2"/>
          <p:cNvSpPr txBox="1">
            <a:spLocks/>
          </p:cNvSpPr>
          <p:nvPr/>
        </p:nvSpPr>
        <p:spPr bwMode="auto">
          <a:xfrm>
            <a:off x="4986674" y="1657150"/>
            <a:ext cx="3833476" cy="813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ts val="0"/>
              </a:spcBef>
              <a:spcAft>
                <a:spcPct val="0"/>
              </a:spcAft>
              <a:buClrTx/>
              <a:buSzTx/>
              <a:buFontTx/>
              <a:buNone/>
              <a:tabLst/>
              <a:defRPr/>
            </a:pPr>
            <a:r>
              <a:rPr lang="en-US" sz="1600" kern="0" dirty="0" smtClean="0">
                <a:solidFill>
                  <a:schemeClr val="folHlink"/>
                </a:solidFill>
                <a:latin typeface="+mn-lt"/>
              </a:rPr>
              <a:t>Designed to chill water and provide a percentage of heat as </a:t>
            </a:r>
            <a:r>
              <a:rPr lang="en-US" sz="1600" b="1" u="sng" kern="0" dirty="0" smtClean="0">
                <a:solidFill>
                  <a:srgbClr val="DE8400"/>
                </a:solidFill>
                <a:latin typeface="+mn-lt"/>
              </a:rPr>
              <a:t>warm</a:t>
            </a:r>
            <a:r>
              <a:rPr lang="en-US" sz="1600" kern="0" dirty="0" smtClean="0">
                <a:solidFill>
                  <a:schemeClr val="folHlink"/>
                </a:solidFill>
                <a:latin typeface="+mn-lt"/>
              </a:rPr>
              <a:t> water</a:t>
            </a:r>
          </a:p>
          <a:p>
            <a:pPr marL="0" lvl="1" algn="l">
              <a:spcBef>
                <a:spcPts val="0"/>
              </a:spcBef>
              <a:defRPr/>
            </a:pPr>
            <a:r>
              <a:rPr lang="en-US" sz="1600" kern="0" dirty="0" smtClean="0">
                <a:solidFill>
                  <a:schemeClr val="folHlink"/>
                </a:solidFill>
                <a:latin typeface="+mn-lt"/>
              </a:rPr>
              <a:t>     </a:t>
            </a:r>
            <a:r>
              <a:rPr lang="en-US" sz="1600" kern="0" dirty="0" smtClean="0">
                <a:solidFill>
                  <a:schemeClr val="folHlink"/>
                </a:solidFill>
                <a:latin typeface="+mn-lt"/>
                <a:sym typeface="Wingdings" pitchFamily="2" charset="2"/>
              </a:rPr>
              <a:t> </a:t>
            </a:r>
            <a:r>
              <a:rPr lang="en-US" sz="1600" kern="0" dirty="0" smtClean="0">
                <a:solidFill>
                  <a:schemeClr val="folHlink"/>
                </a:solidFill>
                <a:latin typeface="+mn-lt"/>
              </a:rPr>
              <a:t>Typically 95-</a:t>
            </a:r>
            <a:r>
              <a:rPr lang="en-US" sz="1600" kern="0" dirty="0" err="1" smtClean="0">
                <a:solidFill>
                  <a:schemeClr val="folHlink"/>
                </a:solidFill>
                <a:latin typeface="+mn-lt"/>
              </a:rPr>
              <a:t>115</a:t>
            </a:r>
            <a:r>
              <a:rPr lang="en-US" sz="1600" kern="0" baseline="30000" dirty="0" err="1" smtClean="0">
                <a:solidFill>
                  <a:schemeClr val="folHlink"/>
                </a:solidFill>
                <a:latin typeface="+mn-lt"/>
              </a:rPr>
              <a:t>o</a:t>
            </a:r>
            <a:r>
              <a:rPr lang="en-US" sz="1600" kern="0" dirty="0" err="1" smtClean="0">
                <a:solidFill>
                  <a:schemeClr val="folHlink"/>
                </a:solidFill>
                <a:latin typeface="+mn-lt"/>
              </a:rPr>
              <a:t>F</a:t>
            </a:r>
            <a:r>
              <a:rPr lang="en-US" sz="1600" kern="0" dirty="0" smtClean="0">
                <a:solidFill>
                  <a:schemeClr val="folHlink"/>
                </a:solidFill>
                <a:latin typeface="+mn-lt"/>
              </a:rPr>
              <a:t> (35-</a:t>
            </a:r>
            <a:r>
              <a:rPr lang="en-US" sz="1600" kern="0" dirty="0" err="1" smtClean="0">
                <a:solidFill>
                  <a:schemeClr val="folHlink"/>
                </a:solidFill>
                <a:latin typeface="+mn-lt"/>
              </a:rPr>
              <a:t>46</a:t>
            </a:r>
            <a:r>
              <a:rPr lang="en-US" sz="1600" kern="0" baseline="30000" dirty="0" err="1" smtClean="0">
                <a:solidFill>
                  <a:schemeClr val="folHlink"/>
                </a:solidFill>
              </a:rPr>
              <a:t>o</a:t>
            </a:r>
            <a:r>
              <a:rPr lang="en-US" sz="1600" kern="0" dirty="0" err="1" smtClean="0">
                <a:solidFill>
                  <a:schemeClr val="folHlink"/>
                </a:solidFill>
                <a:latin typeface="+mn-lt"/>
              </a:rPr>
              <a:t>C</a:t>
            </a:r>
            <a:r>
              <a:rPr lang="en-US" sz="1600" kern="0" dirty="0" smtClean="0">
                <a:solidFill>
                  <a:schemeClr val="folHlink"/>
                </a:solidFill>
                <a:latin typeface="+mn-lt"/>
              </a:rPr>
              <a:t>)</a:t>
            </a:r>
          </a:p>
        </p:txBody>
      </p:sp>
      <p:sp>
        <p:nvSpPr>
          <p:cNvPr id="23" name="Rectangle 22"/>
          <p:cNvSpPr/>
          <p:nvPr/>
        </p:nvSpPr>
        <p:spPr>
          <a:xfrm>
            <a:off x="4866822" y="2623159"/>
            <a:ext cx="1286328" cy="369332"/>
          </a:xfrm>
          <a:prstGeom prst="rect">
            <a:avLst/>
          </a:prstGeom>
        </p:spPr>
        <p:txBody>
          <a:bodyPr wrap="square">
            <a:spAutoFit/>
          </a:bodyPr>
          <a:lstStyle/>
          <a:p>
            <a:pPr marL="0" lvl="1" indent="-914400" algn="l">
              <a:spcBef>
                <a:spcPts val="0"/>
              </a:spcBef>
              <a:defRPr/>
            </a:pPr>
            <a:r>
              <a:rPr lang="en-US" sz="1800" b="1" kern="0" dirty="0" smtClean="0"/>
              <a:t>Control:</a:t>
            </a:r>
            <a:endParaRPr lang="en-US" sz="1800" kern="0" dirty="0" smtClean="0"/>
          </a:p>
        </p:txBody>
      </p:sp>
      <p:sp>
        <p:nvSpPr>
          <p:cNvPr id="24" name="Rectangle 23"/>
          <p:cNvSpPr/>
          <p:nvPr/>
        </p:nvSpPr>
        <p:spPr>
          <a:xfrm>
            <a:off x="5079515" y="2959175"/>
            <a:ext cx="3096663" cy="830997"/>
          </a:xfrm>
          <a:prstGeom prst="rect">
            <a:avLst/>
          </a:prstGeom>
        </p:spPr>
        <p:txBody>
          <a:bodyPr wrap="square">
            <a:spAutoFit/>
          </a:bodyPr>
          <a:lstStyle/>
          <a:p>
            <a:pPr marL="0" lvl="1" indent="-914400" algn="l">
              <a:spcBef>
                <a:spcPts val="0"/>
              </a:spcBef>
              <a:defRPr/>
            </a:pPr>
            <a:r>
              <a:rPr lang="en-US" sz="1600" kern="0" dirty="0" smtClean="0">
                <a:solidFill>
                  <a:schemeClr val="folHlink"/>
                </a:solidFill>
              </a:rPr>
              <a:t>Compressor capacity is controlled by </a:t>
            </a:r>
            <a:r>
              <a:rPr lang="en-US" sz="1600" b="1" u="sng" kern="0" dirty="0" smtClean="0">
                <a:solidFill>
                  <a:schemeClr val="folHlink"/>
                </a:solidFill>
              </a:rPr>
              <a:t>Leaving Chilled Water</a:t>
            </a:r>
            <a:r>
              <a:rPr lang="en-US" sz="1600" b="1" kern="0" dirty="0" smtClean="0">
                <a:solidFill>
                  <a:schemeClr val="folHlink"/>
                </a:solidFill>
              </a:rPr>
              <a:t> </a:t>
            </a:r>
            <a:r>
              <a:rPr lang="en-US" sz="1600" kern="0" dirty="0" smtClean="0">
                <a:solidFill>
                  <a:schemeClr val="folHlink"/>
                </a:solidFill>
              </a:rPr>
              <a:t>set point</a:t>
            </a:r>
          </a:p>
        </p:txBody>
      </p:sp>
      <p:sp>
        <p:nvSpPr>
          <p:cNvPr id="25" name="Rectangle 24"/>
          <p:cNvSpPr/>
          <p:nvPr/>
        </p:nvSpPr>
        <p:spPr>
          <a:xfrm>
            <a:off x="4868500" y="1304134"/>
            <a:ext cx="1045634" cy="369332"/>
          </a:xfrm>
          <a:prstGeom prst="rect">
            <a:avLst/>
          </a:prstGeom>
        </p:spPr>
        <p:txBody>
          <a:bodyPr wrap="square">
            <a:spAutoFit/>
          </a:bodyPr>
          <a:lstStyle/>
          <a:p>
            <a:pPr marL="0" lvl="1" indent="-914400" algn="l">
              <a:spcBef>
                <a:spcPts val="0"/>
              </a:spcBef>
              <a:defRPr/>
            </a:pPr>
            <a:r>
              <a:rPr lang="en-US" sz="1800" b="1" kern="0" dirty="0" smtClean="0"/>
              <a:t>Intent:</a:t>
            </a:r>
            <a:endParaRPr lang="en-US" sz="1800" kern="0" dirty="0" smtClean="0"/>
          </a:p>
        </p:txBody>
      </p:sp>
      <p:pic>
        <p:nvPicPr>
          <p:cNvPr id="2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33639" y="3830344"/>
            <a:ext cx="2796190" cy="1865457"/>
          </a:xfrm>
          <a:prstGeom prst="rect">
            <a:avLst/>
          </a:prstGeom>
          <a:noFill/>
          <a:ln w="9525">
            <a:noFill/>
            <a:miter lim="800000"/>
            <a:headEnd/>
            <a:tailEnd/>
          </a:ln>
          <a:effectLst/>
        </p:spPr>
      </p:pic>
      <p:sp>
        <p:nvSpPr>
          <p:cNvPr id="2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28" name="Picture 2" descr="Y:\ESG\L T C\Customer Visit Presentations\Images\Product Photos\Low Res Chillers\ESG_CYK_Chiller_whiteBkgd.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93929" y="3878998"/>
            <a:ext cx="2414551" cy="1607402"/>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idx="4294967295"/>
          </p:nvPr>
        </p:nvSpPr>
        <p:spPr/>
        <p:txBody>
          <a:bodyPr/>
          <a:lstStyle/>
          <a:p>
            <a:r>
              <a:rPr lang="en-US" b="1" dirty="0" smtClean="0">
                <a:effectLst/>
              </a:rPr>
              <a:t>Best Applications-</a:t>
            </a:r>
          </a:p>
        </p:txBody>
      </p:sp>
      <p:sp>
        <p:nvSpPr>
          <p:cNvPr id="26" name="Rectangle 25"/>
          <p:cNvSpPr/>
          <p:nvPr/>
        </p:nvSpPr>
        <p:spPr bwMode="auto">
          <a:xfrm>
            <a:off x="3241227" y="165340"/>
            <a:ext cx="4482193" cy="375399"/>
          </a:xfrm>
          <a:prstGeom prst="rect">
            <a:avLst/>
          </a:prstGeom>
          <a:gradFill flip="none" rotWithShape="1">
            <a:gsLst>
              <a:gs pos="0">
                <a:srgbClr val="FFF200"/>
              </a:gs>
              <a:gs pos="45000">
                <a:srgbClr val="FF7A00"/>
              </a:gs>
              <a:gs pos="70000">
                <a:srgbClr val="FF0300"/>
              </a:gs>
              <a:gs pos="100000">
                <a:srgbClr val="7D0D0D"/>
              </a:gs>
            </a:gsLst>
            <a:lin ang="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a:xfrm>
            <a:off x="3240940" y="142875"/>
            <a:ext cx="6139830" cy="400110"/>
          </a:xfrm>
          <a:prstGeom prst="rect">
            <a:avLst/>
          </a:prstGeom>
          <a:effectLst/>
        </p:spPr>
        <p:txBody>
          <a:bodyPr wrap="square">
            <a:spAutoFit/>
          </a:bodyPr>
          <a:lstStyle/>
          <a:p>
            <a:pPr algn="l"/>
            <a:r>
              <a:rPr lang="en-US" sz="2000" dirty="0" smtClean="0">
                <a:effectLst>
                  <a:outerShdw blurRad="38100" dist="38100" dir="2700000" algn="tl">
                    <a:srgbClr val="000000">
                      <a:alpha val="43137"/>
                    </a:srgbClr>
                  </a:outerShdw>
                </a:effectLst>
                <a:latin typeface="Arial Black" pitchFamily="34" charset="0"/>
              </a:rPr>
              <a:t>Heat Recovery and Heat Pump </a:t>
            </a:r>
            <a:endParaRPr lang="en-US" sz="2000" dirty="0">
              <a:effectLst>
                <a:outerShdw blurRad="38100" dist="38100" dir="2700000" algn="tl">
                  <a:srgbClr val="000000">
                    <a:alpha val="43137"/>
                  </a:srgbClr>
                </a:outerShdw>
              </a:effectLst>
              <a:latin typeface="Arial Black" pitchFamily="34" charset="0"/>
            </a:endParaRPr>
          </a:p>
        </p:txBody>
      </p:sp>
      <p:sp>
        <p:nvSpPr>
          <p:cNvPr id="30" name="Rectangle 29"/>
          <p:cNvSpPr/>
          <p:nvPr/>
        </p:nvSpPr>
        <p:spPr>
          <a:xfrm>
            <a:off x="404586" y="5258624"/>
            <a:ext cx="8303985" cy="61555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lvl="1" indent="-914400" algn="l">
              <a:spcBef>
                <a:spcPts val="0"/>
              </a:spcBef>
              <a:defRPr/>
            </a:pPr>
            <a:r>
              <a:rPr lang="en-US" sz="1700" b="1" kern="0" dirty="0" smtClean="0"/>
              <a:t>Quickest Payback:  </a:t>
            </a:r>
          </a:p>
          <a:p>
            <a:pPr marL="0" lvl="1" indent="-914400" algn="l">
              <a:spcBef>
                <a:spcPts val="0"/>
              </a:spcBef>
              <a:defRPr/>
            </a:pPr>
            <a:r>
              <a:rPr lang="en-US" sz="1700" kern="0" dirty="0" smtClean="0"/>
              <a:t>Applications where there are large simultaneous heating and cooling loads! </a:t>
            </a:r>
          </a:p>
        </p:txBody>
      </p:sp>
      <p:grpSp>
        <p:nvGrpSpPr>
          <p:cNvPr id="33" name="Group 32"/>
          <p:cNvGrpSpPr/>
          <p:nvPr/>
        </p:nvGrpSpPr>
        <p:grpSpPr>
          <a:xfrm>
            <a:off x="3541569" y="3242059"/>
            <a:ext cx="1762273" cy="1499740"/>
            <a:chOff x="6799119" y="2232409"/>
            <a:chExt cx="1762273" cy="1499740"/>
          </a:xfrm>
        </p:grpSpPr>
        <p:sp>
          <p:nvSpPr>
            <p:cNvPr id="13" name="AutoShape 11" descr="Picture30"/>
            <p:cNvSpPr>
              <a:spLocks noChangeAspect="1" noChangeArrowheads="1"/>
            </p:cNvSpPr>
            <p:nvPr/>
          </p:nvSpPr>
          <p:spPr bwMode="auto">
            <a:xfrm>
              <a:off x="6818417" y="2232409"/>
              <a:ext cx="1742975" cy="1092179"/>
            </a:xfrm>
            <a:prstGeom prst="roundRect">
              <a:avLst>
                <a:gd name="adj" fmla="val 0"/>
              </a:avLst>
            </a:prstGeom>
            <a:blipFill dpi="0" rotWithShape="1">
              <a:blip r:embed="rId3" cstate="print"/>
              <a:srcRect/>
              <a:stretch>
                <a:fillRect b="-4158"/>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600" dirty="0">
                <a:solidFill>
                  <a:schemeClr val="bg1">
                    <a:lumMod val="75000"/>
                  </a:schemeClr>
                </a:solidFill>
                <a:effectLst>
                  <a:outerShdw blurRad="38100" dist="38100" dir="2700000" algn="tl">
                    <a:srgbClr val="000000">
                      <a:alpha val="43137"/>
                    </a:srgbClr>
                  </a:outerShdw>
                </a:effectLst>
              </a:endParaRPr>
            </a:p>
          </p:txBody>
        </p:sp>
        <p:sp>
          <p:nvSpPr>
            <p:cNvPr id="43" name="Rectangle 42"/>
            <p:cNvSpPr/>
            <p:nvPr/>
          </p:nvSpPr>
          <p:spPr>
            <a:xfrm>
              <a:off x="6799119" y="3318200"/>
              <a:ext cx="1747158" cy="413949"/>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Universities</a:t>
              </a:r>
              <a:endParaRPr lang="en-US" sz="1800" kern="0" dirty="0" smtClean="0">
                <a:latin typeface="Arial" pitchFamily="34" charset="0"/>
                <a:ea typeface="MS PGothic" pitchFamily="34" charset="-128"/>
                <a:cs typeface="Arial" pitchFamily="34" charset="0"/>
              </a:endParaRPr>
            </a:p>
          </p:txBody>
        </p:sp>
      </p:grpSp>
      <p:sp>
        <p:nvSpPr>
          <p:cNvPr id="46"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grpSp>
        <p:nvGrpSpPr>
          <p:cNvPr id="31" name="Group 30"/>
          <p:cNvGrpSpPr/>
          <p:nvPr/>
        </p:nvGrpSpPr>
        <p:grpSpPr>
          <a:xfrm>
            <a:off x="711993" y="3209429"/>
            <a:ext cx="1785257" cy="1485537"/>
            <a:chOff x="1207293" y="3876179"/>
            <a:chExt cx="1785257" cy="1485537"/>
          </a:xfrm>
        </p:grpSpPr>
        <p:sp>
          <p:nvSpPr>
            <p:cNvPr id="11" name="AutoShape 21" descr="Picture32"/>
            <p:cNvSpPr>
              <a:spLocks noChangeAspect="1" noChangeArrowheads="1"/>
            </p:cNvSpPr>
            <p:nvPr/>
          </p:nvSpPr>
          <p:spPr bwMode="auto">
            <a:xfrm>
              <a:off x="1226540" y="3876179"/>
              <a:ext cx="1742976" cy="1094751"/>
            </a:xfrm>
            <a:prstGeom prst="roundRect">
              <a:avLst>
                <a:gd name="adj" fmla="val 0"/>
              </a:avLst>
            </a:prstGeom>
            <a:blipFill dpi="0" rotWithShape="1">
              <a:blip r:embed="rId4" cstate="print"/>
              <a:srcRect/>
              <a:stretch>
                <a:fillRect b="-6344"/>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400" dirty="0">
                <a:effectLst>
                  <a:outerShdw blurRad="38100" dist="38100" dir="2700000" algn="tl">
                    <a:srgbClr val="000000">
                      <a:alpha val="43137"/>
                    </a:srgbClr>
                  </a:outerShdw>
                </a:effectLst>
              </a:endParaRPr>
            </a:p>
          </p:txBody>
        </p:sp>
        <p:sp>
          <p:nvSpPr>
            <p:cNvPr id="21" name="Rectangle 20"/>
            <p:cNvSpPr/>
            <p:nvPr/>
          </p:nvSpPr>
          <p:spPr>
            <a:xfrm>
              <a:off x="1207293" y="4984344"/>
              <a:ext cx="1785257" cy="377372"/>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Hospitals</a:t>
              </a:r>
            </a:p>
          </p:txBody>
        </p:sp>
      </p:grpSp>
      <p:grpSp>
        <p:nvGrpSpPr>
          <p:cNvPr id="32" name="Group 31"/>
          <p:cNvGrpSpPr/>
          <p:nvPr/>
        </p:nvGrpSpPr>
        <p:grpSpPr>
          <a:xfrm>
            <a:off x="5872714" y="3213609"/>
            <a:ext cx="2996294" cy="1484484"/>
            <a:chOff x="5377414" y="3842259"/>
            <a:chExt cx="2996294" cy="1484484"/>
          </a:xfrm>
        </p:grpSpPr>
        <p:sp>
          <p:nvSpPr>
            <p:cNvPr id="20" name="AutoShape 13" descr="Picture38"/>
            <p:cNvSpPr>
              <a:spLocks noChangeAspect="1" noChangeArrowheads="1"/>
            </p:cNvSpPr>
            <p:nvPr/>
          </p:nvSpPr>
          <p:spPr bwMode="auto">
            <a:xfrm>
              <a:off x="6016646" y="3842259"/>
              <a:ext cx="1742976" cy="1092597"/>
            </a:xfrm>
            <a:prstGeom prst="roundRect">
              <a:avLst>
                <a:gd name="adj" fmla="val 0"/>
              </a:avLst>
            </a:prstGeom>
            <a:blipFill dpi="0" rotWithShape="1">
              <a:blip r:embed="rId5" cstate="print"/>
              <a:srcRect/>
              <a:stretch>
                <a:fillRect b="-6554"/>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400" dirty="0">
                <a:effectLst>
                  <a:outerShdw blurRad="38100" dist="38100" dir="2700000" algn="tl">
                    <a:srgbClr val="000000">
                      <a:alpha val="43137"/>
                    </a:srgbClr>
                  </a:outerShdw>
                </a:effectLst>
              </a:endParaRPr>
            </a:p>
          </p:txBody>
        </p:sp>
        <p:sp>
          <p:nvSpPr>
            <p:cNvPr id="24" name="Rectangle 23"/>
            <p:cNvSpPr/>
            <p:nvPr/>
          </p:nvSpPr>
          <p:spPr>
            <a:xfrm>
              <a:off x="5377414" y="4949079"/>
              <a:ext cx="2996294" cy="377664"/>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Process / Manufacturing</a:t>
              </a:r>
              <a:endParaRPr lang="en-US" sz="1800" kern="0" dirty="0" smtClean="0">
                <a:latin typeface="Arial" pitchFamily="34" charset="0"/>
                <a:ea typeface="MS PGothic" pitchFamily="34" charset="-128"/>
                <a:cs typeface="Arial" pitchFamily="34" charset="0"/>
              </a:endParaRPr>
            </a:p>
            <a:p>
              <a:pPr>
                <a:spcBef>
                  <a:spcPts val="0"/>
                </a:spcBef>
                <a:buFontTx/>
                <a:buChar char="-"/>
                <a:defRPr/>
              </a:pPr>
              <a:endParaRPr lang="en-US" sz="1800" kern="0" dirty="0" smtClean="0">
                <a:latin typeface="Arial" pitchFamily="34" charset="0"/>
                <a:ea typeface="MS PGothic" pitchFamily="34" charset="-128"/>
                <a:cs typeface="Arial" pitchFamily="34" charset="0"/>
              </a:endParaRPr>
            </a:p>
          </p:txBody>
        </p:sp>
      </p:grpSp>
      <p:grpSp>
        <p:nvGrpSpPr>
          <p:cNvPr id="34" name="Group 33"/>
          <p:cNvGrpSpPr/>
          <p:nvPr/>
        </p:nvGrpSpPr>
        <p:grpSpPr>
          <a:xfrm>
            <a:off x="1515331" y="1028491"/>
            <a:ext cx="2118181" cy="1432751"/>
            <a:chOff x="1439131" y="818941"/>
            <a:chExt cx="2118181" cy="1432751"/>
          </a:xfrm>
        </p:grpSpPr>
        <p:sp>
          <p:nvSpPr>
            <p:cNvPr id="17" name="AutoShape 8" descr="Picture33"/>
            <p:cNvSpPr>
              <a:spLocks noChangeAspect="1" noChangeArrowheads="1"/>
            </p:cNvSpPr>
            <p:nvPr/>
          </p:nvSpPr>
          <p:spPr bwMode="auto">
            <a:xfrm>
              <a:off x="1645031" y="818941"/>
              <a:ext cx="1742975" cy="1050444"/>
            </a:xfrm>
            <a:prstGeom prst="roundRect">
              <a:avLst>
                <a:gd name="adj" fmla="val 0"/>
              </a:avLst>
            </a:prstGeom>
            <a:blipFill dpi="0" rotWithShape="1">
              <a:blip r:embed="rId6" cstate="print"/>
              <a:srcRect/>
              <a:stretch>
                <a:fillRect b="-10196"/>
              </a:stretch>
            </a:blipFill>
            <a:ln w="19050" algn="ctr">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sz="1600" dirty="0">
                <a:effectLst>
                  <a:outerShdw blurRad="38100" dist="38100" dir="2700000" algn="tl">
                    <a:srgbClr val="000000">
                      <a:alpha val="43137"/>
                    </a:srgbClr>
                  </a:outerShdw>
                </a:effectLst>
              </a:endParaRPr>
            </a:p>
          </p:txBody>
        </p:sp>
        <p:sp>
          <p:nvSpPr>
            <p:cNvPr id="16" name="Rectangle 15"/>
            <p:cNvSpPr/>
            <p:nvPr/>
          </p:nvSpPr>
          <p:spPr>
            <a:xfrm>
              <a:off x="1439131" y="1872667"/>
              <a:ext cx="2118181" cy="379025"/>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Office Buildings</a:t>
              </a:r>
              <a:endParaRPr lang="en-US" sz="1800" kern="0" dirty="0" smtClean="0">
                <a:latin typeface="Arial" pitchFamily="34" charset="0"/>
                <a:ea typeface="MS PGothic" pitchFamily="34" charset="-128"/>
                <a:cs typeface="Arial" pitchFamily="34" charset="0"/>
              </a:endParaRPr>
            </a:p>
          </p:txBody>
        </p:sp>
      </p:grpSp>
      <p:grpSp>
        <p:nvGrpSpPr>
          <p:cNvPr id="35" name="Group 34"/>
          <p:cNvGrpSpPr/>
          <p:nvPr/>
        </p:nvGrpSpPr>
        <p:grpSpPr>
          <a:xfrm>
            <a:off x="4848361" y="1024988"/>
            <a:ext cx="1784350" cy="1494971"/>
            <a:chOff x="5076961" y="815438"/>
            <a:chExt cx="1784350" cy="1494971"/>
          </a:xfrm>
        </p:grpSpPr>
        <p:pic>
          <p:nvPicPr>
            <p:cNvPr id="18" name="Picture 13" descr="Roulette-Wheel_HR"/>
            <p:cNvPicPr>
              <a:picLocks noChangeAspect="1" noChangeArrowheads="1"/>
            </p:cNvPicPr>
            <p:nvPr/>
          </p:nvPicPr>
          <p:blipFill>
            <a:blip r:embed="rId7" cstate="print"/>
            <a:srcRect/>
            <a:stretch>
              <a:fillRect/>
            </a:stretch>
          </p:blipFill>
          <p:spPr bwMode="auto">
            <a:xfrm>
              <a:off x="5107441" y="815438"/>
              <a:ext cx="1742976" cy="1085532"/>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23" name="Rectangle 22"/>
            <p:cNvSpPr/>
            <p:nvPr/>
          </p:nvSpPr>
          <p:spPr>
            <a:xfrm>
              <a:off x="5076961" y="1916869"/>
              <a:ext cx="1784350" cy="393540"/>
            </a:xfrm>
            <a:prstGeom prst="rect">
              <a:avLst/>
            </a:prstGeom>
            <a:noFill/>
            <a:ln>
              <a:noFill/>
            </a:ln>
            <a:effectLst>
              <a:softEdge rad="31750"/>
            </a:effectLst>
          </p:spPr>
          <p:txBody>
            <a:bodyPr wrap="square" anchor="t" anchorCtr="0">
              <a:noAutofit/>
            </a:bodyPr>
            <a:lstStyle/>
            <a:p>
              <a:pPr>
                <a:spcBef>
                  <a:spcPts val="0"/>
                </a:spcBef>
                <a:defRPr/>
              </a:pPr>
              <a:r>
                <a:rPr lang="en-US" sz="1800" b="1" kern="0" dirty="0" smtClean="0">
                  <a:latin typeface="Arial" pitchFamily="34" charset="0"/>
                  <a:ea typeface="MS PGothic" pitchFamily="34" charset="-128"/>
                  <a:cs typeface="Arial" pitchFamily="34" charset="0"/>
                </a:rPr>
                <a:t>Hotel/ Casino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1"/>
          <p:cNvGrpSpPr/>
          <p:nvPr/>
        </p:nvGrpSpPr>
        <p:grpSpPr>
          <a:xfrm>
            <a:off x="1561173" y="1318431"/>
            <a:ext cx="5311836" cy="987851"/>
            <a:chOff x="497743" y="2804457"/>
            <a:chExt cx="5311836" cy="987851"/>
          </a:xfrm>
        </p:grpSpPr>
        <p:sp>
          <p:nvSpPr>
            <p:cNvPr id="151" name="Text Box 9"/>
            <p:cNvSpPr txBox="1">
              <a:spLocks noChangeArrowheads="1"/>
            </p:cNvSpPr>
            <p:nvPr/>
          </p:nvSpPr>
          <p:spPr bwMode="auto">
            <a:xfrm>
              <a:off x="3128266" y="3136358"/>
              <a:ext cx="575265"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a:solidFill>
                    <a:schemeClr val="folHlink"/>
                  </a:solidFill>
                </a:rPr>
                <a:t>kW</a:t>
              </a:r>
            </a:p>
          </p:txBody>
        </p:sp>
        <p:sp>
          <p:nvSpPr>
            <p:cNvPr id="159" name="Text Box 10"/>
            <p:cNvSpPr txBox="1">
              <a:spLocks noChangeArrowheads="1"/>
            </p:cNvSpPr>
            <p:nvPr/>
          </p:nvSpPr>
          <p:spPr bwMode="auto">
            <a:xfrm>
              <a:off x="3139937" y="3453754"/>
              <a:ext cx="554483"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a:solidFill>
                    <a:schemeClr val="folHlink"/>
                  </a:solidFill>
                </a:rPr>
                <a:t>Ton</a:t>
              </a:r>
            </a:p>
          </p:txBody>
        </p:sp>
        <p:sp>
          <p:nvSpPr>
            <p:cNvPr id="160" name="Line 11"/>
            <p:cNvSpPr>
              <a:spLocks noChangeShapeType="1"/>
            </p:cNvSpPr>
            <p:nvPr/>
          </p:nvSpPr>
          <p:spPr bwMode="auto">
            <a:xfrm>
              <a:off x="3206578" y="3442496"/>
              <a:ext cx="432549" cy="2668"/>
            </a:xfrm>
            <a:prstGeom prst="line">
              <a:avLst/>
            </a:prstGeom>
            <a:noFill/>
            <a:ln w="28575">
              <a:solidFill>
                <a:schemeClr val="tx1"/>
              </a:solidFill>
              <a:round/>
              <a:headEnd/>
              <a:tailEnd type="none" w="med" len="lg"/>
            </a:ln>
          </p:spPr>
          <p:txBody>
            <a:bodyPr wrap="none" anchor="ctr"/>
            <a:lstStyle/>
            <a:p>
              <a:endParaRPr lang="en-US" sz="1400" dirty="0"/>
            </a:p>
          </p:txBody>
        </p:sp>
        <p:sp>
          <p:nvSpPr>
            <p:cNvPr id="161" name="Text Box 12"/>
            <p:cNvSpPr txBox="1">
              <a:spLocks noChangeArrowheads="1"/>
            </p:cNvSpPr>
            <p:nvPr/>
          </p:nvSpPr>
          <p:spPr bwMode="auto">
            <a:xfrm>
              <a:off x="692123" y="3120923"/>
              <a:ext cx="2300111"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a:solidFill>
                    <a:srgbClr val="003399"/>
                  </a:solidFill>
                </a:rPr>
                <a:t>Electrical Power Input</a:t>
              </a:r>
            </a:p>
          </p:txBody>
        </p:sp>
        <p:sp>
          <p:nvSpPr>
            <p:cNvPr id="162" name="Text Box 13"/>
            <p:cNvSpPr txBox="1">
              <a:spLocks noChangeArrowheads="1"/>
            </p:cNvSpPr>
            <p:nvPr/>
          </p:nvSpPr>
          <p:spPr bwMode="auto">
            <a:xfrm>
              <a:off x="674338" y="3427750"/>
              <a:ext cx="2342610"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a:solidFill>
                    <a:schemeClr val="folHlink"/>
                  </a:solidFill>
                </a:rPr>
                <a:t>Refrigeration Capacity</a:t>
              </a:r>
            </a:p>
          </p:txBody>
        </p:sp>
        <p:sp>
          <p:nvSpPr>
            <p:cNvPr id="163" name="Line 14"/>
            <p:cNvSpPr>
              <a:spLocks noChangeShapeType="1"/>
            </p:cNvSpPr>
            <p:nvPr/>
          </p:nvSpPr>
          <p:spPr bwMode="auto">
            <a:xfrm>
              <a:off x="901827" y="3441928"/>
              <a:ext cx="1859846" cy="3235"/>
            </a:xfrm>
            <a:prstGeom prst="line">
              <a:avLst/>
            </a:prstGeom>
            <a:noFill/>
            <a:ln w="28575">
              <a:solidFill>
                <a:schemeClr val="tx1"/>
              </a:solidFill>
              <a:round/>
              <a:headEnd/>
              <a:tailEnd type="none" w="med" len="lg"/>
            </a:ln>
          </p:spPr>
          <p:txBody>
            <a:bodyPr wrap="none" anchor="ctr"/>
            <a:lstStyle/>
            <a:p>
              <a:endParaRPr lang="en-US" sz="1400" dirty="0"/>
            </a:p>
          </p:txBody>
        </p:sp>
        <p:sp>
          <p:nvSpPr>
            <p:cNvPr id="164" name="Text Box 15"/>
            <p:cNvSpPr txBox="1">
              <a:spLocks noChangeArrowheads="1"/>
            </p:cNvSpPr>
            <p:nvPr/>
          </p:nvSpPr>
          <p:spPr bwMode="auto">
            <a:xfrm>
              <a:off x="2827615" y="3271622"/>
              <a:ext cx="319087" cy="369332"/>
            </a:xfrm>
            <a:prstGeom prst="rect">
              <a:avLst/>
            </a:prstGeom>
            <a:noFill/>
            <a:ln w="28575">
              <a:noFill/>
              <a:miter lim="800000"/>
              <a:headEnd/>
              <a:tailEnd type="none" w="med" len="lg"/>
            </a:ln>
          </p:spPr>
          <p:txBody>
            <a:bodyPr>
              <a:spAutoFit/>
            </a:bodyPr>
            <a:lstStyle/>
            <a:p>
              <a:pPr algn="l" eaLnBrk="0" hangingPunct="0">
                <a:spcBef>
                  <a:spcPct val="50000"/>
                </a:spcBef>
              </a:pPr>
              <a:r>
                <a:rPr lang="en-US" sz="1800" b="1" dirty="0">
                  <a:solidFill>
                    <a:schemeClr val="folHlink"/>
                  </a:solidFill>
                </a:rPr>
                <a:t>=</a:t>
              </a:r>
            </a:p>
          </p:txBody>
        </p:sp>
        <p:sp>
          <p:nvSpPr>
            <p:cNvPr id="175" name="Line 26"/>
            <p:cNvSpPr>
              <a:spLocks noChangeShapeType="1"/>
            </p:cNvSpPr>
            <p:nvPr/>
          </p:nvSpPr>
          <p:spPr bwMode="auto">
            <a:xfrm flipV="1">
              <a:off x="3738984" y="3435928"/>
              <a:ext cx="546689" cy="0"/>
            </a:xfrm>
            <a:prstGeom prst="line">
              <a:avLst/>
            </a:prstGeom>
            <a:noFill/>
            <a:ln w="38100">
              <a:solidFill>
                <a:schemeClr val="folHlink"/>
              </a:solidFill>
              <a:round/>
              <a:headEnd/>
              <a:tailEnd type="triangle" w="med" len="lg"/>
            </a:ln>
          </p:spPr>
          <p:txBody>
            <a:bodyPr wrap="none" anchor="ctr"/>
            <a:lstStyle/>
            <a:p>
              <a:endParaRPr lang="en-US" sz="1400" dirty="0"/>
            </a:p>
          </p:txBody>
        </p:sp>
        <p:sp>
          <p:nvSpPr>
            <p:cNvPr id="176" name="Text Box 27"/>
            <p:cNvSpPr txBox="1">
              <a:spLocks noChangeArrowheads="1"/>
            </p:cNvSpPr>
            <p:nvPr/>
          </p:nvSpPr>
          <p:spPr bwMode="auto">
            <a:xfrm>
              <a:off x="4351182" y="3283593"/>
              <a:ext cx="1458397" cy="338554"/>
            </a:xfrm>
            <a:prstGeom prst="rect">
              <a:avLst/>
            </a:prstGeom>
            <a:noFill/>
            <a:ln w="28575">
              <a:noFill/>
              <a:miter lim="800000"/>
              <a:headEnd/>
              <a:tailEnd type="none" w="med" len="lg"/>
            </a:ln>
          </p:spPr>
          <p:txBody>
            <a:bodyPr wrap="square">
              <a:spAutoFit/>
            </a:bodyPr>
            <a:lstStyle/>
            <a:p>
              <a:pPr algn="l" eaLnBrk="0" hangingPunct="0">
                <a:spcBef>
                  <a:spcPct val="50000"/>
                </a:spcBef>
              </a:pPr>
              <a:r>
                <a:rPr lang="en-US" sz="1600" dirty="0">
                  <a:solidFill>
                    <a:schemeClr val="folHlink"/>
                  </a:solidFill>
                </a:rPr>
                <a:t>0.576 kW/Ton</a:t>
              </a:r>
            </a:p>
          </p:txBody>
        </p:sp>
        <p:sp>
          <p:nvSpPr>
            <p:cNvPr id="178" name="Text Box 29"/>
            <p:cNvSpPr txBox="1">
              <a:spLocks noChangeArrowheads="1"/>
            </p:cNvSpPr>
            <p:nvPr/>
          </p:nvSpPr>
          <p:spPr bwMode="auto">
            <a:xfrm>
              <a:off x="497743" y="2804457"/>
              <a:ext cx="3030898" cy="369332"/>
            </a:xfrm>
            <a:prstGeom prst="rect">
              <a:avLst/>
            </a:prstGeom>
            <a:noFill/>
            <a:ln w="28575">
              <a:noFill/>
              <a:miter lim="800000"/>
              <a:headEnd/>
              <a:tailEnd type="none" w="med" len="lg"/>
            </a:ln>
          </p:spPr>
          <p:txBody>
            <a:bodyPr wrap="square">
              <a:spAutoFit/>
            </a:bodyPr>
            <a:lstStyle/>
            <a:p>
              <a:pPr algn="l" eaLnBrk="0" hangingPunct="0">
                <a:spcBef>
                  <a:spcPct val="50000"/>
                </a:spcBef>
              </a:pPr>
              <a:r>
                <a:rPr lang="en-US" sz="1800" dirty="0"/>
                <a:t>Full </a:t>
              </a:r>
              <a:r>
                <a:rPr lang="en-US" sz="1800" dirty="0" smtClean="0"/>
                <a:t>Load </a:t>
              </a:r>
              <a:r>
                <a:rPr lang="en-US" sz="1800" b="1" dirty="0" smtClean="0"/>
                <a:t>Cooling</a:t>
              </a:r>
              <a:r>
                <a:rPr lang="en-US" sz="1800" dirty="0" smtClean="0"/>
                <a:t> kW/Ton</a:t>
              </a:r>
              <a:endParaRPr lang="en-US" sz="1800" dirty="0"/>
            </a:p>
          </p:txBody>
        </p:sp>
      </p:grpSp>
      <p:grpSp>
        <p:nvGrpSpPr>
          <p:cNvPr id="3" name="Group 182"/>
          <p:cNvGrpSpPr/>
          <p:nvPr/>
        </p:nvGrpSpPr>
        <p:grpSpPr>
          <a:xfrm>
            <a:off x="1556554" y="2849992"/>
            <a:ext cx="5629836" cy="987851"/>
            <a:chOff x="497741" y="2804457"/>
            <a:chExt cx="5629836" cy="987851"/>
          </a:xfrm>
        </p:grpSpPr>
        <p:sp>
          <p:nvSpPr>
            <p:cNvPr id="184" name="Text Box 9"/>
            <p:cNvSpPr txBox="1">
              <a:spLocks noChangeArrowheads="1"/>
            </p:cNvSpPr>
            <p:nvPr/>
          </p:nvSpPr>
          <p:spPr bwMode="auto">
            <a:xfrm>
              <a:off x="3140623" y="3148715"/>
              <a:ext cx="575265"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a:solidFill>
                    <a:schemeClr val="folHlink"/>
                  </a:solidFill>
                </a:rPr>
                <a:t>kW</a:t>
              </a:r>
            </a:p>
          </p:txBody>
        </p:sp>
        <p:sp>
          <p:nvSpPr>
            <p:cNvPr id="185" name="Text Box 10"/>
            <p:cNvSpPr txBox="1">
              <a:spLocks noChangeArrowheads="1"/>
            </p:cNvSpPr>
            <p:nvPr/>
          </p:nvSpPr>
          <p:spPr bwMode="auto">
            <a:xfrm>
              <a:off x="3155288" y="3453754"/>
              <a:ext cx="554483"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smtClean="0">
                  <a:solidFill>
                    <a:schemeClr val="folHlink"/>
                  </a:solidFill>
                </a:rPr>
                <a:t>kW</a:t>
              </a:r>
              <a:endParaRPr lang="en-US" sz="1600" dirty="0">
                <a:solidFill>
                  <a:schemeClr val="folHlink"/>
                </a:solidFill>
              </a:endParaRPr>
            </a:p>
          </p:txBody>
        </p:sp>
        <p:sp>
          <p:nvSpPr>
            <p:cNvPr id="186" name="Line 11"/>
            <p:cNvSpPr>
              <a:spLocks noChangeShapeType="1"/>
            </p:cNvSpPr>
            <p:nvPr/>
          </p:nvSpPr>
          <p:spPr bwMode="auto">
            <a:xfrm>
              <a:off x="3206578" y="3442496"/>
              <a:ext cx="432549" cy="2668"/>
            </a:xfrm>
            <a:prstGeom prst="line">
              <a:avLst/>
            </a:prstGeom>
            <a:noFill/>
            <a:ln w="28575">
              <a:solidFill>
                <a:schemeClr val="tx1"/>
              </a:solidFill>
              <a:round/>
              <a:headEnd/>
              <a:tailEnd type="none" w="med" len="lg"/>
            </a:ln>
          </p:spPr>
          <p:txBody>
            <a:bodyPr wrap="none" anchor="ctr"/>
            <a:lstStyle/>
            <a:p>
              <a:endParaRPr lang="en-US" sz="1400" dirty="0"/>
            </a:p>
          </p:txBody>
        </p:sp>
        <p:sp>
          <p:nvSpPr>
            <p:cNvPr id="187" name="Text Box 12"/>
            <p:cNvSpPr txBox="1">
              <a:spLocks noChangeArrowheads="1"/>
            </p:cNvSpPr>
            <p:nvPr/>
          </p:nvSpPr>
          <p:spPr bwMode="auto">
            <a:xfrm>
              <a:off x="692124" y="3133280"/>
              <a:ext cx="2329442"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smtClean="0">
                  <a:solidFill>
                    <a:schemeClr val="folHlink"/>
                  </a:solidFill>
                </a:rPr>
                <a:t>Refrigeration Capacity</a:t>
              </a:r>
              <a:endParaRPr lang="en-US" sz="1600" dirty="0">
                <a:solidFill>
                  <a:schemeClr val="folHlink"/>
                </a:solidFill>
              </a:endParaRPr>
            </a:p>
          </p:txBody>
        </p:sp>
        <p:sp>
          <p:nvSpPr>
            <p:cNvPr id="188" name="Text Box 13"/>
            <p:cNvSpPr txBox="1">
              <a:spLocks noChangeArrowheads="1"/>
            </p:cNvSpPr>
            <p:nvPr/>
          </p:nvSpPr>
          <p:spPr bwMode="auto">
            <a:xfrm>
              <a:off x="736123" y="3427750"/>
              <a:ext cx="2198946"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smtClean="0">
                  <a:solidFill>
                    <a:schemeClr val="folHlink"/>
                  </a:solidFill>
                </a:rPr>
                <a:t>Electrical Power Input</a:t>
              </a:r>
              <a:endParaRPr lang="en-US" sz="1600" dirty="0">
                <a:solidFill>
                  <a:schemeClr val="folHlink"/>
                </a:solidFill>
              </a:endParaRPr>
            </a:p>
          </p:txBody>
        </p:sp>
        <p:sp>
          <p:nvSpPr>
            <p:cNvPr id="189" name="Line 14"/>
            <p:cNvSpPr>
              <a:spLocks noChangeShapeType="1"/>
            </p:cNvSpPr>
            <p:nvPr/>
          </p:nvSpPr>
          <p:spPr bwMode="auto">
            <a:xfrm>
              <a:off x="901827" y="3441928"/>
              <a:ext cx="1859846" cy="3235"/>
            </a:xfrm>
            <a:prstGeom prst="line">
              <a:avLst/>
            </a:prstGeom>
            <a:noFill/>
            <a:ln w="28575">
              <a:solidFill>
                <a:schemeClr val="tx1"/>
              </a:solidFill>
              <a:round/>
              <a:headEnd/>
              <a:tailEnd type="none" w="med" len="lg"/>
            </a:ln>
          </p:spPr>
          <p:txBody>
            <a:bodyPr wrap="none" anchor="ctr"/>
            <a:lstStyle/>
            <a:p>
              <a:endParaRPr lang="en-US" sz="1400" dirty="0"/>
            </a:p>
          </p:txBody>
        </p:sp>
        <p:sp>
          <p:nvSpPr>
            <p:cNvPr id="190" name="Text Box 15"/>
            <p:cNvSpPr txBox="1">
              <a:spLocks noChangeArrowheads="1"/>
            </p:cNvSpPr>
            <p:nvPr/>
          </p:nvSpPr>
          <p:spPr bwMode="auto">
            <a:xfrm>
              <a:off x="2827615" y="3271622"/>
              <a:ext cx="319087" cy="369332"/>
            </a:xfrm>
            <a:prstGeom prst="rect">
              <a:avLst/>
            </a:prstGeom>
            <a:noFill/>
            <a:ln w="28575">
              <a:noFill/>
              <a:miter lim="800000"/>
              <a:headEnd/>
              <a:tailEnd type="none" w="med" len="lg"/>
            </a:ln>
          </p:spPr>
          <p:txBody>
            <a:bodyPr>
              <a:spAutoFit/>
            </a:bodyPr>
            <a:lstStyle/>
            <a:p>
              <a:pPr algn="l" eaLnBrk="0" hangingPunct="0">
                <a:spcBef>
                  <a:spcPct val="50000"/>
                </a:spcBef>
              </a:pPr>
              <a:r>
                <a:rPr lang="en-US" sz="1800" b="1" dirty="0">
                  <a:solidFill>
                    <a:schemeClr val="folHlink"/>
                  </a:solidFill>
                </a:rPr>
                <a:t>=</a:t>
              </a:r>
            </a:p>
          </p:txBody>
        </p:sp>
        <p:sp>
          <p:nvSpPr>
            <p:cNvPr id="191" name="Line 26"/>
            <p:cNvSpPr>
              <a:spLocks noChangeShapeType="1"/>
            </p:cNvSpPr>
            <p:nvPr/>
          </p:nvSpPr>
          <p:spPr bwMode="auto">
            <a:xfrm flipV="1">
              <a:off x="3738984" y="3435928"/>
              <a:ext cx="546689" cy="7146"/>
            </a:xfrm>
            <a:prstGeom prst="line">
              <a:avLst/>
            </a:prstGeom>
            <a:noFill/>
            <a:ln w="38100">
              <a:solidFill>
                <a:schemeClr val="folHlink"/>
              </a:solidFill>
              <a:round/>
              <a:headEnd/>
              <a:tailEnd type="triangle" w="med" len="lg"/>
            </a:ln>
          </p:spPr>
          <p:txBody>
            <a:bodyPr wrap="none" anchor="ctr"/>
            <a:lstStyle/>
            <a:p>
              <a:endParaRPr lang="en-US" sz="1400" dirty="0"/>
            </a:p>
          </p:txBody>
        </p:sp>
        <p:sp>
          <p:nvSpPr>
            <p:cNvPr id="192" name="Text Box 27"/>
            <p:cNvSpPr txBox="1">
              <a:spLocks noChangeArrowheads="1"/>
            </p:cNvSpPr>
            <p:nvPr/>
          </p:nvSpPr>
          <p:spPr bwMode="auto">
            <a:xfrm>
              <a:off x="4351182" y="3283593"/>
              <a:ext cx="1347654" cy="338554"/>
            </a:xfrm>
            <a:prstGeom prst="rect">
              <a:avLst/>
            </a:prstGeom>
            <a:noFill/>
            <a:ln w="28575">
              <a:noFill/>
              <a:miter lim="800000"/>
              <a:headEnd/>
              <a:tailEnd type="none" w="med" len="lg"/>
            </a:ln>
          </p:spPr>
          <p:txBody>
            <a:bodyPr wrap="square">
              <a:spAutoFit/>
            </a:bodyPr>
            <a:lstStyle/>
            <a:p>
              <a:pPr algn="l" eaLnBrk="0" hangingPunct="0">
                <a:spcBef>
                  <a:spcPct val="50000"/>
                </a:spcBef>
              </a:pPr>
              <a:r>
                <a:rPr lang="en-US" sz="1600" dirty="0" smtClean="0">
                  <a:solidFill>
                    <a:schemeClr val="folHlink"/>
                  </a:solidFill>
                </a:rPr>
                <a:t>6.1 (unitless)</a:t>
              </a:r>
              <a:endParaRPr lang="en-US" sz="1600" dirty="0">
                <a:solidFill>
                  <a:schemeClr val="folHlink"/>
                </a:solidFill>
              </a:endParaRPr>
            </a:p>
          </p:txBody>
        </p:sp>
        <p:sp>
          <p:nvSpPr>
            <p:cNvPr id="193" name="Text Box 29"/>
            <p:cNvSpPr txBox="1">
              <a:spLocks noChangeArrowheads="1"/>
            </p:cNvSpPr>
            <p:nvPr/>
          </p:nvSpPr>
          <p:spPr bwMode="auto">
            <a:xfrm>
              <a:off x="497741" y="2804457"/>
              <a:ext cx="5629836" cy="369332"/>
            </a:xfrm>
            <a:prstGeom prst="rect">
              <a:avLst/>
            </a:prstGeom>
            <a:noFill/>
            <a:ln w="28575">
              <a:noFill/>
              <a:miter lim="800000"/>
              <a:headEnd/>
              <a:tailEnd type="none" w="med" len="lg"/>
            </a:ln>
          </p:spPr>
          <p:txBody>
            <a:bodyPr wrap="square">
              <a:spAutoFit/>
            </a:bodyPr>
            <a:lstStyle/>
            <a:p>
              <a:pPr algn="l" eaLnBrk="0" hangingPunct="0">
                <a:spcBef>
                  <a:spcPct val="50000"/>
                </a:spcBef>
              </a:pPr>
              <a:r>
                <a:rPr lang="en-US" sz="1800" dirty="0" smtClean="0"/>
                <a:t>Full Load </a:t>
              </a:r>
              <a:r>
                <a:rPr lang="en-US" sz="1800" b="1" dirty="0" smtClean="0"/>
                <a:t>Cooling</a:t>
              </a:r>
              <a:r>
                <a:rPr lang="en-US" sz="1800" dirty="0" smtClean="0"/>
                <a:t> Coefficient of Performance (COP)</a:t>
              </a:r>
              <a:endParaRPr lang="en-US" sz="1800" dirty="0"/>
            </a:p>
          </p:txBody>
        </p:sp>
      </p:grpSp>
      <p:sp>
        <p:nvSpPr>
          <p:cNvPr id="194" name="Text Box 20"/>
          <p:cNvSpPr txBox="1">
            <a:spLocks noChangeArrowheads="1"/>
          </p:cNvSpPr>
          <p:nvPr/>
        </p:nvSpPr>
        <p:spPr bwMode="auto">
          <a:xfrm rot="16200000">
            <a:off x="-274608" y="2348631"/>
            <a:ext cx="2706254" cy="461665"/>
          </a:xfrm>
          <a:prstGeom prst="rect">
            <a:avLst/>
          </a:prstGeom>
          <a:solidFill>
            <a:srgbClr val="00B0F0"/>
          </a:solidFill>
          <a:ln w="28575">
            <a:solidFill>
              <a:schemeClr val="tx1"/>
            </a:solidFill>
            <a:miter lim="800000"/>
            <a:headEnd/>
            <a:tailEnd type="none" w="med" len="lg"/>
          </a:ln>
          <a:scene3d>
            <a:camera prst="orthographicFront"/>
            <a:lightRig rig="threePt" dir="t"/>
          </a:scene3d>
          <a:sp3d>
            <a:bevelT/>
          </a:sp3d>
        </p:spPr>
        <p:txBody>
          <a:bodyPr wrap="square">
            <a:spAutoFit/>
          </a:bodyPr>
          <a:lstStyle/>
          <a:p>
            <a:pPr eaLnBrk="0" hangingPunct="0">
              <a:spcBef>
                <a:spcPct val="50000"/>
              </a:spcBef>
            </a:pPr>
            <a:r>
              <a:rPr lang="en-US" b="1" dirty="0" smtClean="0"/>
              <a:t>COOLING</a:t>
            </a:r>
            <a:endParaRPr lang="en-US" b="1" dirty="0"/>
          </a:p>
        </p:txBody>
      </p:sp>
      <p:cxnSp>
        <p:nvCxnSpPr>
          <p:cNvPr id="198" name="Straight Connector 197"/>
          <p:cNvCxnSpPr/>
          <p:nvPr/>
        </p:nvCxnSpPr>
        <p:spPr bwMode="auto">
          <a:xfrm rot="10800000">
            <a:off x="1626913" y="2584077"/>
            <a:ext cx="5079975" cy="1591"/>
          </a:xfrm>
          <a:prstGeom prst="line">
            <a:avLst/>
          </a:prstGeom>
          <a:solidFill>
            <a:schemeClr val="bg2"/>
          </a:solidFill>
          <a:ln w="9525" cap="flat" cmpd="sng" algn="ctr">
            <a:solidFill>
              <a:schemeClr val="tx1"/>
            </a:solidFill>
            <a:prstDash val="solid"/>
            <a:round/>
            <a:headEnd type="none" w="med" len="med"/>
            <a:tailEnd type="none" w="med" len="med"/>
          </a:ln>
          <a:effectLst/>
        </p:spPr>
      </p:cxnSp>
      <p:sp>
        <p:nvSpPr>
          <p:cNvPr id="37" name="Title 1"/>
          <p:cNvSpPr>
            <a:spLocks noGrp="1"/>
          </p:cNvSpPr>
          <p:nvPr>
            <p:ph type="title"/>
          </p:nvPr>
        </p:nvSpPr>
        <p:spPr>
          <a:xfrm>
            <a:off x="322263" y="0"/>
            <a:ext cx="8640762" cy="628650"/>
          </a:xfrm>
        </p:spPr>
        <p:txBody>
          <a:bodyPr/>
          <a:lstStyle/>
          <a:p>
            <a:r>
              <a:rPr lang="en-US" b="1" dirty="0" smtClean="0">
                <a:effectLst/>
              </a:rPr>
              <a:t>Think in Terms of COP for Hot Water Applications</a:t>
            </a:r>
            <a:endParaRPr lang="en-US" b="1" dirty="0">
              <a:effectLst/>
            </a:endParaRPr>
          </a:p>
        </p:txBody>
      </p:sp>
      <p:sp>
        <p:nvSpPr>
          <p:cNvPr id="38" name="Text Box 20"/>
          <p:cNvSpPr txBox="1">
            <a:spLocks noChangeArrowheads="1"/>
          </p:cNvSpPr>
          <p:nvPr/>
        </p:nvSpPr>
        <p:spPr bwMode="auto">
          <a:xfrm rot="16200000">
            <a:off x="245401" y="4747887"/>
            <a:ext cx="1670685" cy="461665"/>
          </a:xfrm>
          <a:prstGeom prst="rect">
            <a:avLst/>
          </a:prstGeom>
          <a:solidFill>
            <a:srgbClr val="FF9900"/>
          </a:solidFill>
          <a:ln w="28575">
            <a:solidFill>
              <a:schemeClr val="tx1"/>
            </a:solidFill>
            <a:miter lim="800000"/>
            <a:headEnd/>
            <a:tailEnd type="none" w="med" len="lg"/>
          </a:ln>
          <a:scene3d>
            <a:camera prst="orthographicFront"/>
            <a:lightRig rig="threePt" dir="t"/>
          </a:scene3d>
          <a:sp3d>
            <a:bevelT/>
          </a:sp3d>
        </p:spPr>
        <p:txBody>
          <a:bodyPr wrap="square">
            <a:spAutoFit/>
          </a:bodyPr>
          <a:lstStyle/>
          <a:p>
            <a:pPr eaLnBrk="0" hangingPunct="0">
              <a:spcBef>
                <a:spcPct val="50000"/>
              </a:spcBef>
            </a:pPr>
            <a:r>
              <a:rPr lang="en-US" b="1" dirty="0" smtClean="0"/>
              <a:t>HEATING</a:t>
            </a:r>
            <a:endParaRPr lang="en-US" b="1" dirty="0"/>
          </a:p>
        </p:txBody>
      </p:sp>
      <p:grpSp>
        <p:nvGrpSpPr>
          <p:cNvPr id="47" name="Group 46"/>
          <p:cNvGrpSpPr/>
          <p:nvPr/>
        </p:nvGrpSpPr>
        <p:grpSpPr>
          <a:xfrm>
            <a:off x="1554513" y="4442699"/>
            <a:ext cx="5555677" cy="1011275"/>
            <a:chOff x="1391223" y="4676741"/>
            <a:chExt cx="5555677" cy="1011275"/>
          </a:xfrm>
        </p:grpSpPr>
        <p:grpSp>
          <p:nvGrpSpPr>
            <p:cNvPr id="39" name="Group 199"/>
            <p:cNvGrpSpPr/>
            <p:nvPr/>
          </p:nvGrpSpPr>
          <p:grpSpPr>
            <a:xfrm>
              <a:off x="1391223" y="4676741"/>
              <a:ext cx="5555677" cy="1011275"/>
              <a:chOff x="497741" y="2804457"/>
              <a:chExt cx="5555677" cy="1011275"/>
            </a:xfrm>
          </p:grpSpPr>
          <p:sp>
            <p:nvSpPr>
              <p:cNvPr id="40" name="Text Box 9"/>
              <p:cNvSpPr txBox="1">
                <a:spLocks noChangeArrowheads="1"/>
              </p:cNvSpPr>
              <p:nvPr/>
            </p:nvSpPr>
            <p:spPr bwMode="auto">
              <a:xfrm>
                <a:off x="3513184" y="3148715"/>
                <a:ext cx="575265"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a:solidFill>
                      <a:schemeClr val="folHlink"/>
                    </a:solidFill>
                  </a:rPr>
                  <a:t>kW</a:t>
                </a:r>
              </a:p>
            </p:txBody>
          </p:sp>
          <p:sp>
            <p:nvSpPr>
              <p:cNvPr id="41" name="Text Box 10"/>
              <p:cNvSpPr txBox="1">
                <a:spLocks noChangeArrowheads="1"/>
              </p:cNvSpPr>
              <p:nvPr/>
            </p:nvSpPr>
            <p:spPr bwMode="auto">
              <a:xfrm>
                <a:off x="3527849" y="3453754"/>
                <a:ext cx="554483"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smtClean="0">
                    <a:solidFill>
                      <a:schemeClr val="folHlink"/>
                    </a:solidFill>
                  </a:rPr>
                  <a:t>kW</a:t>
                </a:r>
                <a:endParaRPr lang="en-US" sz="1600" dirty="0">
                  <a:solidFill>
                    <a:schemeClr val="folHlink"/>
                  </a:solidFill>
                </a:endParaRPr>
              </a:p>
            </p:txBody>
          </p:sp>
          <p:sp>
            <p:nvSpPr>
              <p:cNvPr id="42" name="Line 11"/>
              <p:cNvSpPr>
                <a:spLocks noChangeShapeType="1"/>
              </p:cNvSpPr>
              <p:nvPr/>
            </p:nvSpPr>
            <p:spPr bwMode="auto">
              <a:xfrm>
                <a:off x="3566782" y="3442496"/>
                <a:ext cx="432549" cy="2668"/>
              </a:xfrm>
              <a:prstGeom prst="line">
                <a:avLst/>
              </a:prstGeom>
              <a:noFill/>
              <a:ln w="28575">
                <a:solidFill>
                  <a:schemeClr val="tx1"/>
                </a:solidFill>
                <a:round/>
                <a:headEnd/>
                <a:tailEnd type="none" w="med" len="lg"/>
              </a:ln>
            </p:spPr>
            <p:txBody>
              <a:bodyPr wrap="none" anchor="ctr"/>
              <a:lstStyle/>
              <a:p>
                <a:endParaRPr lang="en-US" sz="1400" dirty="0"/>
              </a:p>
            </p:txBody>
          </p:sp>
          <p:sp>
            <p:nvSpPr>
              <p:cNvPr id="43" name="Text Box 12"/>
              <p:cNvSpPr txBox="1">
                <a:spLocks noChangeArrowheads="1"/>
              </p:cNvSpPr>
              <p:nvPr/>
            </p:nvSpPr>
            <p:spPr bwMode="auto">
              <a:xfrm>
                <a:off x="655052" y="3120923"/>
                <a:ext cx="2726899"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smtClean="0">
                    <a:solidFill>
                      <a:schemeClr val="folHlink"/>
                    </a:solidFill>
                  </a:rPr>
                  <a:t>Desired Heat Power Output</a:t>
                </a:r>
                <a:endParaRPr lang="en-US" sz="1600" dirty="0">
                  <a:solidFill>
                    <a:schemeClr val="folHlink"/>
                  </a:solidFill>
                </a:endParaRPr>
              </a:p>
            </p:txBody>
          </p:sp>
          <p:sp>
            <p:nvSpPr>
              <p:cNvPr id="44" name="Text Box 13"/>
              <p:cNvSpPr txBox="1">
                <a:spLocks noChangeArrowheads="1"/>
              </p:cNvSpPr>
              <p:nvPr/>
            </p:nvSpPr>
            <p:spPr bwMode="auto">
              <a:xfrm>
                <a:off x="872049" y="3477178"/>
                <a:ext cx="2324555" cy="338554"/>
              </a:xfrm>
              <a:prstGeom prst="rect">
                <a:avLst/>
              </a:prstGeom>
              <a:noFill/>
              <a:ln w="28575">
                <a:noFill/>
                <a:miter lim="800000"/>
                <a:headEnd/>
                <a:tailEnd type="none" w="med" len="lg"/>
              </a:ln>
            </p:spPr>
            <p:txBody>
              <a:bodyPr wrap="square">
                <a:spAutoFit/>
              </a:bodyPr>
              <a:lstStyle/>
              <a:p>
                <a:pPr eaLnBrk="0" hangingPunct="0">
                  <a:spcBef>
                    <a:spcPct val="50000"/>
                  </a:spcBef>
                </a:pPr>
                <a:r>
                  <a:rPr lang="en-US" sz="1600" dirty="0" smtClean="0">
                    <a:solidFill>
                      <a:schemeClr val="folHlink"/>
                    </a:solidFill>
                  </a:rPr>
                  <a:t>Electrical Power Input</a:t>
                </a:r>
                <a:endParaRPr lang="en-US" sz="1600" dirty="0">
                  <a:solidFill>
                    <a:schemeClr val="folHlink"/>
                  </a:solidFill>
                </a:endParaRPr>
              </a:p>
            </p:txBody>
          </p:sp>
          <p:sp>
            <p:nvSpPr>
              <p:cNvPr id="45" name="Text Box 15"/>
              <p:cNvSpPr txBox="1">
                <a:spLocks noChangeArrowheads="1"/>
              </p:cNvSpPr>
              <p:nvPr/>
            </p:nvSpPr>
            <p:spPr bwMode="auto">
              <a:xfrm>
                <a:off x="3187819" y="3271622"/>
                <a:ext cx="319087" cy="369332"/>
              </a:xfrm>
              <a:prstGeom prst="rect">
                <a:avLst/>
              </a:prstGeom>
              <a:noFill/>
              <a:ln w="28575">
                <a:noFill/>
                <a:miter lim="800000"/>
                <a:headEnd/>
                <a:tailEnd type="none" w="med" len="lg"/>
              </a:ln>
            </p:spPr>
            <p:txBody>
              <a:bodyPr>
                <a:spAutoFit/>
              </a:bodyPr>
              <a:lstStyle/>
              <a:p>
                <a:pPr algn="l" eaLnBrk="0" hangingPunct="0">
                  <a:spcBef>
                    <a:spcPct val="50000"/>
                  </a:spcBef>
                </a:pPr>
                <a:r>
                  <a:rPr lang="en-US" sz="1800" b="1" dirty="0">
                    <a:solidFill>
                      <a:schemeClr val="folHlink"/>
                    </a:solidFill>
                  </a:rPr>
                  <a:t>=</a:t>
                </a:r>
              </a:p>
            </p:txBody>
          </p:sp>
          <p:sp>
            <p:nvSpPr>
              <p:cNvPr id="46" name="Text Box 29"/>
              <p:cNvSpPr txBox="1">
                <a:spLocks noChangeArrowheads="1"/>
              </p:cNvSpPr>
              <p:nvPr/>
            </p:nvSpPr>
            <p:spPr bwMode="auto">
              <a:xfrm>
                <a:off x="497741" y="2804457"/>
                <a:ext cx="5555677" cy="369332"/>
              </a:xfrm>
              <a:prstGeom prst="rect">
                <a:avLst/>
              </a:prstGeom>
              <a:noFill/>
              <a:ln w="28575">
                <a:noFill/>
                <a:miter lim="800000"/>
                <a:headEnd/>
                <a:tailEnd type="none" w="med" len="lg"/>
              </a:ln>
            </p:spPr>
            <p:txBody>
              <a:bodyPr wrap="square">
                <a:spAutoFit/>
              </a:bodyPr>
              <a:lstStyle/>
              <a:p>
                <a:pPr algn="l" eaLnBrk="0" hangingPunct="0">
                  <a:spcBef>
                    <a:spcPct val="50000"/>
                  </a:spcBef>
                </a:pPr>
                <a:r>
                  <a:rPr lang="en-US" sz="1800" dirty="0" smtClean="0"/>
                  <a:t>Full Load </a:t>
                </a:r>
                <a:r>
                  <a:rPr lang="en-US" sz="1800" b="1" dirty="0" smtClean="0"/>
                  <a:t>Heating</a:t>
                </a:r>
                <a:r>
                  <a:rPr lang="en-US" sz="1800" dirty="0" smtClean="0"/>
                  <a:t> Coefficient of Performance (COP)</a:t>
                </a:r>
                <a:endParaRPr lang="en-US" sz="1800" dirty="0"/>
              </a:p>
            </p:txBody>
          </p:sp>
        </p:grpSp>
        <p:cxnSp>
          <p:nvCxnSpPr>
            <p:cNvPr id="50" name="Straight Connector 49"/>
            <p:cNvCxnSpPr/>
            <p:nvPr/>
          </p:nvCxnSpPr>
          <p:spPr bwMode="auto">
            <a:xfrm>
              <a:off x="1811575" y="5316272"/>
              <a:ext cx="2242458" cy="1588"/>
            </a:xfrm>
            <a:prstGeom prst="line">
              <a:avLst/>
            </a:prstGeom>
            <a:solidFill>
              <a:schemeClr val="bg2"/>
            </a:solidFill>
            <a:ln w="28575" cap="flat" cmpd="sng" algn="ctr">
              <a:solidFill>
                <a:schemeClr val="tx1"/>
              </a:solidFill>
              <a:prstDash val="solid"/>
              <a:round/>
              <a:headEnd type="none" w="med" len="med"/>
              <a:tailEnd type="none" w="med" len="med"/>
            </a:ln>
            <a:effectLst/>
          </p:spPr>
        </p:cxnSp>
      </p:grpSp>
      <p:sp>
        <p:nvSpPr>
          <p:cNvPr id="48" name="Down Arrow 47"/>
          <p:cNvSpPr/>
          <p:nvPr/>
        </p:nvSpPr>
        <p:spPr bwMode="auto">
          <a:xfrm>
            <a:off x="7212160" y="1332317"/>
            <a:ext cx="1074198" cy="1162975"/>
          </a:xfrm>
          <a:prstGeom prst="downArrow">
            <a:avLst>
              <a:gd name="adj1" fmla="val 65022"/>
              <a:gd name="adj2" fmla="val 5000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Lower</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is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Better</a:t>
            </a:r>
          </a:p>
        </p:txBody>
      </p:sp>
      <p:sp>
        <p:nvSpPr>
          <p:cNvPr id="51" name="Up Arrow 50"/>
          <p:cNvSpPr/>
          <p:nvPr/>
        </p:nvSpPr>
        <p:spPr bwMode="auto">
          <a:xfrm>
            <a:off x="7212160" y="2699479"/>
            <a:ext cx="1074198" cy="1154099"/>
          </a:xfrm>
          <a:prstGeom prst="upArrow">
            <a:avLst>
              <a:gd name="adj1" fmla="val 70029"/>
              <a:gd name="adj2" fmla="val 5000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Higher</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is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Better</a:t>
            </a:r>
          </a:p>
        </p:txBody>
      </p:sp>
      <p:sp>
        <p:nvSpPr>
          <p:cNvPr id="52" name="Up Arrow 51"/>
          <p:cNvSpPr/>
          <p:nvPr/>
        </p:nvSpPr>
        <p:spPr bwMode="auto">
          <a:xfrm>
            <a:off x="7213634" y="4348369"/>
            <a:ext cx="1074198" cy="1154099"/>
          </a:xfrm>
          <a:prstGeom prst="upArrow">
            <a:avLst>
              <a:gd name="adj1" fmla="val 68360"/>
              <a:gd name="adj2" fmla="val 5000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Higher</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is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Better</a:t>
            </a:r>
          </a:p>
        </p:txBody>
      </p:sp>
      <p:sp>
        <p:nvSpPr>
          <p:cNvPr id="53"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2"/>
          <p:cNvSpPr txBox="1">
            <a:spLocks/>
          </p:cNvSpPr>
          <p:nvPr/>
        </p:nvSpPr>
        <p:spPr bwMode="auto">
          <a:xfrm>
            <a:off x="0" y="1520455"/>
            <a:ext cx="9143999" cy="7549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Tx/>
              <a:buSzTx/>
              <a:buFontTx/>
              <a:buNone/>
              <a:tabLst/>
              <a:defRPr/>
            </a:pPr>
            <a:r>
              <a:rPr lang="en-US" sz="4000" b="1" kern="0" dirty="0" smtClean="0">
                <a:latin typeface="+mn-lt"/>
              </a:rPr>
              <a:t>Heat Pump Systems</a:t>
            </a:r>
            <a:endParaRPr kumimoji="0" lang="en-US" sz="4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Slide Number Placeholder 38"/>
          <p:cNvSpPr txBox="1">
            <a:spLocks/>
          </p:cNvSpPr>
          <p:nvPr/>
        </p:nvSpPr>
        <p:spPr>
          <a:xfrm>
            <a:off x="468312" y="6416675"/>
            <a:ext cx="481713" cy="281008"/>
          </a:xfrm>
          <a:prstGeom prst="rect">
            <a:avLst/>
          </a:prstGeom>
        </p:spPr>
        <p:txBody>
          <a:bodyPr/>
          <a:lstStyle>
            <a:lvl1pPr>
              <a:defRPr sz="1000"/>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FB62E79-44A6-6044-956A-E40D50341462}" type="slidenum">
              <a:rPr kumimoji="0" lang="de-DE"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de-DE" sz="10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6" name="Picture 2" descr="Y:\ESG\L T C\Customer Visit Presentations\Images\Product Photos\Low Res Chillers\ESG_CYK_Chiller_whiteBkgd.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51229" y="2507398"/>
            <a:ext cx="4703821" cy="3131402"/>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00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C2E2B143311F44A6B1B84FC74F3B3F" ma:contentTypeVersion="1" ma:contentTypeDescription="Create a new document." ma:contentTypeScope="" ma:versionID="086bdacdc28b8d6f2d377f9c0c7d111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E22410-9206-4048-9395-495A7A6A832D}"/>
</file>

<file path=customXml/itemProps2.xml><?xml version="1.0" encoding="utf-8"?>
<ds:datastoreItem xmlns:ds="http://schemas.openxmlformats.org/officeDocument/2006/customXml" ds:itemID="{8F7C9CE1-9E78-45BC-8B8C-48C50E8DF4C3}"/>
</file>

<file path=customXml/itemProps3.xml><?xml version="1.0" encoding="utf-8"?>
<ds:datastoreItem xmlns:ds="http://schemas.openxmlformats.org/officeDocument/2006/customXml" ds:itemID="{8589EC05-2065-4ED8-AE8B-3728EC2FAACE}"/>
</file>

<file path=docProps/app.xml><?xml version="1.0" encoding="utf-8"?>
<Properties xmlns="http://schemas.openxmlformats.org/officeDocument/2006/extended-properties" xmlns:vt="http://schemas.openxmlformats.org/officeDocument/2006/docPropsVTypes">
  <Template/>
  <TotalTime>38773</TotalTime>
  <Words>8549</Words>
  <Application>Microsoft Office PowerPoint</Application>
  <PresentationFormat>On-screen Show (4:3)</PresentationFormat>
  <Paragraphs>1041</Paragraphs>
  <Slides>57</Slides>
  <Notes>57</Notes>
  <HiddenSlides>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Default Design</vt:lpstr>
      <vt:lpstr>Chart</vt:lpstr>
      <vt:lpstr>Worksheet</vt:lpstr>
      <vt:lpstr>Slide 1</vt:lpstr>
      <vt:lpstr>Slide 2</vt:lpstr>
      <vt:lpstr>Agenda</vt:lpstr>
      <vt:lpstr>Traditional Building Configuration</vt:lpstr>
      <vt:lpstr>Increase Efficiency &amp; Lower Your Operating Costs</vt:lpstr>
      <vt:lpstr>Options for Improving Building Efficiency</vt:lpstr>
      <vt:lpstr>Best Applications-</vt:lpstr>
      <vt:lpstr>Think in Terms of COP for Hot Water Applications</vt:lpstr>
      <vt:lpstr>Slide 9</vt:lpstr>
      <vt:lpstr>What is a Heat Pump?</vt:lpstr>
      <vt:lpstr>What is a Heat Pump?</vt:lpstr>
      <vt:lpstr>What is a Heat Pump?</vt:lpstr>
      <vt:lpstr>What is a Heat Pump? – Refrigerant P-H Diagram</vt:lpstr>
      <vt:lpstr>Slide 14</vt:lpstr>
      <vt:lpstr>What is Heat Recovery?</vt:lpstr>
      <vt:lpstr>What is Heat Recovery?</vt:lpstr>
      <vt:lpstr>What is Heat Recovery?</vt:lpstr>
      <vt:lpstr>Benefits</vt:lpstr>
      <vt:lpstr>Benefits – Economic Advantages</vt:lpstr>
      <vt:lpstr>Benefits – Economic Advantages</vt:lpstr>
      <vt:lpstr>Benefits – Economic Advantages</vt:lpstr>
      <vt:lpstr>Slide 22</vt:lpstr>
      <vt:lpstr>Slide 23</vt:lpstr>
      <vt:lpstr>Benefits – Social / Environmental</vt:lpstr>
      <vt:lpstr>Benefits – Social / Environmental</vt:lpstr>
      <vt:lpstr>Benefits – Industry Program Compliance</vt:lpstr>
      <vt:lpstr>Slide 27</vt:lpstr>
      <vt:lpstr>Heat Pump Control &amp; Sizing</vt:lpstr>
      <vt:lpstr>Heat Pump Control &amp; Sizing</vt:lpstr>
      <vt:lpstr>Slide 30</vt:lpstr>
      <vt:lpstr>Conventional Plant - Chiller Model</vt:lpstr>
      <vt:lpstr>Conventional Plant - Boiler Model</vt:lpstr>
      <vt:lpstr>Slide 33</vt:lpstr>
      <vt:lpstr>Chiller/Heat Pump Plant - Chiller Model</vt:lpstr>
      <vt:lpstr>Chiller/Heat Pump Plant - Boiler Model</vt:lpstr>
      <vt:lpstr>Chiller/Heat Pump Plant - Chiller/Heat Pump Model</vt:lpstr>
      <vt:lpstr>Slide 37</vt:lpstr>
      <vt:lpstr>Heat Pump Control &amp; Sizing</vt:lpstr>
      <vt:lpstr>Slide 39</vt:lpstr>
      <vt:lpstr>Heat Recovery Control &amp; Sizing</vt:lpstr>
      <vt:lpstr>Slide 41</vt:lpstr>
      <vt:lpstr>Slide 42</vt:lpstr>
      <vt:lpstr>Application Considerations for Hot Water Usage</vt:lpstr>
      <vt:lpstr>Slide 44</vt:lpstr>
      <vt:lpstr>Johnson Controls Offerings</vt:lpstr>
      <vt:lpstr>YORK Heat Recovery Solutions</vt:lpstr>
      <vt:lpstr>YORK Heat Pump Solutions</vt:lpstr>
      <vt:lpstr>YORK Heat Pump Solutions</vt:lpstr>
      <vt:lpstr>YORK Heat Pump Solutions</vt:lpstr>
      <vt:lpstr>Slide 50</vt:lpstr>
      <vt:lpstr>YORK Heat Pump Solutions</vt:lpstr>
      <vt:lpstr>Slide 52</vt:lpstr>
      <vt:lpstr>Slide 53</vt:lpstr>
      <vt:lpstr>Slide 54</vt:lpstr>
      <vt:lpstr>Slide 55</vt:lpstr>
      <vt:lpstr>St. Michaels Hospital</vt:lpstr>
      <vt:lpstr>St. Michaels Hospital</vt:lpstr>
    </vt:vector>
  </TitlesOfParts>
  <Company>York International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compressor introduction</dc:title>
  <dc:creator>Ian Spanswick</dc:creator>
  <cp:lastModifiedBy>Jill K Hugus</cp:lastModifiedBy>
  <cp:revision>2080</cp:revision>
  <cp:lastPrinted>2002-02-20T14:12:50Z</cp:lastPrinted>
  <dcterms:created xsi:type="dcterms:W3CDTF">1999-04-22T20:42:53Z</dcterms:created>
  <dcterms:modified xsi:type="dcterms:W3CDTF">2010-07-14T14:15:27Z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0x010100CEC2E2B143311F44A6B1B84FC74F3B3F</vt:lpwstr>
  </property>
</Properties>
</file>