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99" r:id="rId4"/>
    <p:sldId id="258" r:id="rId5"/>
    <p:sldId id="268" r:id="rId6"/>
    <p:sldId id="259" r:id="rId7"/>
    <p:sldId id="288" r:id="rId8"/>
    <p:sldId id="312" r:id="rId9"/>
    <p:sldId id="276" r:id="rId10"/>
    <p:sldId id="301" r:id="rId11"/>
    <p:sldId id="260" r:id="rId12"/>
    <p:sldId id="321" r:id="rId13"/>
    <p:sldId id="320" r:id="rId14"/>
    <p:sldId id="304" r:id="rId15"/>
    <p:sldId id="269" r:id="rId16"/>
    <p:sldId id="338" r:id="rId17"/>
    <p:sldId id="339" r:id="rId18"/>
    <p:sldId id="297" r:id="rId19"/>
    <p:sldId id="272" r:id="rId20"/>
    <p:sldId id="261" r:id="rId21"/>
    <p:sldId id="294" r:id="rId22"/>
    <p:sldId id="302" r:id="rId23"/>
    <p:sldId id="308" r:id="rId24"/>
    <p:sldId id="262" r:id="rId25"/>
    <p:sldId id="329" r:id="rId26"/>
    <p:sldId id="305" r:id="rId27"/>
    <p:sldId id="335" r:id="rId28"/>
    <p:sldId id="264" r:id="rId29"/>
    <p:sldId id="327" r:id="rId30"/>
    <p:sldId id="325" r:id="rId31"/>
    <p:sldId id="319" r:id="rId32"/>
    <p:sldId id="265" r:id="rId33"/>
    <p:sldId id="328" r:id="rId34"/>
    <p:sldId id="306" r:id="rId35"/>
    <p:sldId id="334" r:id="rId36"/>
    <p:sldId id="340" r:id="rId37"/>
    <p:sldId id="337" r:id="rId38"/>
    <p:sldId id="333" r:id="rId39"/>
    <p:sldId id="336" r:id="rId40"/>
    <p:sldId id="342" r:id="rId41"/>
    <p:sldId id="348" r:id="rId42"/>
    <p:sldId id="347" r:id="rId43"/>
    <p:sldId id="341" r:id="rId44"/>
    <p:sldId id="343" r:id="rId45"/>
    <p:sldId id="344" r:id="rId46"/>
    <p:sldId id="345" r:id="rId47"/>
    <p:sldId id="346" r:id="rId48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33CC33"/>
    <a:srgbClr val="00C4B5"/>
    <a:srgbClr val="B2B2B2"/>
    <a:srgbClr val="DCDCDA"/>
    <a:srgbClr val="C8C8C6"/>
    <a:srgbClr val="DCDCDE"/>
    <a:srgbClr val="AAAAA8"/>
    <a:srgbClr val="9024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37" autoAdjust="0"/>
  </p:normalViewPr>
  <p:slideViewPr>
    <p:cSldViewPr snapToGrid="0">
      <p:cViewPr varScale="1">
        <p:scale>
          <a:sx n="89" d="100"/>
          <a:sy n="89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60" Type="http://schemas.openxmlformats.org/officeDocument/2006/relationships/customXml" Target="../customXml/item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799B9E-72E7-DC40-9CBB-B22B05424226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30A139-4012-3B44-A61F-3049C7B0AB11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0A139-4012-3B44-A61F-3049C7B0AB11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0A139-4012-3B44-A61F-3049C7B0AB11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0A139-4012-3B44-A61F-3049C7B0AB11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39750"/>
            <a:ext cx="7920038" cy="939800"/>
          </a:xfrm>
        </p:spPr>
        <p:txBody>
          <a:bodyPr/>
          <a:lstStyle>
            <a:lvl1pPr>
              <a:tabLst>
                <a:tab pos="2330450" algn="l"/>
              </a:tabLst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33375"/>
            <a:ext cx="7920038" cy="276225"/>
          </a:xfrm>
        </p:spPr>
        <p:txBody>
          <a:bodyPr/>
          <a:lstStyle>
            <a:lvl1pPr>
              <a:spcBef>
                <a:spcPct val="0"/>
              </a:spcBef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416177-DA0B-8349-97C4-D43B12FA28C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333375"/>
            <a:ext cx="205105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039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B246C-ADD0-7144-B50C-A78981011C8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B62E79-44A6-6044-956A-E40D5034146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35B3C9-6FB5-8C4D-BE70-732DFD703C9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68B8-A70B-5742-A667-E07C8AA9D15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AD8C16-152A-1D49-93B7-6EB65598276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516DFC-E782-5C48-82B1-C052358694C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9BAD69-D9C2-014B-B771-4DB6A462A08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916335-A634-D24A-96D7-D0B9F5525F1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8ED4D9-3AEC-BC49-9A15-2B4F398251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here to edit the title of your presentation</a:t>
            </a:r>
            <a:br>
              <a:rPr lang="de-DE"/>
            </a:br>
            <a:r>
              <a:rPr lang="de-DE"/>
              <a:t>(two rows maximum)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here to edit the teaser text (first level)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416675"/>
            <a:ext cx="66960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16675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fld id="{A3FB773E-1DCD-154D-9A8A-AA93EED2BFC5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31" name="Picture 7" descr="JCI_logo_small"/>
          <p:cNvPicPr>
            <a:picLocks noChangeAspect="1" noChangeArrowheads="1"/>
          </p:cNvPicPr>
          <p:nvPr/>
        </p:nvPicPr>
        <p:blipFill>
          <a:blip r:embed="rId13"/>
          <a:srcRect b="9802"/>
          <a:stretch>
            <a:fillRect/>
          </a:stretch>
        </p:blipFill>
        <p:spPr bwMode="auto">
          <a:xfrm>
            <a:off x="7469188" y="6116638"/>
            <a:ext cx="1352550" cy="673100"/>
          </a:xfrm>
          <a:prstGeom prst="rect">
            <a:avLst/>
          </a:prstGeom>
          <a:noFill/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468313" y="6092825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600">
          <a:solidFill>
            <a:schemeClr val="tx1"/>
          </a:solidFill>
          <a:latin typeface="+mn-lt"/>
          <a:ea typeface="ＭＳ Ｐゴシック" pitchFamily="-97" charset="-128"/>
        </a:defRPr>
      </a:lvl2pPr>
      <a:lvl3pPr marL="496888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tx1"/>
          </a:solidFill>
          <a:latin typeface="+mn-lt"/>
          <a:ea typeface="ＭＳ Ｐゴシック" pitchFamily="-97" charset="-128"/>
        </a:defRPr>
      </a:lvl3pPr>
      <a:lvl4pPr marL="714375" indent="-2159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4pPr>
      <a:lvl5pPr marL="9350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5pPr>
      <a:lvl6pPr marL="13922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6pPr>
      <a:lvl7pPr marL="18494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7pPr>
      <a:lvl8pPr marL="23066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8pPr>
      <a:lvl9pPr marL="27638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overM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" y="4103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85470"/>
            <a:ext cx="7920038" cy="939800"/>
          </a:xfrm>
        </p:spPr>
        <p:txBody>
          <a:bodyPr/>
          <a:lstStyle/>
          <a:p>
            <a:r>
              <a:rPr lang="en-US" b="1" dirty="0" smtClean="0"/>
              <a:t>YLAA Air Cooled Scroll Chiller</a:t>
            </a:r>
            <a:br>
              <a:rPr lang="en-US" b="1" dirty="0" smtClean="0"/>
            </a:br>
            <a:r>
              <a:rPr lang="en-US" b="1" dirty="0" smtClean="0"/>
              <a:t>Refresh Overview</a:t>
            </a:r>
            <a:br>
              <a:rPr lang="en-US" b="1" dirty="0" smtClean="0"/>
            </a:br>
            <a:r>
              <a:rPr lang="en-US" sz="1800" b="1" dirty="0" smtClean="0"/>
              <a:t>50 – 150 Tons</a:t>
            </a:r>
            <a:br>
              <a:rPr lang="en-US" sz="1800" b="1" dirty="0" smtClean="0"/>
            </a:br>
            <a:r>
              <a:rPr lang="en-US" sz="1800" b="1" dirty="0" smtClean="0"/>
              <a:t>175 – 540 kW </a:t>
            </a:r>
            <a:br>
              <a:rPr lang="en-US" sz="1800" b="1" dirty="0" smtClean="0"/>
            </a:br>
            <a:endParaRPr lang="en-US" sz="1800" dirty="0"/>
          </a:p>
        </p:txBody>
      </p:sp>
      <p:pic>
        <p:nvPicPr>
          <p:cNvPr id="7" name="Imagen 1" descr="picture-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600" y="1580954"/>
            <a:ext cx="5130800" cy="42673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6285" y="267335"/>
            <a:ext cx="792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bg2"/>
              </a:buClr>
            </a:pPr>
            <a:r>
              <a:rPr lang="en-US" sz="1800" dirty="0" smtClean="0">
                <a:solidFill>
                  <a:srgbClr val="00A6CB"/>
                </a:solidFill>
              </a:rPr>
              <a:t>Finding the right balance for improved performance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9125" y="5848350"/>
            <a:ext cx="2505075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0450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200" dirty="0" smtClean="0"/>
              <a:t>Latin America Update</a:t>
            </a:r>
          </a:p>
          <a:p>
            <a:pPr eaLnBrk="1" hangingPunct="1">
              <a:lnSpc>
                <a:spcPct val="110000"/>
              </a:lnSpc>
            </a:pPr>
            <a:r>
              <a:rPr lang="en-US" sz="1200" dirty="0" smtClean="0"/>
              <a:t>July 20, 2012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638" y="1828800"/>
            <a:ext cx="3816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de-DE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YLAA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Refresh Project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Project</a:t>
            </a:r>
            <a:br>
              <a:rPr lang="en-US" dirty="0" smtClean="0"/>
            </a:br>
            <a:r>
              <a:rPr lang="en-US" dirty="0" smtClean="0"/>
              <a:t>What, Why,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1800" dirty="0" smtClean="0">
                <a:ea typeface="ＭＳ Ｐゴシック" pitchFamily="34" charset="-128"/>
              </a:rPr>
              <a:t>We have talked about where we are today, the market, and the competition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ea typeface="ＭＳ Ｐゴシック" pitchFamily="34" charset="-128"/>
              </a:rPr>
              <a:t>We must continue to develop to remain competitive</a:t>
            </a:r>
          </a:p>
          <a:p>
            <a:pPr lvl="1">
              <a:lnSpc>
                <a:spcPct val="100000"/>
              </a:lnSpc>
            </a:pPr>
            <a:r>
              <a:rPr lang="en-US" sz="1800" b="1" dirty="0" smtClean="0">
                <a:ea typeface="ＭＳ Ｐゴシック" pitchFamily="34" charset="-128"/>
              </a:rPr>
              <a:t>A product line refresh was mapped out with several steps:</a:t>
            </a:r>
          </a:p>
          <a:p>
            <a:pPr marL="611188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ea typeface="ＭＳ Ｐゴシック" pitchFamily="34" charset="-128"/>
              </a:rPr>
              <a:t>New Options – </a:t>
            </a:r>
            <a:r>
              <a:rPr lang="en-US" sz="1600" dirty="0" smtClean="0">
                <a:ea typeface="ＭＳ Ｐゴシック" pitchFamily="34" charset="-128"/>
              </a:rPr>
              <a:t>industry leading </a:t>
            </a:r>
            <a:r>
              <a:rPr lang="en-US" sz="1600" b="1" dirty="0" smtClean="0">
                <a:ea typeface="ＭＳ Ｐゴシック" pitchFamily="34" charset="-128"/>
              </a:rPr>
              <a:t>glycol</a:t>
            </a:r>
            <a:r>
              <a:rPr lang="en-US" sz="1600" dirty="0" smtClean="0">
                <a:ea typeface="ＭＳ Ｐゴシック" pitchFamily="34" charset="-128"/>
              </a:rPr>
              <a:t> and </a:t>
            </a:r>
            <a:r>
              <a:rPr lang="en-US" sz="1600" b="1" dirty="0" smtClean="0">
                <a:ea typeface="ＭＳ Ｐゴシック" pitchFamily="34" charset="-128"/>
              </a:rPr>
              <a:t>heat recovery </a:t>
            </a:r>
            <a:r>
              <a:rPr lang="en-US" sz="1600" dirty="0" smtClean="0">
                <a:ea typeface="ＭＳ Ｐゴシック" pitchFamily="34" charset="-128"/>
              </a:rPr>
              <a:t>options</a:t>
            </a:r>
          </a:p>
          <a:p>
            <a:pPr marL="841375" lvl="3" indent="-342900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Controls and technology to operate better</a:t>
            </a:r>
          </a:p>
          <a:p>
            <a:pPr marL="841375" lvl="3" indent="-342900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Structure as options – only pay for it when it’s needed</a:t>
            </a:r>
          </a:p>
          <a:p>
            <a:pPr marL="611188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ea typeface="ＭＳ Ｐゴシック" pitchFamily="34" charset="-128"/>
              </a:rPr>
              <a:t>Brazed Plate Evaporators </a:t>
            </a:r>
            <a:r>
              <a:rPr lang="en-US" sz="1600" dirty="0" smtClean="0">
                <a:ea typeface="ＭＳ Ｐゴシック" pitchFamily="34" charset="-128"/>
              </a:rPr>
              <a:t>less weight, less volatility to Copper, price reduction</a:t>
            </a:r>
          </a:p>
          <a:p>
            <a:pPr marL="841375" lvl="3" indent="-342900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Combined with microchannel for  a low refrigerant charge</a:t>
            </a:r>
          </a:p>
          <a:p>
            <a:pPr marL="611188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ea typeface="ＭＳ Ｐゴシック" pitchFamily="34" charset="-128"/>
              </a:rPr>
              <a:t>New 50Hz SE models</a:t>
            </a:r>
            <a:r>
              <a:rPr lang="en-US" sz="1600" dirty="0" smtClean="0">
                <a:ea typeface="ＭＳ Ｐゴシック" pitchFamily="34" charset="-128"/>
              </a:rPr>
              <a:t> with higher efficiency, </a:t>
            </a:r>
            <a:r>
              <a:rPr lang="en-US" sz="1600" b="1" dirty="0" smtClean="0">
                <a:ea typeface="ＭＳ Ｐゴシック" pitchFamily="34" charset="-128"/>
              </a:rPr>
              <a:t>50Hz HE range extension </a:t>
            </a:r>
            <a:r>
              <a:rPr lang="en-US" sz="1600" dirty="0" smtClean="0">
                <a:ea typeface="ＭＳ Ｐゴシック" pitchFamily="34" charset="-128"/>
              </a:rPr>
              <a:t>to 550kW</a:t>
            </a:r>
          </a:p>
          <a:p>
            <a:pPr marL="611188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ea typeface="ＭＳ Ｐゴシック" pitchFamily="34" charset="-128"/>
              </a:rPr>
              <a:t>New VSD fan option </a:t>
            </a:r>
            <a:r>
              <a:rPr lang="en-US" sz="1600" dirty="0" smtClean="0">
                <a:ea typeface="ＭＳ Ｐゴシック" pitchFamily="34" charset="-128"/>
              </a:rPr>
              <a:t>for HE part load improvement</a:t>
            </a:r>
          </a:p>
          <a:p>
            <a:pPr marL="611188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ea typeface="ＭＳ Ｐゴシック" pitchFamily="34" charset="-128"/>
              </a:rPr>
              <a:t>New Pump options </a:t>
            </a:r>
            <a:r>
              <a:rPr lang="en-US" sz="1600" dirty="0" smtClean="0">
                <a:ea typeface="ＭＳ Ｐゴシック" pitchFamily="34" charset="-128"/>
              </a:rPr>
              <a:t>and </a:t>
            </a:r>
            <a:r>
              <a:rPr lang="en-US" sz="1600" b="1" dirty="0" smtClean="0">
                <a:ea typeface="ＭＳ Ｐゴシック" pitchFamily="34" charset="-128"/>
              </a:rPr>
              <a:t>range</a:t>
            </a:r>
          </a:p>
          <a:p>
            <a:pPr marL="611188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smtClean="0">
                <a:ea typeface="ＭＳ Ｐゴシック" pitchFamily="34" charset="-128"/>
              </a:rPr>
              <a:t>New Premium Efficiency</a:t>
            </a:r>
            <a:r>
              <a:rPr lang="en-US" sz="1600" dirty="0" smtClean="0">
                <a:ea typeface="ＭＳ Ｐゴシック" pitchFamily="34" charset="-128"/>
              </a:rPr>
              <a:t> with low footprint</a:t>
            </a:r>
            <a:endParaRPr lang="en-US" sz="1600" b="1" dirty="0" smtClean="0"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598025" y="5750688"/>
            <a:ext cx="8001000" cy="692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large investment, including focus on 50Hz gaps.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Technical hurdles passed, drafting and implementation in progress.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638" y="1828800"/>
            <a:ext cx="3816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de-DE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YLAA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Project</a:t>
            </a:r>
            <a:br>
              <a:rPr lang="en-US" dirty="0" smtClean="0"/>
            </a:b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4515167" cy="4681537"/>
          </a:xfrm>
        </p:spPr>
        <p:txBody>
          <a:bodyPr/>
          <a:lstStyle/>
          <a:p>
            <a:pPr marL="344487" lvl="1" indent="-342900">
              <a:buFont typeface="+mj-lt"/>
              <a:buAutoNum type="arabicPeriod"/>
            </a:pPr>
            <a:r>
              <a:rPr lang="en-US" b="1" dirty="0" smtClean="0"/>
              <a:t>New Options:  Glycol &amp; Heat Recovery</a:t>
            </a:r>
          </a:p>
          <a:p>
            <a:pPr lvl="2"/>
            <a:r>
              <a:rPr lang="en-US" b="1" dirty="0" smtClean="0"/>
              <a:t>Launched August 2011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b="1" dirty="0" smtClean="0"/>
              <a:t>New Brazed Plate Models</a:t>
            </a:r>
            <a:endParaRPr lang="en-US" dirty="0" smtClean="0"/>
          </a:p>
          <a:p>
            <a:pPr lvl="2"/>
            <a:r>
              <a:rPr lang="en-US" dirty="0" smtClean="0"/>
              <a:t>First stage (4, 5, 6 fan) in </a:t>
            </a:r>
            <a:r>
              <a:rPr lang="en-US" dirty="0" err="1" smtClean="0"/>
              <a:t>YORKworks</a:t>
            </a:r>
            <a:r>
              <a:rPr lang="en-US" dirty="0" smtClean="0"/>
              <a:t> now</a:t>
            </a:r>
          </a:p>
          <a:p>
            <a:pPr lvl="2"/>
            <a:r>
              <a:rPr lang="en-US" dirty="0" smtClean="0"/>
              <a:t>Remaining units available in October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b="1" dirty="0" smtClean="0"/>
              <a:t>New 50Hz SE models</a:t>
            </a:r>
          </a:p>
          <a:p>
            <a:pPr lvl="2"/>
            <a:r>
              <a:rPr lang="en-US" dirty="0" smtClean="0"/>
              <a:t>Early 2013 (calendar year)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b="1" dirty="0" smtClean="0"/>
              <a:t>VSD Fan Option</a:t>
            </a:r>
            <a:endParaRPr lang="en-US" dirty="0" smtClean="0"/>
          </a:p>
          <a:p>
            <a:pPr lvl="2"/>
            <a:r>
              <a:rPr lang="en-US" dirty="0" smtClean="0"/>
              <a:t>SQ today, early 2013 option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b="1" dirty="0" smtClean="0"/>
              <a:t>Pumps</a:t>
            </a:r>
          </a:p>
          <a:p>
            <a:pPr lvl="2"/>
            <a:r>
              <a:rPr lang="en-US" dirty="0" smtClean="0"/>
              <a:t>Staged with new BPHX models</a:t>
            </a:r>
          </a:p>
          <a:p>
            <a:pPr lvl="2"/>
            <a:r>
              <a:rPr lang="en-US" dirty="0" smtClean="0"/>
              <a:t>VSD pump design pending, can SQ today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32771" name="Picture 3" descr="C:\Documents and Settings\crudioc\Local Settings\Temporary Internet Files\Content.IE5\HXV2BL58\MC9004326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499" y="975360"/>
            <a:ext cx="1956435" cy="1956435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65391" y="2899457"/>
            <a:ext cx="3916563" cy="105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4487" marR="0" lvl="1" indent="-34290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Premium Efficiency</a:t>
            </a:r>
          </a:p>
          <a:p>
            <a:pPr marL="496888" marR="0" lvl="2" indent="-22860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2013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development</a:t>
            </a:r>
          </a:p>
          <a:p>
            <a:pPr marL="496888" marR="0" lvl="2" indent="-22860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lang="en-US" sz="1400" kern="0" dirty="0" smtClean="0">
                <a:latin typeface="+mn-lt"/>
                <a:ea typeface="ＭＳ Ｐゴシック" pitchFamily="-97" charset="-128"/>
              </a:rPr>
              <a:t>2014 release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97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54772" y="4400134"/>
            <a:ext cx="3381155" cy="15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688" lvl="1" indent="-228600"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New Sales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 Tools!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97" charset="-128"/>
            </a:endParaRPr>
          </a:p>
          <a:p>
            <a:pPr marL="496888" marR="0" lvl="2" indent="-22860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New Sales Guide</a:t>
            </a:r>
          </a:p>
          <a:p>
            <a:pPr marL="496888" marR="0" lvl="2" indent="-22860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lang="en-US" kern="0" dirty="0" smtClean="0">
                <a:latin typeface="+mn-lt"/>
                <a:ea typeface="ＭＳ Ｐゴシック" pitchFamily="-97" charset="-128"/>
              </a:rPr>
              <a:t>New Customer Presentation</a:t>
            </a:r>
          </a:p>
          <a:p>
            <a:pPr marL="496888" marR="0" lvl="2" indent="-22860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New Engineering Guides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638" y="1828800"/>
            <a:ext cx="3816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de-DE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YLAA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Sales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Tools</a:t>
            </a:r>
            <a:endParaRPr lang="de-DE" sz="2800" kern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YORKworks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GCSS Global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GCSS is the global selection tool, transitioning products during 2012</a:t>
            </a:r>
          </a:p>
          <a:p>
            <a:pPr lvl="1"/>
            <a:r>
              <a:rPr lang="en-US" dirty="0" smtClean="0"/>
              <a:t>More consistent documentation, ratings, reports, implementation timing</a:t>
            </a:r>
          </a:p>
          <a:p>
            <a:pPr lvl="1"/>
            <a:r>
              <a:rPr lang="en-US" dirty="0" smtClean="0"/>
              <a:t>Demonstration of new options, features during demonstration later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23" y="2456534"/>
            <a:ext cx="2887602" cy="263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398" y="2547518"/>
            <a:ext cx="6143325" cy="346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1058" y="3263007"/>
            <a:ext cx="2085235" cy="1564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23690" y="2344622"/>
            <a:ext cx="1468169" cy="190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551" y="1739239"/>
            <a:ext cx="1435370" cy="185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78" y="2544637"/>
            <a:ext cx="1825219" cy="236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98535" y="1121005"/>
            <a:ext cx="2245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 Guide</a:t>
            </a:r>
          </a:p>
          <a:p>
            <a:r>
              <a:rPr lang="en-US" sz="1200" dirty="0" smtClean="0"/>
              <a:t>Form: PUBL-6886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4054" y="1168290"/>
            <a:ext cx="2838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60Hz Engineering Guide</a:t>
            </a:r>
          </a:p>
          <a:p>
            <a:r>
              <a:rPr lang="en-US" sz="1200" dirty="0" smtClean="0"/>
              <a:t>Form: 150.72-EG6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8262" y="3221060"/>
            <a:ext cx="1816517" cy="234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8208" y="1826097"/>
            <a:ext cx="2838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50Hz Engineering Guide</a:t>
            </a:r>
          </a:p>
          <a:p>
            <a:r>
              <a:rPr lang="en-US" sz="1200" dirty="0" smtClean="0"/>
              <a:t>Form: 150.72-EG8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3610" y="1758726"/>
            <a:ext cx="2598644" cy="195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87042" y="1092174"/>
            <a:ext cx="2726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 Presentation</a:t>
            </a:r>
          </a:p>
          <a:p>
            <a:r>
              <a:rPr lang="en-US" sz="1200" i="1" dirty="0" smtClean="0"/>
              <a:t>Available on portal (review later)</a:t>
            </a:r>
            <a:endParaRPr lang="en-US" sz="12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402335" y="1081432"/>
            <a:ext cx="3284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Portal</a:t>
            </a:r>
          </a:p>
          <a:p>
            <a:pPr algn="ctr"/>
            <a:r>
              <a:rPr lang="en-US" sz="1200" dirty="0" smtClean="0"/>
              <a:t>Products &amp; Services &gt; </a:t>
            </a:r>
          </a:p>
          <a:p>
            <a:pPr algn="ctr"/>
            <a:r>
              <a:rPr lang="en-US" sz="1200" dirty="0" smtClean="0"/>
              <a:t>Products &gt; North America &gt; Chillers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0549" y="1080212"/>
            <a:ext cx="2838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Website</a:t>
            </a:r>
          </a:p>
          <a:p>
            <a:pPr algn="ctr"/>
            <a:r>
              <a:rPr lang="en-US" sz="1200" i="1" dirty="0" smtClean="0"/>
              <a:t>BPHX will be added in a few days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91" y="1887323"/>
            <a:ext cx="3536692" cy="367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824" y="1795259"/>
            <a:ext cx="4088304" cy="382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638" y="1828800"/>
            <a:ext cx="3816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de-DE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YLAA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Details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84197" cy="4681537"/>
          </a:xfrm>
        </p:spPr>
        <p:txBody>
          <a:bodyPr/>
          <a:lstStyle/>
          <a:p>
            <a:pPr marL="344487" lvl="1" indent="-342900">
              <a:buNone/>
            </a:pPr>
            <a:r>
              <a:rPr lang="en-US" sz="2000" b="1" dirty="0" smtClean="0"/>
              <a:t>Five important items to remember: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Our glycol chiller can stay loaded at higher ambient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Heat Recovery makes more usable heat, offers flexible performance range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Brazed plate reduces weight, has price advantage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VSD fan option on HE to improve part load, where chillers operate 97% of the time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Two levels of pump kits, match to customer needs</a:t>
            </a:r>
          </a:p>
          <a:p>
            <a:pPr marL="344487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Presenter introductions</a:t>
            </a:r>
          </a:p>
          <a:p>
            <a:pPr lvl="1"/>
            <a:r>
              <a:rPr lang="en-US" sz="2000" dirty="0" smtClean="0"/>
              <a:t>YLAA product and market review</a:t>
            </a:r>
          </a:p>
          <a:p>
            <a:pPr lvl="1"/>
            <a:r>
              <a:rPr lang="en-US" sz="2000" dirty="0" smtClean="0"/>
              <a:t>“Refresh project” overview &amp; technical details</a:t>
            </a:r>
          </a:p>
          <a:p>
            <a:pPr lvl="1"/>
            <a:r>
              <a:rPr lang="en-US" sz="2000" dirty="0" err="1" smtClean="0"/>
              <a:t>YORKworks</a:t>
            </a:r>
            <a:r>
              <a:rPr lang="en-US" sz="2000" dirty="0" smtClean="0"/>
              <a:t> “Global Chiller Selection Software” demonstration</a:t>
            </a:r>
          </a:p>
          <a:p>
            <a:pPr lvl="1"/>
            <a:r>
              <a:rPr lang="en-US" sz="2000" dirty="0" smtClean="0"/>
              <a:t>New Sales Tools:</a:t>
            </a:r>
          </a:p>
          <a:p>
            <a:pPr lvl="2"/>
            <a:r>
              <a:rPr lang="en-US" sz="1800" dirty="0" smtClean="0"/>
              <a:t>Customer presentation, Sales Guide, Engineering guide</a:t>
            </a:r>
          </a:p>
          <a:p>
            <a:pPr lvl="1"/>
            <a:r>
              <a:rPr lang="en-US" sz="2000" dirty="0" smtClean="0"/>
              <a:t>Questions</a:t>
            </a:r>
          </a:p>
          <a:p>
            <a:pPr lvl="1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Johnson Controls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Project Overview</a:t>
            </a:r>
            <a:br>
              <a:rPr lang="en-US" dirty="0" smtClean="0"/>
            </a:br>
            <a:r>
              <a:rPr lang="en-US" dirty="0" smtClean="0"/>
              <a:t>1.  Glycol and Heat Recovery (Options)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Glycol Chilling Option:  </a:t>
            </a:r>
            <a:r>
              <a:rPr lang="en-US" b="1" dirty="0" smtClean="0"/>
              <a:t>10F (-12C) low limit</a:t>
            </a:r>
          </a:p>
          <a:p>
            <a:pPr lvl="2"/>
            <a:r>
              <a:rPr lang="en-US" dirty="0" smtClean="0"/>
              <a:t>YLAA keeps making more capacity at higher </a:t>
            </a:r>
            <a:r>
              <a:rPr lang="en-US" dirty="0" err="1" smtClean="0"/>
              <a:t>ambients</a:t>
            </a:r>
            <a:r>
              <a:rPr lang="en-US" dirty="0" smtClean="0"/>
              <a:t> due to intelligent control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Heat Recovery Condenser Option:  </a:t>
            </a:r>
            <a:r>
              <a:rPr lang="en-US" b="1" dirty="0" smtClean="0"/>
              <a:t>“Partially Condensing”</a:t>
            </a:r>
          </a:p>
          <a:p>
            <a:pPr lvl="2"/>
            <a:r>
              <a:rPr lang="en-US" dirty="0" smtClean="0"/>
              <a:t>up to 85% heat recovered – much more usable heat than </a:t>
            </a:r>
            <a:r>
              <a:rPr lang="en-US" dirty="0" err="1" smtClean="0"/>
              <a:t>desuperheater</a:t>
            </a:r>
            <a:r>
              <a:rPr lang="en-US" dirty="0" smtClean="0"/>
              <a:t> (10%)</a:t>
            </a:r>
          </a:p>
          <a:p>
            <a:pPr lvl="2"/>
            <a:r>
              <a:rPr lang="en-US" dirty="0" smtClean="0"/>
              <a:t>temperature to 60C (up to 20% HR at this condition)</a:t>
            </a:r>
          </a:p>
          <a:p>
            <a:pPr lvl="2"/>
            <a:r>
              <a:rPr lang="en-US" dirty="0" smtClean="0"/>
              <a:t>global design leverages volume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Differentiators:</a:t>
            </a:r>
          </a:p>
          <a:p>
            <a:pPr lvl="2"/>
            <a:r>
              <a:rPr lang="en-US" dirty="0" smtClean="0"/>
              <a:t>Glycol lower than all but Trane CGAM (matches); YLAA stays loaded intelligently</a:t>
            </a:r>
          </a:p>
          <a:p>
            <a:pPr lvl="2"/>
            <a:r>
              <a:rPr lang="en-US" dirty="0" smtClean="0"/>
              <a:t>Partially condensing heat recovery makes more usable heat</a:t>
            </a:r>
          </a:p>
          <a:p>
            <a:pPr lvl="2"/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57345" name="Picture 1" descr="C:\Documents and Settings\crudioc\Local Settings\Temporary Internet Files\Content.IE5\FDKTXEA9\MC90041362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470" y="1463040"/>
            <a:ext cx="748630" cy="11255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1.  Glycol – maximum capacity, colder glycol at higher ambient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Low temperature needs smaller expansion valve</a:t>
            </a:r>
          </a:p>
          <a:p>
            <a:pPr lvl="2"/>
            <a:r>
              <a:rPr lang="en-US" dirty="0" smtClean="0"/>
              <a:t>YLAA glycol option uses Electronic Expansion Valve (EEV)</a:t>
            </a:r>
          </a:p>
          <a:p>
            <a:pPr lvl="2"/>
            <a:r>
              <a:rPr lang="en-US" dirty="0" smtClean="0"/>
              <a:t>EEV also facilitates changeover duty  with no </a:t>
            </a:r>
            <a:r>
              <a:rPr lang="en-US" dirty="0" err="1" smtClean="0"/>
              <a:t>derate</a:t>
            </a:r>
            <a:r>
              <a:rPr lang="en-US" dirty="0" smtClean="0"/>
              <a:t> at comfort cooling</a:t>
            </a:r>
          </a:p>
          <a:p>
            <a:pPr lvl="1"/>
            <a:r>
              <a:rPr lang="en-US" dirty="0" smtClean="0"/>
              <a:t>At low temperatures, compressor envelopes are small</a:t>
            </a:r>
          </a:p>
          <a:p>
            <a:pPr lvl="2"/>
            <a:r>
              <a:rPr lang="en-US" dirty="0" smtClean="0"/>
              <a:t>YLAA engineers designed an unload feature to keep the chiller making as much capacity as possible, even when ambient is high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21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2514599" y="3124200"/>
            <a:ext cx="4191001" cy="2819400"/>
            <a:chOff x="2514598" y="3352800"/>
            <a:chExt cx="4191002" cy="2819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598" y="3352800"/>
              <a:ext cx="4123797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819400" y="5726668"/>
              <a:ext cx="3886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Suction Temperature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545283" y="4322118"/>
              <a:ext cx="258496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Condenser Temperature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09600" y="5334000"/>
            <a:ext cx="8001000" cy="615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Maximum capacity &amp; colder glycol at higher ambient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capacity penalty in changeover applications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1.  Heat Recovery – more heat, more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176973"/>
            <a:ext cx="5703570" cy="1474787"/>
          </a:xfrm>
        </p:spPr>
        <p:txBody>
          <a:bodyPr/>
          <a:lstStyle/>
          <a:p>
            <a:pPr lvl="1">
              <a:buNone/>
            </a:pPr>
            <a:r>
              <a:rPr lang="en-US" b="1" dirty="0" smtClean="0"/>
              <a:t>“Partially Condensing Heat Recovery”</a:t>
            </a:r>
          </a:p>
          <a:p>
            <a:pPr lvl="1"/>
            <a:r>
              <a:rPr lang="en-US" dirty="0" smtClean="0"/>
              <a:t>Best balance of total heat recovered, temperature, and  cost</a:t>
            </a:r>
          </a:p>
          <a:p>
            <a:pPr lvl="1"/>
            <a:r>
              <a:rPr lang="en-US" dirty="0" smtClean="0"/>
              <a:t>Flexibility to dial performance to customer needs</a:t>
            </a:r>
          </a:p>
          <a:p>
            <a:pPr lvl="1"/>
            <a:r>
              <a:rPr lang="en-US" dirty="0" smtClean="0"/>
              <a:t>YLAA design a global standard, shared components keeps cost competitive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204210"/>
          <a:ext cx="853440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143000"/>
                <a:gridCol w="1295400"/>
                <a:gridCol w="327660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Recovery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it?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r>
                        <a:rPr lang="en-US" baseline="0" dirty="0" smtClean="0"/>
                        <a:t>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r>
                        <a:rPr lang="en-US" baseline="0" dirty="0" smtClean="0"/>
                        <a:t> Temp.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Partially</a:t>
                      </a:r>
                      <a:r>
                        <a:rPr lang="en-US" sz="1400" b="1" baseline="0" dirty="0" smtClean="0"/>
                        <a:t> Condensing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r>
                        <a:rPr lang="en-US" sz="1400" baseline="0" dirty="0" smtClean="0"/>
                        <a:t> BPHX in discharge 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dirty="0" smtClean="0"/>
                        <a:t>85%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r>
                        <a:rPr lang="en-US" sz="1400" baseline="0" dirty="0" smtClean="0"/>
                        <a:t> (60C),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Medium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(40-50C)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YLAA design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Excellent balance of performance, flexibility and price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/>
                        <a:t>Desuperheater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 BPHX in discharge 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up to 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(60C)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Used by Trane, Carrier and others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Secondary Condenser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</a:t>
                      </a:r>
                      <a:r>
                        <a:rPr lang="en-US" sz="1400" baseline="0" dirty="0" smtClean="0"/>
                        <a:t>-cooled condenser in parallel with air-cooled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100%</a:t>
                      </a:r>
                      <a:r>
                        <a:rPr lang="en-US" sz="1400" baseline="0" dirty="0" smtClean="0"/>
                        <a:t/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(no less)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r>
                        <a:rPr lang="en-US" sz="1400" baseline="0" dirty="0" smtClean="0"/>
                        <a:t> (35-40C)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Unique to Carrier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High price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Refrigerant</a:t>
                      </a:r>
                      <a:r>
                        <a:rPr lang="en-US" sz="1400" baseline="0" dirty="0" smtClean="0"/>
                        <a:t> system complexities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13" t="6667" r="17250" b="5000"/>
          <a:stretch>
            <a:fillRect/>
          </a:stretch>
        </p:blipFill>
        <p:spPr bwMode="auto">
          <a:xfrm>
            <a:off x="6127054" y="550877"/>
            <a:ext cx="2982511" cy="24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09600" y="5334000"/>
            <a:ext cx="8001000" cy="615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Partially condensing heat recovery offers wide range of capacity and temperatures, at competitive cost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74136" y="1527586"/>
            <a:ext cx="516368" cy="903642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1.  Heat Recovery – more heat, more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07375" cy="1474787"/>
          </a:xfrm>
        </p:spPr>
        <p:txBody>
          <a:bodyPr/>
          <a:lstStyle/>
          <a:p>
            <a:pPr lvl="1"/>
            <a:r>
              <a:rPr lang="en-US" dirty="0" smtClean="0"/>
              <a:t>Amount of heat recovered depends on leaving hot water temperature</a:t>
            </a:r>
          </a:p>
          <a:p>
            <a:pPr lvl="1"/>
            <a:r>
              <a:rPr lang="en-US" b="1" dirty="0" smtClean="0"/>
              <a:t>Recovery potential </a:t>
            </a:r>
            <a:r>
              <a:rPr lang="en-US" dirty="0" smtClean="0"/>
              <a:t>is </a:t>
            </a:r>
            <a:r>
              <a:rPr lang="en-US" b="1" dirty="0" smtClean="0"/>
              <a:t>cooling load </a:t>
            </a:r>
            <a:r>
              <a:rPr lang="en-US" dirty="0" smtClean="0"/>
              <a:t>plus </a:t>
            </a:r>
            <a:r>
              <a:rPr lang="en-US" b="1" dirty="0" smtClean="0"/>
              <a:t>work input</a:t>
            </a:r>
          </a:p>
          <a:p>
            <a:pPr lvl="2"/>
            <a:r>
              <a:rPr lang="en-US" dirty="0" smtClean="0"/>
              <a:t>some competitors choose to ignore work input – to show higher heat recovery percentage</a:t>
            </a:r>
          </a:p>
          <a:p>
            <a:pPr lvl="1"/>
            <a:r>
              <a:rPr lang="en-US" dirty="0" smtClean="0"/>
              <a:t>Heat recovery increases chiller efficiency slightly (depending on air temperature)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004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75" y="32004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0" y="3194613"/>
            <a:ext cx="4525701" cy="2847372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325" y="5775769"/>
            <a:ext cx="4340507" cy="2893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THR is what matters to our customers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33375"/>
            <a:ext cx="8234623" cy="647700"/>
          </a:xfrm>
        </p:spPr>
        <p:txBody>
          <a:bodyPr/>
          <a:lstStyle/>
          <a:p>
            <a:r>
              <a:rPr lang="en-US" dirty="0" smtClean="0"/>
              <a:t>Refresh Project Overview</a:t>
            </a:r>
            <a:br>
              <a:rPr lang="en-US" dirty="0" smtClean="0"/>
            </a:br>
            <a:r>
              <a:rPr lang="en-US" dirty="0" smtClean="0"/>
              <a:t>2.  Brazed Plate Evaporators (4-6 fan available now, 8-10 fan 2013)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4903787" cy="4681537"/>
          </a:xfrm>
        </p:spPr>
        <p:txBody>
          <a:bodyPr/>
          <a:lstStyle/>
          <a:p>
            <a:pPr lvl="1"/>
            <a:r>
              <a:rPr lang="en-US" dirty="0" smtClean="0"/>
              <a:t>A weight savings of 10-15%</a:t>
            </a:r>
          </a:p>
          <a:p>
            <a:pPr lvl="1"/>
            <a:r>
              <a:rPr lang="en-US" dirty="0" smtClean="0"/>
              <a:t>Less structural steel, crane costs required on site</a:t>
            </a:r>
          </a:p>
          <a:p>
            <a:pPr lvl="1"/>
            <a:r>
              <a:rPr lang="en-US" dirty="0" smtClean="0"/>
              <a:t>Reduced copper use – price reduction</a:t>
            </a:r>
          </a:p>
          <a:p>
            <a:pPr lvl="1"/>
            <a:r>
              <a:rPr lang="en-US" dirty="0" smtClean="0"/>
              <a:t>Shell &amp; tube still available today; phase out plan to be determined in next few weeks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52" y="1066105"/>
            <a:ext cx="1334438" cy="214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767" y="3662579"/>
            <a:ext cx="3704888" cy="24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2412" y="3764691"/>
            <a:ext cx="3280438" cy="231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59320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2.  Brazed Plate Evaporator (4-6 fan available now, 8-10 fan 2013)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22693"/>
            <a:ext cx="8207375" cy="4681537"/>
          </a:xfrm>
        </p:spPr>
        <p:txBody>
          <a:bodyPr/>
          <a:lstStyle/>
          <a:p>
            <a:pPr lvl="1">
              <a:buNone/>
            </a:pPr>
            <a:r>
              <a:rPr lang="en-US" sz="1800" b="1" dirty="0" smtClean="0"/>
              <a:t>Why Now?</a:t>
            </a:r>
          </a:p>
          <a:p>
            <a:pPr lvl="1"/>
            <a:r>
              <a:rPr lang="en-US" dirty="0" smtClean="0"/>
              <a:t>Performance lacking 5 years ago</a:t>
            </a:r>
          </a:p>
          <a:p>
            <a:pPr lvl="2"/>
            <a:r>
              <a:rPr lang="en-US" dirty="0" smtClean="0"/>
              <a:t>copper costs driving development</a:t>
            </a:r>
          </a:p>
          <a:p>
            <a:pPr lvl="2"/>
            <a:r>
              <a:rPr lang="en-US" dirty="0" smtClean="0"/>
              <a:t>technology now competitive to 700 kW</a:t>
            </a:r>
          </a:p>
          <a:p>
            <a:pPr lvl="2"/>
            <a:r>
              <a:rPr lang="en-US" sz="1600" b="1" dirty="0" smtClean="0"/>
              <a:t>No performance impact</a:t>
            </a:r>
          </a:p>
          <a:p>
            <a:endParaRPr lang="en-US" sz="700" b="1" dirty="0" smtClean="0"/>
          </a:p>
          <a:p>
            <a:r>
              <a:rPr lang="en-US" b="1" dirty="0" smtClean="0"/>
              <a:t>Changes Required:</a:t>
            </a:r>
          </a:p>
          <a:p>
            <a:pPr lvl="1"/>
            <a:r>
              <a:rPr lang="en-US" dirty="0" smtClean="0"/>
              <a:t>Testing, testing, testing….</a:t>
            </a:r>
          </a:p>
          <a:p>
            <a:pPr lvl="2"/>
            <a:r>
              <a:rPr lang="en-US" dirty="0" smtClean="0"/>
              <a:t>Multiple sizes, full and part load, extreme conditions</a:t>
            </a:r>
          </a:p>
          <a:p>
            <a:pPr lvl="2"/>
            <a:r>
              <a:rPr lang="en-US" b="1" dirty="0" smtClean="0"/>
              <a:t>Performance meets or exceeds shell &amp; tube</a:t>
            </a:r>
          </a:p>
          <a:p>
            <a:pPr lvl="1"/>
            <a:r>
              <a:rPr lang="en-US" dirty="0" smtClean="0"/>
              <a:t>Drafting</a:t>
            </a:r>
          </a:p>
          <a:p>
            <a:pPr lvl="2"/>
            <a:r>
              <a:rPr lang="en-US" dirty="0" smtClean="0"/>
              <a:t>Unique opportunity to incorporate best practices</a:t>
            </a:r>
          </a:p>
          <a:p>
            <a:pPr lvl="2"/>
            <a:r>
              <a:rPr lang="en-US" dirty="0" smtClean="0"/>
              <a:t>New pump kits, piping, sheet metal</a:t>
            </a:r>
          </a:p>
          <a:p>
            <a:pPr lvl="1"/>
            <a:r>
              <a:rPr lang="en-US" dirty="0" smtClean="0"/>
              <a:t>Shell &amp; tube still available today; phase out plan to be determined in next few weeks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7" name="Picture 4" descr="http://www.kitconet.com/charts/metals/base/spot-copper-5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321" y="1412450"/>
            <a:ext cx="2449195" cy="2040996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311629" y="2922969"/>
            <a:ext cx="1755884" cy="36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59320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2.  Brazed Plate Evaporator (4-6 fan available now, 8-10 fan 2013)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4844468" cy="4681537"/>
          </a:xfrm>
        </p:spPr>
        <p:txBody>
          <a:bodyPr/>
          <a:lstStyle/>
          <a:p>
            <a:pPr lvl="1">
              <a:buNone/>
            </a:pPr>
            <a:r>
              <a:rPr lang="en-US" sz="1800" b="1" dirty="0" smtClean="0"/>
              <a:t>New evaporator:</a:t>
            </a:r>
          </a:p>
          <a:p>
            <a:pPr lvl="1"/>
            <a:r>
              <a:rPr lang="en-US" dirty="0" smtClean="0"/>
              <a:t>316 stainless steel plates optimized for HFC-410A</a:t>
            </a:r>
          </a:p>
          <a:p>
            <a:pPr lvl="1"/>
            <a:r>
              <a:rPr lang="en-US" dirty="0" smtClean="0"/>
              <a:t>20-mesh </a:t>
            </a:r>
            <a:r>
              <a:rPr lang="en-US" dirty="0" err="1" smtClean="0"/>
              <a:t>wye</a:t>
            </a:r>
            <a:r>
              <a:rPr lang="en-US" dirty="0" smtClean="0"/>
              <a:t>-strainer included standard</a:t>
            </a:r>
          </a:p>
          <a:p>
            <a:pPr lvl="2"/>
            <a:r>
              <a:rPr lang="en-US" dirty="0" smtClean="0"/>
              <a:t>Risk of clogging primarily construction debris at startup (</a:t>
            </a:r>
            <a:r>
              <a:rPr lang="en-US" dirty="0" err="1" smtClean="0"/>
              <a:t>evap</a:t>
            </a:r>
            <a:r>
              <a:rPr lang="en-US" dirty="0" smtClean="0"/>
              <a:t> loop is closed)</a:t>
            </a:r>
          </a:p>
          <a:p>
            <a:pPr lvl="2"/>
            <a:r>
              <a:rPr lang="en-US" dirty="0" smtClean="0"/>
              <a:t>Strainer can be serviced or mesh removed after startup</a:t>
            </a:r>
          </a:p>
          <a:p>
            <a:pPr lvl="2"/>
            <a:r>
              <a:rPr lang="en-US" dirty="0" smtClean="0"/>
              <a:t>Pump kits have strainers already (and will continue)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49154" name="Picture 2" descr="http://3.bp.blogspot.com/-WzVqbqdpNZw/TcTyhoV_SJI/AAAAAAAAAPs/jwLuz7wne3A/s1600/FIGURE+A2.10+Wye+strain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117700"/>
            <a:ext cx="2286000" cy="1808976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6436" y="3683497"/>
            <a:ext cx="3682190" cy="28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080" y="3812924"/>
            <a:ext cx="2627452" cy="223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crudioc\Desktop\YLAA Documents\YLAA Refresh, FY11 Activities\BPHX VA-VE\plate hx screenshots\ylaa-sr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1" r="21184"/>
          <a:stretch>
            <a:fillRect/>
          </a:stretch>
        </p:blipFill>
        <p:spPr bwMode="auto">
          <a:xfrm>
            <a:off x="5173884" y="853535"/>
            <a:ext cx="3970116" cy="3327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33375"/>
            <a:ext cx="8137805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2. Brazed Plate Evaporator (4-6 fan available now, 8-10 fan 2013)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Johnson Controls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098557"/>
            <a:ext cx="8789987" cy="1920557"/>
          </a:xfrm>
        </p:spPr>
        <p:txBody>
          <a:bodyPr/>
          <a:lstStyle/>
          <a:p>
            <a:pPr lvl="1">
              <a:buNone/>
            </a:pPr>
            <a:r>
              <a:rPr lang="en-US" sz="1800" b="1" dirty="0" smtClean="0"/>
              <a:t>Customer connections to brazed plate evaporator:</a:t>
            </a:r>
          </a:p>
          <a:p>
            <a:pPr lvl="1"/>
            <a:r>
              <a:rPr lang="en-US" u="sng" dirty="0" smtClean="0"/>
              <a:t>4 - 6 fan</a:t>
            </a:r>
            <a:r>
              <a:rPr lang="en-US" dirty="0" smtClean="0"/>
              <a:t>: end connection (shown below); </a:t>
            </a:r>
            <a:r>
              <a:rPr lang="en-US" u="sng" dirty="0" smtClean="0"/>
              <a:t>8 - 10 fan</a:t>
            </a:r>
            <a:r>
              <a:rPr lang="en-US" dirty="0" smtClean="0"/>
              <a:t>: right side connection (not shown)</a:t>
            </a:r>
          </a:p>
          <a:p>
            <a:pPr lvl="1"/>
            <a:r>
              <a:rPr lang="en-US" dirty="0" smtClean="0"/>
              <a:t>Evaporator back from edge to help Center of Gravity, minimize refrigerant piping</a:t>
            </a:r>
          </a:p>
          <a:p>
            <a:pPr lvl="1"/>
            <a:r>
              <a:rPr lang="en-US" dirty="0" smtClean="0"/>
              <a:t>Standard “extension kit” – moves water connection to edge of unit, includes flow switch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559" y="2627731"/>
            <a:ext cx="4066399" cy="329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9707" y="2562450"/>
            <a:ext cx="3654740" cy="333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038" y="5784113"/>
            <a:ext cx="394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Right Side View – </a:t>
            </a:r>
            <a:r>
              <a:rPr lang="en-US" b="1" dirty="0" smtClean="0">
                <a:solidFill>
                  <a:srgbClr val="FF0000"/>
                </a:solidFill>
              </a:rPr>
              <a:t>Heat Recovery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62273" y="5784118"/>
            <a:ext cx="447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End View – </a:t>
            </a:r>
            <a:r>
              <a:rPr lang="en-US" b="1" dirty="0" smtClean="0">
                <a:solidFill>
                  <a:srgbClr val="00B0F0"/>
                </a:solidFill>
              </a:rPr>
              <a:t>Evaporator </a:t>
            </a:r>
            <a:r>
              <a:rPr lang="en-US" sz="1400" b="1" dirty="0" smtClean="0"/>
              <a:t>&amp; pump kit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055088"/>
            <a:ext cx="78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Control Panel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391633" y="3578308"/>
            <a:ext cx="331381" cy="228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60735" y="2378149"/>
            <a:ext cx="78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Control Panel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8389088" y="2901369"/>
            <a:ext cx="363280" cy="256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60628" y="3913632"/>
            <a:ext cx="687628" cy="134599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75223" y="4168445"/>
            <a:ext cx="687628" cy="1345997"/>
          </a:xfrm>
          <a:prstGeom prst="round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Overview</a:t>
            </a:r>
            <a:br>
              <a:rPr lang="en-US" dirty="0" smtClean="0"/>
            </a:br>
            <a:r>
              <a:rPr lang="en-US" dirty="0" smtClean="0"/>
              <a:t>3.  New 50Hz SE &amp; HE models (2013 release)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07375" cy="4681537"/>
          </a:xfrm>
        </p:spPr>
        <p:txBody>
          <a:bodyPr/>
          <a:lstStyle/>
          <a:p>
            <a:r>
              <a:rPr lang="en-US" b="1" u="sng" dirty="0" smtClean="0"/>
              <a:t>50Hz SE goals</a:t>
            </a:r>
            <a:r>
              <a:rPr lang="en-US" b="1" dirty="0" smtClean="0"/>
              <a:t>:</a:t>
            </a:r>
          </a:p>
          <a:p>
            <a:pPr lvl="2"/>
            <a:r>
              <a:rPr lang="en-US" dirty="0" smtClean="0"/>
              <a:t>Improve part load efficiency to 2.70 COP</a:t>
            </a:r>
          </a:p>
          <a:p>
            <a:pPr lvl="2"/>
            <a:r>
              <a:rPr lang="en-US" dirty="0" smtClean="0"/>
              <a:t>Remain comparable to major competitors</a:t>
            </a:r>
          </a:p>
          <a:p>
            <a:pPr lvl="2"/>
            <a:r>
              <a:rPr lang="en-US" dirty="0" smtClean="0"/>
              <a:t>Offer base efficiency at best footprint, value</a:t>
            </a:r>
          </a:p>
          <a:p>
            <a:pPr lvl="1">
              <a:buNone/>
            </a:pPr>
            <a:r>
              <a:rPr lang="en-US" b="1" dirty="0" smtClean="0"/>
              <a:t>	Achieved with combination of evaporator</a:t>
            </a:r>
            <a:br>
              <a:rPr lang="en-US" b="1" dirty="0" smtClean="0"/>
            </a:br>
            <a:r>
              <a:rPr lang="en-US" b="1" dirty="0" smtClean="0"/>
              <a:t>  and condenser changes</a:t>
            </a:r>
          </a:p>
          <a:p>
            <a:endParaRPr lang="en-US" b="1" dirty="0" smtClean="0"/>
          </a:p>
          <a:p>
            <a:r>
              <a:rPr lang="en-US" b="1" u="sng" dirty="0" smtClean="0"/>
              <a:t>50Hz HE goals</a:t>
            </a:r>
            <a:r>
              <a:rPr lang="en-US" b="1" dirty="0" smtClean="0"/>
              <a:t>:</a:t>
            </a:r>
          </a:p>
          <a:p>
            <a:pPr lvl="2"/>
            <a:r>
              <a:rPr lang="en-US" dirty="0" smtClean="0"/>
              <a:t>Overlap YVAA and have a tiered offering at this key design shift point</a:t>
            </a:r>
          </a:p>
          <a:p>
            <a:pPr lvl="2"/>
            <a:r>
              <a:rPr lang="en-US" dirty="0" smtClean="0"/>
              <a:t>YVAA starts at 500 kW</a:t>
            </a:r>
          </a:p>
          <a:p>
            <a:pPr lvl="1">
              <a:buNone/>
            </a:pPr>
            <a:r>
              <a:rPr lang="en-US" b="1" dirty="0" smtClean="0"/>
              <a:t>	Achieved by adding  a new 10-fan model, capacity 550 kW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6758" y="1026003"/>
            <a:ext cx="4170706" cy="30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94678" y="5438209"/>
            <a:ext cx="8001000" cy="615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models will be available with BPHX only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3.  New 50Hz SE Models (2013 release)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29</a:t>
            </a:fld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1129" y="1170432"/>
          <a:ext cx="8485631" cy="466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233"/>
                <a:gridCol w="1288695"/>
                <a:gridCol w="718457"/>
                <a:gridCol w="881743"/>
                <a:gridCol w="903514"/>
                <a:gridCol w="2024743"/>
                <a:gridCol w="1456246"/>
              </a:tblGrid>
              <a:tr h="593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 </a:t>
                      </a:r>
                      <a:r>
                        <a:rPr lang="en-US" b="0" dirty="0" smtClean="0"/>
                        <a:t>(old/new)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Cap.</a:t>
                      </a:r>
                      <a:r>
                        <a:rPr lang="en-US" baseline="0" dirty="0" smtClean="0"/>
                        <a:t> (kW)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Curr.COP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Cap.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COP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Footprint Change?</a:t>
                      </a:r>
                      <a:endParaRPr lang="en-US" dirty="0"/>
                    </a:p>
                  </a:txBody>
                  <a:tcPr anchor="ctr"/>
                </a:tc>
              </a:tr>
              <a:tr h="3992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188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2.96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Cooler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567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210SE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211SE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2.75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Compressors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+1 Fan &amp; Coil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223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2.71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Cooler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567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320SE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321SE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326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2.84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 Fans</a:t>
                      </a:r>
                      <a:r>
                        <a:rPr lang="en-US" baseline="0" dirty="0" smtClean="0"/>
                        <a:t> &amp; Coils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567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360SE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361SE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353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2.80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 Fan &amp; Coil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567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400SE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401SE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2.70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 Fan &amp; Coil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567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485SE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486SE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485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2.78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 Fans &amp; Coils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8313" y="5836920"/>
            <a:ext cx="8001000" cy="4210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HE model is a 10-fan unit, similar footprint to YVAA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638" y="1828800"/>
            <a:ext cx="3816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de-DE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YLAA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Market Review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Comparison</a:t>
            </a:r>
            <a:br>
              <a:rPr lang="en-US" dirty="0" smtClean="0"/>
            </a:br>
            <a:r>
              <a:rPr lang="en-US" dirty="0" smtClean="0"/>
              <a:t>3.  New 50Hz Models – Full Load and Footprint (2013 release)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5436768"/>
            <a:ext cx="4194303" cy="395621"/>
          </a:xfrm>
        </p:spPr>
        <p:txBody>
          <a:bodyPr/>
          <a:lstStyle/>
          <a:p>
            <a:r>
              <a:rPr lang="en-US" b="1" dirty="0" smtClean="0"/>
              <a:t>Competitive full load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53512"/>
            <a:ext cx="4736312" cy="34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3297" y="1837037"/>
            <a:ext cx="4560703" cy="34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23935" y="5449124"/>
            <a:ext cx="4007712" cy="3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Leading footprint in most sizes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Overview</a:t>
            </a:r>
            <a:br>
              <a:rPr lang="en-US" dirty="0" smtClean="0"/>
            </a:br>
            <a:r>
              <a:rPr lang="en-US" dirty="0" smtClean="0"/>
              <a:t>4.  VSD Fans (New HE Option) (SQ now, 2013 option)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VSD Fans</a:t>
            </a:r>
          </a:p>
          <a:p>
            <a:pPr lvl="1"/>
            <a:r>
              <a:rPr lang="en-US" sz="1800" dirty="0" smtClean="0"/>
              <a:t>New option on HE units</a:t>
            </a:r>
          </a:p>
          <a:p>
            <a:pPr lvl="1"/>
            <a:r>
              <a:rPr lang="en-US" sz="1800" dirty="0" smtClean="0"/>
              <a:t>Improves sound, efficiency – entire coil active</a:t>
            </a:r>
          </a:p>
          <a:p>
            <a:pPr lvl="1"/>
            <a:r>
              <a:rPr lang="en-US" sz="1800" dirty="0" smtClean="0"/>
              <a:t>Design similar to YVAA</a:t>
            </a:r>
          </a:p>
          <a:p>
            <a:pPr lvl="2"/>
            <a:r>
              <a:rPr lang="en-US" sz="1600" dirty="0" smtClean="0"/>
              <a:t>Add-on inverter enclosure with fan terminals</a:t>
            </a:r>
          </a:p>
          <a:p>
            <a:pPr lvl="2"/>
            <a:r>
              <a:rPr lang="en-US" sz="1600" dirty="0" smtClean="0"/>
              <a:t>Allows future retrofit kit for of installed units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144" y="1119792"/>
            <a:ext cx="2152842" cy="21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069708" y="3646029"/>
            <a:ext cx="3958542" cy="2452782"/>
            <a:chOff x="1158229" y="2548691"/>
            <a:chExt cx="4893177" cy="2844811"/>
          </a:xfrm>
        </p:grpSpPr>
        <p:sp>
          <p:nvSpPr>
            <p:cNvPr id="9" name="Rectangle 8"/>
            <p:cNvSpPr/>
            <p:nvPr/>
          </p:nvSpPr>
          <p:spPr>
            <a:xfrm>
              <a:off x="1158229" y="2674778"/>
              <a:ext cx="862702" cy="17827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Unit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Panel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2708260" y="2548691"/>
              <a:ext cx="972552" cy="575075"/>
              <a:chOff x="3428992" y="1214422"/>
              <a:chExt cx="1143008" cy="714380"/>
            </a:xfrm>
          </p:grpSpPr>
          <p:sp>
            <p:nvSpPr>
              <p:cNvPr id="48" name="Rectangle 4"/>
              <p:cNvSpPr/>
              <p:nvPr/>
            </p:nvSpPr>
            <p:spPr>
              <a:xfrm>
                <a:off x="3428992" y="1214422"/>
                <a:ext cx="500066" cy="214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5"/>
              <p:cNvSpPr/>
              <p:nvPr/>
            </p:nvSpPr>
            <p:spPr>
              <a:xfrm>
                <a:off x="4071934" y="1214422"/>
                <a:ext cx="500066" cy="214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3929058" y="1321579"/>
                <a:ext cx="14287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9"/>
              <p:cNvCxnSpPr/>
              <p:nvPr/>
            </p:nvCxnSpPr>
            <p:spPr>
              <a:xfrm rot="5400000">
                <a:off x="3857620" y="150017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10"/>
              <p:cNvSpPr/>
              <p:nvPr/>
            </p:nvSpPr>
            <p:spPr>
              <a:xfrm>
                <a:off x="3857620" y="1571612"/>
                <a:ext cx="285752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2"/>
            <p:cNvGrpSpPr/>
            <p:nvPr/>
          </p:nvGrpSpPr>
          <p:grpSpPr>
            <a:xfrm>
              <a:off x="5078854" y="2548691"/>
              <a:ext cx="972552" cy="575075"/>
              <a:chOff x="3428992" y="1214422"/>
              <a:chExt cx="1143008" cy="7143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428992" y="1214422"/>
                <a:ext cx="500066" cy="214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71934" y="1214422"/>
                <a:ext cx="500066" cy="214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/>
              <p:cNvCxnSpPr>
                <a:stCxn id="43" idx="3"/>
                <a:endCxn id="44" idx="1"/>
              </p:cNvCxnSpPr>
              <p:nvPr/>
            </p:nvCxnSpPr>
            <p:spPr>
              <a:xfrm>
                <a:off x="3929058" y="1321579"/>
                <a:ext cx="14287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3857620" y="150017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857620" y="1571612"/>
                <a:ext cx="285752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3923949" y="2548691"/>
              <a:ext cx="972552" cy="575075"/>
              <a:chOff x="3428992" y="1214422"/>
              <a:chExt cx="1143008" cy="7143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428992" y="1214422"/>
                <a:ext cx="500066" cy="214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71934" y="1214422"/>
                <a:ext cx="500066" cy="2143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/>
              <p:cNvCxnSpPr>
                <a:stCxn id="38" idx="3"/>
                <a:endCxn id="39" idx="1"/>
              </p:cNvCxnSpPr>
              <p:nvPr/>
            </p:nvCxnSpPr>
            <p:spPr>
              <a:xfrm>
                <a:off x="3929058" y="1321579"/>
                <a:ext cx="14287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857620" y="150017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3857620" y="1571612"/>
                <a:ext cx="285752" cy="3571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65122" y="3641333"/>
              <a:ext cx="3464715" cy="1150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50"/>
            <p:cNvGrpSpPr/>
            <p:nvPr/>
          </p:nvGrpSpPr>
          <p:grpSpPr>
            <a:xfrm>
              <a:off x="2889937" y="3066258"/>
              <a:ext cx="183029" cy="575714"/>
              <a:chOff x="3642512" y="1857364"/>
              <a:chExt cx="215108" cy="715174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10800000">
                <a:off x="3643306" y="1857364"/>
                <a:ext cx="21431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3286116" y="2214554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3358348" y="2213760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3429786" y="2213760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51"/>
            <p:cNvGrpSpPr/>
            <p:nvPr/>
          </p:nvGrpSpPr>
          <p:grpSpPr>
            <a:xfrm>
              <a:off x="4106303" y="3066258"/>
              <a:ext cx="183029" cy="575714"/>
              <a:chOff x="3642512" y="1857364"/>
              <a:chExt cx="215108" cy="715174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10800000">
                <a:off x="3643306" y="1857364"/>
                <a:ext cx="21431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286116" y="2214554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3358348" y="2213760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3429786" y="2213760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56"/>
            <p:cNvGrpSpPr/>
            <p:nvPr/>
          </p:nvGrpSpPr>
          <p:grpSpPr>
            <a:xfrm>
              <a:off x="5261208" y="3066258"/>
              <a:ext cx="183029" cy="575714"/>
              <a:chOff x="3642512" y="1857364"/>
              <a:chExt cx="215108" cy="715174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10800000">
                <a:off x="3643306" y="1857364"/>
                <a:ext cx="21431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286116" y="2214554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358348" y="2213760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3429786" y="2213760"/>
                <a:ext cx="71438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316105" y="3756348"/>
              <a:ext cx="1930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Metal Wiring tray</a:t>
              </a:r>
              <a:endParaRPr lang="en-GB" sz="14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06654" y="3447231"/>
              <a:ext cx="25042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300252" y="3446747"/>
              <a:ext cx="238" cy="130211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649236" y="4609783"/>
              <a:ext cx="364707" cy="6566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VSD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2013944" y="4748865"/>
              <a:ext cx="28630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1"/>
            </p:cNvCxnSpPr>
            <p:nvPr/>
          </p:nvCxnSpPr>
          <p:spPr>
            <a:xfrm>
              <a:off x="2465122" y="3698841"/>
              <a:ext cx="0" cy="13088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013944" y="5007650"/>
              <a:ext cx="4108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65122" y="3641333"/>
              <a:ext cx="264552" cy="64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341776" y="4715262"/>
              <a:ext cx="1835343" cy="67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One inverter per system</a:t>
              </a:r>
              <a:endParaRPr lang="en-GB" sz="16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Overview</a:t>
            </a:r>
            <a:br>
              <a:rPr lang="en-US" dirty="0" smtClean="0"/>
            </a:br>
            <a:r>
              <a:rPr lang="en-US" dirty="0" smtClean="0"/>
              <a:t>4.  VSD Fan Option – Part Load Efficiency (SQ now, 2013 option)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Gains 3-8% depending on unit size and configuration</a:t>
            </a:r>
          </a:p>
          <a:p>
            <a:pPr lvl="1"/>
            <a:r>
              <a:rPr lang="en-US" dirty="0" smtClean="0"/>
              <a:t>Graphed with competition: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0241" y="2155733"/>
            <a:ext cx="4547758" cy="330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7" y="2125362"/>
            <a:ext cx="4622484" cy="33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4678" y="3125734"/>
            <a:ext cx="8030338" cy="3087832"/>
            <a:chOff x="594678" y="3125734"/>
            <a:chExt cx="8030338" cy="3087832"/>
          </a:xfrm>
        </p:grpSpPr>
        <p:sp>
          <p:nvSpPr>
            <p:cNvPr id="12" name="Rounded Rectangle 11"/>
            <p:cNvSpPr/>
            <p:nvPr/>
          </p:nvSpPr>
          <p:spPr>
            <a:xfrm>
              <a:off x="594678" y="5507146"/>
              <a:ext cx="8001000" cy="7064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Conservative estimates…testing ongoing!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87827" y="3125734"/>
              <a:ext cx="2237189" cy="2023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2014 “PE” project target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Overview</a:t>
            </a:r>
            <a:br>
              <a:rPr lang="en-US" dirty="0" smtClean="0"/>
            </a:br>
            <a:r>
              <a:rPr lang="en-US" dirty="0" smtClean="0"/>
              <a:t>5.  Pump Kit Improvements (available now, BPHX units)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b="1" dirty="0" smtClean="0"/>
              <a:t>Wider range</a:t>
            </a:r>
            <a:r>
              <a:rPr lang="en-US" sz="1800" dirty="0" smtClean="0"/>
              <a:t> of selections to include:</a:t>
            </a:r>
          </a:p>
          <a:p>
            <a:pPr lvl="2"/>
            <a:r>
              <a:rPr lang="en-US" sz="1600" b="1" dirty="0" smtClean="0"/>
              <a:t>Primary-Secondary </a:t>
            </a:r>
            <a:r>
              <a:rPr lang="en-US" sz="1600" dirty="0" smtClean="0"/>
              <a:t>(down to 1.5 kW motors)</a:t>
            </a:r>
          </a:p>
          <a:p>
            <a:pPr lvl="2"/>
            <a:r>
              <a:rPr lang="en-US" sz="1600" b="1" dirty="0" smtClean="0"/>
              <a:t>More impeller sizes </a:t>
            </a:r>
            <a:r>
              <a:rPr lang="en-US" sz="1600" dirty="0" smtClean="0"/>
              <a:t>– better match job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New Optional “Full Featured” Kit</a:t>
            </a:r>
            <a:endParaRPr lang="en-US" sz="1800" dirty="0" smtClean="0"/>
          </a:p>
          <a:p>
            <a:pPr lvl="2"/>
            <a:r>
              <a:rPr lang="en-US" sz="1600" dirty="0" smtClean="0"/>
              <a:t>Test ports, drain ports, expansion tank port</a:t>
            </a:r>
          </a:p>
          <a:p>
            <a:pPr lvl="2"/>
            <a:r>
              <a:rPr lang="en-US" sz="1600" dirty="0" smtClean="0"/>
              <a:t>Base kit as today, plus drain/vent ports,</a:t>
            </a:r>
            <a:br>
              <a:rPr lang="en-US" sz="1600" dirty="0" smtClean="0"/>
            </a:br>
            <a:r>
              <a:rPr lang="en-US" sz="1600" dirty="0" smtClean="0"/>
              <a:t>flow switch</a:t>
            </a:r>
          </a:p>
          <a:p>
            <a:pPr lvl="2"/>
            <a:endParaRPr lang="en-US" sz="1800" b="1" dirty="0" smtClean="0"/>
          </a:p>
          <a:p>
            <a:pPr lvl="1"/>
            <a:r>
              <a:rPr lang="en-US" sz="1800" b="1" dirty="0" smtClean="0"/>
              <a:t>VSD Pumps by SQ</a:t>
            </a:r>
          </a:p>
          <a:p>
            <a:pPr lvl="2"/>
            <a:r>
              <a:rPr lang="en-US" sz="1600" dirty="0" smtClean="0"/>
              <a:t>Future standard option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Johnson Controls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82" t="11509" r="27494" b="20232"/>
          <a:stretch>
            <a:fillRect/>
          </a:stretch>
        </p:blipFill>
        <p:spPr bwMode="auto">
          <a:xfrm>
            <a:off x="5471770" y="2008301"/>
            <a:ext cx="3528686" cy="25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49569" y="5591908"/>
            <a:ext cx="672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IGV = inlet guide vane / strainer</a:t>
            </a:r>
            <a:endParaRPr lang="en-US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8878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5.  Pumps Kits – wider range, new options (available now, BPHX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76973"/>
            <a:ext cx="8207375" cy="4681537"/>
          </a:xfrm>
        </p:spPr>
        <p:txBody>
          <a:bodyPr/>
          <a:lstStyle/>
          <a:p>
            <a:pPr lvl="1"/>
            <a:r>
              <a:rPr lang="en-US" dirty="0" smtClean="0"/>
              <a:t>YLAA was a leader in factory-installed pump kits</a:t>
            </a:r>
          </a:p>
          <a:p>
            <a:pPr lvl="1"/>
            <a:r>
              <a:rPr lang="en-US" dirty="0" smtClean="0"/>
              <a:t>Our competitors have evolved and expanded</a:t>
            </a:r>
          </a:p>
          <a:p>
            <a:pPr lvl="2"/>
            <a:r>
              <a:rPr lang="en-US" dirty="0" smtClean="0"/>
              <a:t>Trane standardized CGAM on VFDs for balancing &amp; setup</a:t>
            </a:r>
          </a:p>
          <a:p>
            <a:pPr lvl="2"/>
            <a:r>
              <a:rPr lang="en-US" dirty="0" smtClean="0"/>
              <a:t>Carrier offers tanks, optional VFDs</a:t>
            </a:r>
          </a:p>
          <a:p>
            <a:pPr lvl="2"/>
            <a:r>
              <a:rPr lang="en-US" dirty="0" smtClean="0"/>
              <a:t>Both offer service valves</a:t>
            </a:r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34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399" y="3002664"/>
          <a:ext cx="7040881" cy="2589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1"/>
                <a:gridCol w="788670"/>
                <a:gridCol w="651510"/>
                <a:gridCol w="617220"/>
                <a:gridCol w="902970"/>
                <a:gridCol w="845820"/>
                <a:gridCol w="982980"/>
                <a:gridCol w="1223010"/>
              </a:tblGrid>
              <a:tr h="6692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Dual</a:t>
                      </a:r>
                      <a:r>
                        <a:rPr lang="en-US" sz="1600" baseline="0" dirty="0" smtClean="0"/>
                        <a:t> Pump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VFD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IGV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Comb. Valve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PT Taps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Service </a:t>
                      </a:r>
                      <a:r>
                        <a:rPr lang="en-US" sz="1600" baseline="0" dirty="0" smtClean="0"/>
                        <a:t>Valves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Expansion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Tank</a:t>
                      </a:r>
                      <a:endParaRPr lang="en-US" sz="1600" dirty="0"/>
                    </a:p>
                  </a:txBody>
                  <a:tcPr anchor="ctr"/>
                </a:tc>
              </a:tr>
              <a:tr h="6046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Trane CGAM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46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Carrier 30RB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46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York YLAA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226457" y="5211843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65215" y="4563508"/>
            <a:ext cx="269875" cy="249237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65215" y="5211843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23669" y="5211843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31954" y="5211843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0116" y="5211842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00116" y="4563507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0116" y="3915331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31954" y="3915331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31954" y="4564301"/>
            <a:ext cx="269875" cy="247650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37527" y="4563507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23669" y="4563507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23669" y="3915331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65215" y="3915331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26457" y="3915331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26457" y="4564301"/>
            <a:ext cx="269875" cy="247650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37527" y="3915332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37527" y="5211842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83146" y="5211842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3146" y="4563508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3146" y="3915332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89145" y="5214551"/>
            <a:ext cx="8001000" cy="863571"/>
            <a:chOff x="489145" y="5214551"/>
            <a:chExt cx="8001000" cy="863571"/>
          </a:xfrm>
        </p:grpSpPr>
        <p:grpSp>
          <p:nvGrpSpPr>
            <p:cNvPr id="42" name="Group 41"/>
            <p:cNvGrpSpPr/>
            <p:nvPr/>
          </p:nvGrpSpPr>
          <p:grpSpPr>
            <a:xfrm>
              <a:off x="489145" y="5218190"/>
              <a:ext cx="8001000" cy="859932"/>
              <a:chOff x="489145" y="5218190"/>
              <a:chExt cx="8001000" cy="85993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489145" y="5610762"/>
                <a:ext cx="8001000" cy="4673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The new pump kits address all of these items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931604" y="5218190"/>
                <a:ext cx="4565657" cy="249238"/>
                <a:chOff x="2931604" y="5218190"/>
                <a:chExt cx="4565657" cy="24923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931604" y="5218190"/>
                  <a:ext cx="269875" cy="2492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221061" y="5218190"/>
                  <a:ext cx="269875" cy="2492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164821" y="5218190"/>
                  <a:ext cx="269875" cy="2492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227386" y="5218190"/>
                  <a:ext cx="269875" cy="2492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7479957" y="5214551"/>
              <a:ext cx="7166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(SQ)</a:t>
              </a:r>
              <a:endParaRPr lang="en-US" sz="11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120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5.  Pumps Kits – wider range, new options (available now, BPHX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56983"/>
            <a:ext cx="8207375" cy="4681537"/>
          </a:xfrm>
        </p:spPr>
        <p:txBody>
          <a:bodyPr/>
          <a:lstStyle/>
          <a:p>
            <a:pPr lvl="1"/>
            <a:r>
              <a:rPr lang="en-US" b="1" dirty="0" smtClean="0"/>
              <a:t>Two levels of pump kits:</a:t>
            </a:r>
          </a:p>
          <a:p>
            <a:pPr lvl="2"/>
            <a:r>
              <a:rPr lang="en-US" b="1" dirty="0" smtClean="0"/>
              <a:t>Base</a:t>
            </a:r>
            <a:r>
              <a:rPr lang="en-US" dirty="0" smtClean="0"/>
              <a:t> as today, plus shutoff valves (IGV, flow switch, balancing valve, pump, shutoff valves)</a:t>
            </a:r>
          </a:p>
          <a:p>
            <a:pPr lvl="2"/>
            <a:r>
              <a:rPr lang="en-US" b="1" dirty="0" smtClean="0"/>
              <a:t>Full</a:t>
            </a:r>
            <a:r>
              <a:rPr lang="en-US" dirty="0" smtClean="0"/>
              <a:t> </a:t>
            </a:r>
            <a:r>
              <a:rPr lang="en-US" b="1" dirty="0" smtClean="0"/>
              <a:t>featured</a:t>
            </a:r>
            <a:r>
              <a:rPr lang="en-US" dirty="0" smtClean="0"/>
              <a:t> with above plus test ports, drains</a:t>
            </a:r>
          </a:p>
          <a:p>
            <a:pPr lvl="2"/>
            <a:r>
              <a:rPr lang="en-US" b="1" dirty="0" smtClean="0"/>
              <a:t>VSDs and expansion tanks </a:t>
            </a:r>
            <a:r>
              <a:rPr lang="en-US" dirty="0" smtClean="0"/>
              <a:t>by SQ (future options)</a:t>
            </a:r>
          </a:p>
          <a:p>
            <a:pPr lvl="1"/>
            <a:r>
              <a:rPr lang="en-US" dirty="0" smtClean="0"/>
              <a:t>Also offering a </a:t>
            </a:r>
            <a:r>
              <a:rPr lang="en-US" b="1" dirty="0" smtClean="0"/>
              <a:t>wider range </a:t>
            </a:r>
            <a:r>
              <a:rPr lang="en-US" dirty="0" smtClean="0"/>
              <a:t>of pumps</a:t>
            </a:r>
          </a:p>
          <a:p>
            <a:pPr lvl="2"/>
            <a:r>
              <a:rPr lang="en-US" dirty="0" smtClean="0"/>
              <a:t>smaller motors suitable for primary-secondary; </a:t>
            </a:r>
          </a:p>
          <a:p>
            <a:pPr lvl="2"/>
            <a:r>
              <a:rPr lang="en-US" dirty="0" smtClean="0"/>
              <a:t>more impeller sizes for better efficiency match to duty</a:t>
            </a:r>
          </a:p>
          <a:p>
            <a:pPr lvl="1"/>
            <a:r>
              <a:rPr lang="en-US" b="1" dirty="0" smtClean="0"/>
              <a:t>New rating software</a:t>
            </a:r>
            <a:r>
              <a:rPr lang="en-US" dirty="0" smtClean="0"/>
              <a:t> into GCSS…flexibility, reports</a:t>
            </a:r>
          </a:p>
          <a:p>
            <a:pPr lvl="1"/>
            <a:r>
              <a:rPr lang="en-US" dirty="0" smtClean="0"/>
              <a:t>Balancing valve a good idea…even with VFD!</a:t>
            </a:r>
          </a:p>
          <a:p>
            <a:pPr lvl="2"/>
            <a:r>
              <a:rPr lang="en-US" dirty="0" smtClean="0"/>
              <a:t>recommended by pump manufacturers; allows fine tuning flow </a:t>
            </a:r>
          </a:p>
          <a:p>
            <a:pPr lvl="2"/>
            <a:r>
              <a:rPr lang="en-US" dirty="0" smtClean="0"/>
              <a:t>Includes check valve function, shutoff valve and drain – fewer connections</a:t>
            </a:r>
          </a:p>
          <a:p>
            <a:pPr lvl="2"/>
            <a:r>
              <a:rPr lang="en-US" b="1" dirty="0" smtClean="0"/>
              <a:t>a differentiator for YLAA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629518" y="5634379"/>
            <a:ext cx="8001000" cy="387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Increased flexibility, performance and easier to do SQ’s…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39752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5.  Pumps Kits – wider range, new options (available now, BPHX units)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500" y="1375719"/>
            <a:ext cx="7973334" cy="32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26076" y="5082746"/>
            <a:ext cx="8004442" cy="9389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Similar to current pump kit, with: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vent &amp; drain port in piping, flow switch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39752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5.  Pumps Kits – wider range, new options (available now, BPHX units)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20" y="1309816"/>
            <a:ext cx="7883749" cy="367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17838" y="5387546"/>
            <a:ext cx="8012680" cy="634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Same as standard kit, plus inlet shutoff valve, additional ports for expansion tank and pressure/temperature measurement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39752" cy="647700"/>
          </a:xfrm>
        </p:spPr>
        <p:txBody>
          <a:bodyPr/>
          <a:lstStyle/>
          <a:p>
            <a:r>
              <a:rPr lang="en-US" dirty="0" smtClean="0"/>
              <a:t>Technical Details</a:t>
            </a:r>
            <a:br>
              <a:rPr lang="en-US" dirty="0" smtClean="0"/>
            </a:br>
            <a:r>
              <a:rPr lang="en-US" dirty="0" smtClean="0"/>
              <a:t>5.  Pumps Kits – wider range, new options (available now, BPHX units)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266824"/>
            <a:ext cx="8733779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7" lvl="1" indent="-342900">
              <a:buNone/>
            </a:pPr>
            <a:r>
              <a:rPr lang="en-US" sz="2000" b="1" dirty="0" smtClean="0"/>
              <a:t>Remember: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Our glycol chiller can stay loaded at higher ambient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Heat Recovery makes more usable heat, offers customizable performance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Brazed plate reduces weight, has price advantage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VSD fan an option on HE to improve part load, where chillers operate 97% of the time</a:t>
            </a:r>
          </a:p>
          <a:p>
            <a:pPr marL="344487" lvl="1" indent="-342900">
              <a:buFont typeface="+mj-lt"/>
              <a:buAutoNum type="arabicPeriod"/>
            </a:pPr>
            <a:r>
              <a:rPr lang="en-US" sz="1800" dirty="0" smtClean="0"/>
              <a:t>Two levels of pump kits, match to customer needs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354330" y="4286250"/>
            <a:ext cx="8423910" cy="171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YLAA offers an excellent balance…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i="1" u="sng" dirty="0" smtClean="0">
                <a:solidFill>
                  <a:schemeClr val="tx1"/>
                </a:solidFill>
              </a:rPr>
              <a:t>Performance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u="sng" dirty="0" smtClean="0">
                <a:solidFill>
                  <a:schemeClr val="tx1"/>
                </a:solidFill>
              </a:rPr>
              <a:t>flexibility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u="sng" dirty="0" smtClean="0">
                <a:solidFill>
                  <a:schemeClr val="tx1"/>
                </a:solidFill>
              </a:rPr>
              <a:t>footprint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u="sng" dirty="0" smtClean="0">
                <a:solidFill>
                  <a:schemeClr val="tx1"/>
                </a:solidFill>
              </a:rPr>
              <a:t>sound</a:t>
            </a:r>
            <a:r>
              <a:rPr lang="en-US" b="1" i="1" dirty="0" smtClean="0">
                <a:solidFill>
                  <a:schemeClr val="tx1"/>
                </a:solidFill>
              </a:rPr>
              <a:t>, and </a:t>
            </a:r>
            <a:r>
              <a:rPr lang="en-US" b="1" i="1" u="sng" dirty="0" smtClean="0">
                <a:solidFill>
                  <a:schemeClr val="tx1"/>
                </a:solidFill>
              </a:rPr>
              <a:t>price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features expand this position – </a:t>
            </a:r>
            <a:r>
              <a:rPr lang="en-US" b="1" u="sng" dirty="0" smtClean="0">
                <a:solidFill>
                  <a:schemeClr val="tx1"/>
                </a:solidFill>
              </a:rPr>
              <a:t>sell the value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Bring us opportunities to help you win!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YLAA Overview</a:t>
            </a:r>
            <a:br>
              <a:rPr lang="en-US" dirty="0" smtClean="0"/>
            </a:br>
            <a:r>
              <a:rPr lang="en-US" dirty="0" smtClean="0"/>
              <a:t>A brief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25" y="1613647"/>
            <a:ext cx="8447310" cy="1399628"/>
          </a:xfrm>
        </p:spPr>
        <p:txBody>
          <a:bodyPr/>
          <a:lstStyle/>
          <a:p>
            <a:pPr mar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Replaced R-22 chillers with R-410A, market leading performance</a:t>
            </a:r>
          </a:p>
          <a:p>
            <a:pPr mar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Led the market globally for 3 years – hospitals, education, light commercial top segments</a:t>
            </a:r>
          </a:p>
          <a:p>
            <a:pPr mar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Enabled significant growth in Latin America</a:t>
            </a:r>
          </a:p>
          <a:p>
            <a:pPr mar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/>
              <a:t>Multi-tier strategy proven successful</a:t>
            </a:r>
          </a:p>
          <a:p>
            <a:pPr marL="438150" lvl="4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SE benefits footprint, low first cost, performance</a:t>
            </a:r>
          </a:p>
          <a:p>
            <a:pPr marL="438150" lvl="4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HE offers a high efficiency value proposition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Johnson Controls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57200" y="1066800"/>
            <a:ext cx="5181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2007…YLAA launched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41627" y="3884767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marR="0" lvl="1" indent="-2651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Successful Options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: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lang="en-US" sz="1400" kern="0" dirty="0" smtClean="0">
                <a:latin typeface="+mn-lt"/>
                <a:ea typeface="ＭＳ Ｐゴシック" pitchFamily="-97" charset="-128"/>
              </a:rPr>
              <a:t>Efficiency tiers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97" charset="-128"/>
            </a:endParaRP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Multiple sound levels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Scalable option strategy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Integrated pump kits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43884" y="3781562"/>
            <a:ext cx="3754054" cy="20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marR="0" lvl="1" indent="-26511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-97" charset="2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Sales Trends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: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Globally: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 60% SE, 40% HE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LA: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  75% SE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  <a:sym typeface="Wingdings" pitchFamily="2" charset="2"/>
              </a:rPr>
              <a:t>in 2011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NA: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65% SE</a:t>
            </a: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lang="en-US" sz="1400" b="1" kern="0" dirty="0" smtClean="0">
                <a:latin typeface="+mn-lt"/>
                <a:ea typeface="ＭＳ Ｐゴシック" pitchFamily="-97" charset="-128"/>
              </a:rPr>
              <a:t>Europe:  </a:t>
            </a:r>
            <a:r>
              <a:rPr lang="en-US" sz="1400" kern="0" dirty="0" smtClean="0">
                <a:latin typeface="+mn-lt"/>
                <a:ea typeface="ＭＳ Ｐゴシック" pitchFamily="-97" charset="-128"/>
              </a:rPr>
              <a:t>75% HE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97" charset="-128"/>
            </a:endParaRPr>
          </a:p>
          <a:p>
            <a:pPr marL="496888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-97" charset="2"/>
              <a:buChar char="n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Asia: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97" charset="-128"/>
              </a:rPr>
              <a:t> only offers HE</a:t>
            </a:r>
          </a:p>
          <a:p>
            <a:pPr marL="39688" lvl="1" indent="-228600">
              <a:spcBef>
                <a:spcPct val="50000"/>
              </a:spcBef>
              <a:buClr>
                <a:schemeClr val="bg2"/>
              </a:buClr>
              <a:defRPr/>
            </a:pPr>
            <a:endParaRPr lang="en-US" sz="1400" b="1" kern="0" noProof="0" dirty="0" smtClean="0">
              <a:latin typeface="+mn-lt"/>
              <a:ea typeface="ＭＳ Ｐゴシック" pitchFamily="-97" charset="-128"/>
            </a:endParaRPr>
          </a:p>
          <a:p>
            <a:pPr marL="39688" lvl="1" indent="-228600">
              <a:spcBef>
                <a:spcPct val="50000"/>
              </a:spcBef>
              <a:buClr>
                <a:schemeClr val="bg2"/>
              </a:buClr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97" charset="-128"/>
            </a:endParaRPr>
          </a:p>
        </p:txBody>
      </p:sp>
      <p:pic>
        <p:nvPicPr>
          <p:cNvPr id="1031" name="Picture 7" descr="C:\Documents and Settings\crudioc\Local Settings\Temporary Internet Files\Content.IE5\43XF9XHU\MC9002953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1316" y="4087319"/>
            <a:ext cx="1190714" cy="1154112"/>
          </a:xfrm>
          <a:prstGeom prst="rect">
            <a:avLst/>
          </a:prstGeom>
          <a:noFill/>
        </p:spPr>
      </p:pic>
      <p:pic>
        <p:nvPicPr>
          <p:cNvPr id="15" name="Picture 14" descr="europe sale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0" y="4121304"/>
            <a:ext cx="1372670" cy="1009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4637" y="2226833"/>
            <a:ext cx="413260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0450" algn="l"/>
              </a:tabLst>
              <a:defRPr/>
            </a:pPr>
            <a:r>
              <a:rPr lang="de-DE" sz="40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Appendix</a:t>
            </a:r>
          </a:p>
          <a:p>
            <a:pPr marL="365760" lvl="1" indent="-173038">
              <a:spcBef>
                <a:spcPts val="0"/>
              </a:spcBef>
              <a:buFont typeface="Wingdings" pitchFamily="2" charset="2"/>
              <a:buChar char="§"/>
              <a:tabLst>
                <a:tab pos="2330450" algn="l"/>
              </a:tabLst>
              <a:defRPr/>
            </a:pPr>
            <a:r>
              <a:rPr lang="de-DE" sz="2800" kern="0" dirty="0" smtClean="0">
                <a:solidFill>
                  <a:schemeClr val="bg1"/>
                </a:solidFill>
              </a:rPr>
              <a:t>Competitive Note</a:t>
            </a:r>
          </a:p>
          <a:p>
            <a:pPr marL="365760" lvl="1" indent="-173038">
              <a:spcBef>
                <a:spcPts val="0"/>
              </a:spcBef>
              <a:buFont typeface="Wingdings" pitchFamily="2" charset="2"/>
              <a:buChar char="§"/>
              <a:tabLst>
                <a:tab pos="2330450" algn="l"/>
              </a:tabLst>
              <a:defRPr/>
            </a:pPr>
            <a:r>
              <a:rPr lang="de-DE" sz="2800" kern="0" dirty="0" smtClean="0">
                <a:solidFill>
                  <a:schemeClr val="bg1"/>
                </a:solidFill>
              </a:rPr>
              <a:t>Heat </a:t>
            </a:r>
            <a:r>
              <a:rPr lang="de-DE" sz="2800" kern="0" dirty="0" smtClean="0">
                <a:solidFill>
                  <a:schemeClr val="bg1"/>
                </a:solidFill>
              </a:rPr>
              <a:t>Recovery Piping</a:t>
            </a:r>
          </a:p>
          <a:p>
            <a:pPr marL="365760" lvl="1" indent="-173038">
              <a:spcBef>
                <a:spcPts val="0"/>
              </a:spcBef>
              <a:buFont typeface="Wingdings" pitchFamily="2" charset="2"/>
              <a:buChar char="§"/>
              <a:tabLst>
                <a:tab pos="2330450" algn="l"/>
              </a:tabLst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GCSS Screenshots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Note</a:t>
            </a:r>
            <a:br>
              <a:rPr lang="en-US" dirty="0" smtClean="0"/>
            </a:br>
            <a:r>
              <a:rPr lang="en-US" dirty="0" smtClean="0"/>
              <a:t>Carrier Heat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Carrier Heat Recovery </a:t>
            </a:r>
            <a:r>
              <a:rPr lang="en-US" dirty="0" smtClean="0"/>
              <a:t>condenser is </a:t>
            </a:r>
            <a:r>
              <a:rPr lang="en-US" dirty="0" smtClean="0"/>
              <a:t>a </a:t>
            </a:r>
            <a:r>
              <a:rPr lang="en-US" dirty="0" err="1" smtClean="0"/>
              <a:t>Desuperheater</a:t>
            </a:r>
            <a:r>
              <a:rPr lang="en-US" dirty="0" smtClean="0"/>
              <a:t> type. 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There </a:t>
            </a:r>
            <a:r>
              <a:rPr lang="en-US" dirty="0" smtClean="0"/>
              <a:t>are a few disadvantages to the design:</a:t>
            </a:r>
          </a:p>
          <a:p>
            <a:pPr lvl="2"/>
            <a:r>
              <a:rPr lang="en-US" sz="1600" dirty="0" smtClean="0"/>
              <a:t>Low percentage of heat recovered (up to 10% THR)</a:t>
            </a:r>
          </a:p>
          <a:p>
            <a:pPr lvl="2"/>
            <a:r>
              <a:rPr lang="en-US" sz="1600" dirty="0" smtClean="0"/>
              <a:t>A single brazed plate evaporator in each circuit.  This makes field </a:t>
            </a:r>
            <a:r>
              <a:rPr lang="en-US" sz="1600" dirty="0" smtClean="0"/>
              <a:t>piping much </a:t>
            </a:r>
            <a:r>
              <a:rPr lang="en-US" sz="1600" dirty="0" smtClean="0"/>
              <a:t>more complex.</a:t>
            </a:r>
          </a:p>
          <a:p>
            <a:pPr lvl="2"/>
            <a:r>
              <a:rPr lang="en-US" sz="1600" dirty="0" smtClean="0"/>
              <a:t>Condensers are not insulated for efficiency, or heat traced for winter storage.  Adds field install labor and complexity.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YLAA uses a Partially Condensing heat recovery condenser.  This design allows maximum flexibility to the user for heat and temperature balance, up to 85% THR and 60C (at lower %’s).</a:t>
            </a:r>
          </a:p>
          <a:p>
            <a:r>
              <a:rPr lang="en-US" dirty="0" smtClean="0"/>
              <a:t>The YLAA also uses a single (dual circuit) condenser, for easier field piping install. And it is heat traced, with power from the unit panel.  Insulation is standard.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354330" y="4286250"/>
            <a:ext cx="8423910" cy="1714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Specify a single heat recovery condenser, heat trace and insulation.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Help design systems with high % heat recovery.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Explain the extra costs to contractors.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Recovery Piping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Closed loop should be used for heating potable water, pools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742" y="1798902"/>
            <a:ext cx="5384457" cy="409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Chiller Selection Software</a:t>
            </a:r>
            <a:br>
              <a:rPr lang="en-US" dirty="0" smtClean="0"/>
            </a:br>
            <a:r>
              <a:rPr lang="en-US" dirty="0" smtClean="0"/>
              <a:t>Screenshot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entry on drop-down menu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84" y="1688757"/>
            <a:ext cx="6484823" cy="42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6376087" y="3682314"/>
            <a:ext cx="708454" cy="1729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300564">
            <a:off x="6328198" y="3364712"/>
            <a:ext cx="1089352" cy="1447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60973" y="2430162"/>
            <a:ext cx="146633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Old: </a:t>
            </a:r>
          </a:p>
          <a:p>
            <a:r>
              <a:rPr lang="en-US" sz="1400" i="1" dirty="0" smtClean="0"/>
              <a:t>Small Tonnage Chiller Products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121612" y="3645244"/>
            <a:ext cx="167639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New: </a:t>
            </a:r>
          </a:p>
          <a:p>
            <a:r>
              <a:rPr lang="en-US" sz="1400" i="1" dirty="0" smtClean="0"/>
              <a:t>Global Chiller Selection Software</a:t>
            </a:r>
            <a:endParaRPr lang="en-US" sz="14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62" y="1199766"/>
            <a:ext cx="2989125" cy="181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277" y="2586680"/>
            <a:ext cx="2231498" cy="29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eft Arrow 17"/>
          <p:cNvSpPr/>
          <p:nvPr/>
        </p:nvSpPr>
        <p:spPr>
          <a:xfrm rot="9944722">
            <a:off x="2337487" y="3523734"/>
            <a:ext cx="2117123" cy="18535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7234" y="2556695"/>
            <a:ext cx="2248930" cy="30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Chiller Selection Software</a:t>
            </a:r>
            <a:br>
              <a:rPr lang="en-US" dirty="0" smtClean="0"/>
            </a:br>
            <a:r>
              <a:rPr lang="en-US" dirty="0" smtClean="0"/>
              <a:t>Screenshot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Left Arrow 6"/>
          <p:cNvSpPr/>
          <p:nvPr/>
        </p:nvSpPr>
        <p:spPr>
          <a:xfrm rot="16200000">
            <a:off x="6336957" y="3115961"/>
            <a:ext cx="2117123" cy="18535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5170" y="3777051"/>
            <a:ext cx="210476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Note:</a:t>
            </a:r>
          </a:p>
          <a:p>
            <a:r>
              <a:rPr lang="en-US" sz="1400" i="1" dirty="0" smtClean="0"/>
              <a:t>Style A = Shell &amp; Tube</a:t>
            </a:r>
          </a:p>
          <a:p>
            <a:r>
              <a:rPr lang="en-US" sz="1400" i="1" dirty="0" smtClean="0"/>
              <a:t>Style B = BPHX</a:t>
            </a:r>
            <a:endParaRPr lang="en-US" sz="1400" i="1" dirty="0"/>
          </a:p>
        </p:txBody>
      </p:sp>
      <p:sp>
        <p:nvSpPr>
          <p:cNvPr id="16" name="Left Arrow 15"/>
          <p:cNvSpPr/>
          <p:nvPr/>
        </p:nvSpPr>
        <p:spPr>
          <a:xfrm rot="1894695">
            <a:off x="776799" y="1857526"/>
            <a:ext cx="1267151" cy="18680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353640">
            <a:off x="4367965" y="2160788"/>
            <a:ext cx="2001773" cy="20973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04086" y="1968843"/>
            <a:ext cx="1573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Step 1:</a:t>
            </a:r>
          </a:p>
          <a:p>
            <a:r>
              <a:rPr lang="en-US" sz="1400" i="1" dirty="0" smtClean="0"/>
              <a:t>Make new project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00118" y="1280983"/>
            <a:ext cx="245899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Step 2:</a:t>
            </a:r>
          </a:p>
          <a:p>
            <a:r>
              <a:rPr lang="en-US" sz="1400" i="1" dirty="0" smtClean="0"/>
              <a:t>Select unit types to rate</a:t>
            </a:r>
          </a:p>
          <a:p>
            <a:r>
              <a:rPr lang="en-US" sz="1400" i="1" dirty="0" smtClean="0"/>
              <a:t>     -or-</a:t>
            </a:r>
          </a:p>
          <a:p>
            <a:r>
              <a:rPr lang="en-US" sz="1400" i="1" dirty="0" smtClean="0"/>
              <a:t>Select specific unit</a:t>
            </a:r>
            <a:endParaRPr lang="en-US" sz="14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099" y="2166558"/>
            <a:ext cx="6301907" cy="328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Chiller Selection Software</a:t>
            </a:r>
            <a:br>
              <a:rPr lang="en-US" dirty="0" smtClean="0"/>
            </a:br>
            <a:r>
              <a:rPr lang="en-US" dirty="0" smtClean="0"/>
              <a:t>Screenshot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Basic rating and selection screen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Left Arrow 6"/>
          <p:cNvSpPr/>
          <p:nvPr/>
        </p:nvSpPr>
        <p:spPr>
          <a:xfrm>
            <a:off x="4917990" y="3888265"/>
            <a:ext cx="708454" cy="1729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47071" y="1861756"/>
            <a:ext cx="33033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Step 3:  Enter design conditions </a:t>
            </a:r>
            <a:r>
              <a:rPr lang="en-US" sz="1400" i="1" dirty="0" smtClean="0"/>
              <a:t>temperatures, voltage, liquid types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05848" y="3917098"/>
            <a:ext cx="16763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Step 4: </a:t>
            </a:r>
          </a:p>
          <a:p>
            <a:r>
              <a:rPr lang="en-US" sz="1400" i="1" dirty="0" smtClean="0"/>
              <a:t>Click Rate</a:t>
            </a:r>
            <a:endParaRPr lang="en-US" sz="1400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411892" y="2397216"/>
            <a:ext cx="6598508" cy="145809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67" y="2196671"/>
            <a:ext cx="6472318" cy="35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Chiller Selection Software</a:t>
            </a:r>
            <a:br>
              <a:rPr lang="en-US" dirty="0" smtClean="0"/>
            </a:br>
            <a:r>
              <a:rPr lang="en-US" dirty="0" smtClean="0"/>
              <a:t>Screenshot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Rating Results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942703" y="2265405"/>
            <a:ext cx="330337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Step 5: </a:t>
            </a:r>
          </a:p>
          <a:p>
            <a:r>
              <a:rPr lang="en-US" sz="1400" i="1" dirty="0" smtClean="0"/>
              <a:t>Review performance data and re-rate or re-select if necessary</a:t>
            </a:r>
            <a:endParaRPr lang="en-US" sz="1400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691979" y="3015049"/>
            <a:ext cx="6598508" cy="2767913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054" y="2323406"/>
            <a:ext cx="6486725" cy="35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Chiller Selection Software</a:t>
            </a:r>
            <a:br>
              <a:rPr lang="en-US" dirty="0" smtClean="0"/>
            </a:br>
            <a:r>
              <a:rPr lang="en-US" dirty="0" smtClean="0"/>
              <a:t>Screenshot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Options and Reports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14" name="Rounded Rectangle 13"/>
          <p:cNvSpPr/>
          <p:nvPr/>
        </p:nvSpPr>
        <p:spPr>
          <a:xfrm>
            <a:off x="329514" y="2281881"/>
            <a:ext cx="4572000" cy="35422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324865" y="2364260"/>
            <a:ext cx="708454" cy="1729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0941" y="2075934"/>
            <a:ext cx="330337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Step 6: </a:t>
            </a:r>
          </a:p>
          <a:p>
            <a:r>
              <a:rPr lang="en-US" sz="1400" i="1" dirty="0" smtClean="0"/>
              <a:t>Select options, PCAT, access reports across top of screen</a:t>
            </a:r>
            <a:endParaRPr lang="en-US" sz="14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YLAA Overview</a:t>
            </a:r>
            <a:br>
              <a:rPr lang="en-US" dirty="0" smtClean="0"/>
            </a:br>
            <a:r>
              <a:rPr lang="en-US" dirty="0" smtClean="0"/>
              <a:t>Industry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b="1" u="sng" dirty="0" smtClean="0"/>
              <a:t>Industry Trends, past and future</a:t>
            </a:r>
            <a:r>
              <a:rPr lang="en-US" b="1" dirty="0" smtClean="0"/>
              <a:t>: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>
                <a:ea typeface="ＭＳ Ｐゴシック" pitchFamily="34" charset="-128"/>
              </a:rPr>
              <a:t>Green buildings </a:t>
            </a:r>
            <a:r>
              <a:rPr lang="en-US" dirty="0" smtClean="0">
                <a:ea typeface="ＭＳ Ｐゴシック" pitchFamily="34" charset="-128"/>
              </a:rPr>
              <a:t>and </a:t>
            </a:r>
            <a:r>
              <a:rPr lang="en-US" b="1" dirty="0" smtClean="0">
                <a:ea typeface="ＭＳ Ｐゴシック" pitchFamily="34" charset="-128"/>
              </a:rPr>
              <a:t>energy costs…</a:t>
            </a:r>
            <a:r>
              <a:rPr lang="en-US" dirty="0" smtClean="0">
                <a:ea typeface="ＭＳ Ｐゴシック" pitchFamily="34" charset="-128"/>
              </a:rPr>
              <a:t>	…raise efficiency, reduce sound &amp; 					    refrigerant charge quantity</a:t>
            </a:r>
            <a:endParaRPr lang="en-US" b="1" dirty="0" smtClean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/>
              <a:t>Brazed Plate Evaporators, Microchannel… 	</a:t>
            </a:r>
            <a:r>
              <a:rPr lang="en-US" dirty="0" smtClean="0"/>
              <a:t>…technologies improve, reduce charge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/>
              <a:t>Pump kits…</a:t>
            </a:r>
            <a:r>
              <a:rPr lang="en-US" dirty="0" smtClean="0"/>
              <a:t>				…add application range, options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/>
              <a:t>Fan sound levels…</a:t>
            </a:r>
            <a:r>
              <a:rPr lang="en-US" dirty="0" smtClean="0"/>
              <a:t>			…improve industry-wide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/>
              <a:t>VSD fans…</a:t>
            </a:r>
            <a:r>
              <a:rPr lang="en-US" dirty="0" smtClean="0"/>
              <a:t>				…improve part load efficiency</a:t>
            </a:r>
          </a:p>
          <a:p>
            <a:pPr>
              <a:lnSpc>
                <a:spcPct val="100000"/>
              </a:lnSpc>
              <a:defRPr/>
            </a:pPr>
            <a:endParaRPr lang="en-US" sz="700" b="1" dirty="0" smtClean="0"/>
          </a:p>
          <a:p>
            <a:pPr>
              <a:lnSpc>
                <a:spcPct val="100000"/>
              </a:lnSpc>
              <a:defRPr/>
            </a:pPr>
            <a:endParaRPr lang="en-US" sz="700" b="1" dirty="0" smtClean="0"/>
          </a:p>
          <a:p>
            <a:pPr>
              <a:lnSpc>
                <a:spcPct val="100000"/>
              </a:lnSpc>
              <a:defRPr/>
            </a:pPr>
            <a:r>
              <a:rPr lang="en-US" b="1" u="sng" dirty="0" smtClean="0"/>
              <a:t>Summary</a:t>
            </a:r>
            <a:r>
              <a:rPr lang="en-US" b="1" dirty="0" smtClean="0"/>
              <a:t>: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/>
              <a:t>New technologies </a:t>
            </a:r>
            <a:r>
              <a:rPr lang="en-US" dirty="0" smtClean="0"/>
              <a:t>offer opportunity for improvement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 smtClean="0"/>
              <a:t>No major competitive changes expected </a:t>
            </a:r>
            <a:r>
              <a:rPr lang="en-US" dirty="0" smtClean="0"/>
              <a:t>until next round of efficiency legislation (2015)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YLAA Overview</a:t>
            </a:r>
            <a:br>
              <a:rPr lang="en-US" dirty="0" smtClean="0"/>
            </a:br>
            <a:r>
              <a:rPr lang="en-US" dirty="0" smtClean="0"/>
              <a:t>Competitive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1800" b="1" u="sng" dirty="0" smtClean="0">
                <a:ea typeface="ＭＳ Ｐゴシック" pitchFamily="34" charset="-128"/>
              </a:rPr>
              <a:t>Globally</a:t>
            </a:r>
            <a:r>
              <a:rPr lang="en-US" sz="1800" b="1" dirty="0" smtClean="0">
                <a:ea typeface="ＭＳ Ｐゴシック" pitchFamily="34" charset="-128"/>
              </a:rPr>
              <a:t>: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Competitors offer wider range of applications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New Trane CGAM performance higher, </a:t>
            </a:r>
            <a:r>
              <a:rPr lang="en-US" sz="1600" b="1" dirty="0" smtClean="0">
                <a:ea typeface="ＭＳ Ｐゴシック" pitchFamily="34" charset="-128"/>
              </a:rPr>
              <a:t>but with larger footprint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Some new European competitors have good part load and footprint, but lack application range</a:t>
            </a:r>
          </a:p>
          <a:p>
            <a:pPr lvl="2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Carrier lags market and </a:t>
            </a:r>
            <a:r>
              <a:rPr lang="en-US" sz="1600" b="1" dirty="0" smtClean="0">
                <a:ea typeface="ＭＳ Ｐゴシック" pitchFamily="34" charset="-128"/>
              </a:rPr>
              <a:t>due for a product refresh</a:t>
            </a:r>
          </a:p>
          <a:p>
            <a:pPr lvl="1">
              <a:lnSpc>
                <a:spcPct val="100000"/>
              </a:lnSpc>
            </a:pPr>
            <a:r>
              <a:rPr lang="en-US" sz="1800" b="1" u="sng" dirty="0" smtClean="0">
                <a:ea typeface="ＭＳ Ｐゴシック" pitchFamily="34" charset="-128"/>
              </a:rPr>
              <a:t>Latin America</a:t>
            </a:r>
            <a:r>
              <a:rPr lang="en-US" sz="1800" b="1" dirty="0" smtClean="0">
                <a:ea typeface="ＭＳ Ｐゴシック" pitchFamily="34" charset="-128"/>
              </a:rPr>
              <a:t>:</a:t>
            </a:r>
          </a:p>
          <a:p>
            <a:pPr lvl="2">
              <a:lnSpc>
                <a:spcPct val="100000"/>
              </a:lnSpc>
            </a:pPr>
            <a:r>
              <a:rPr lang="en-US" sz="1600" b="1" dirty="0" smtClean="0">
                <a:ea typeface="ＭＳ Ｐゴシック" pitchFamily="34" charset="-128"/>
              </a:rPr>
              <a:t>YLAA “SE” full load efficiency lags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b="1" dirty="0" smtClean="0">
                <a:ea typeface="ＭＳ Ｐゴシック" pitchFamily="34" charset="-128"/>
              </a:rPr>
              <a:t>market </a:t>
            </a:r>
          </a:p>
          <a:p>
            <a:pPr lvl="3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was tightly optimized for footprint at launch</a:t>
            </a:r>
          </a:p>
          <a:p>
            <a:pPr lvl="2">
              <a:lnSpc>
                <a:spcPct val="100000"/>
              </a:lnSpc>
            </a:pPr>
            <a:r>
              <a:rPr lang="en-US" sz="1600" b="1" dirty="0" smtClean="0">
                <a:ea typeface="ＭＳ Ｐゴシック" pitchFamily="34" charset="-128"/>
              </a:rPr>
              <a:t>HE full load lags Trane 3 – 4% </a:t>
            </a:r>
            <a:r>
              <a:rPr lang="en-US" sz="1600" dirty="0" smtClean="0">
                <a:ea typeface="ＭＳ Ｐゴシック" pitchFamily="34" charset="-128"/>
              </a:rPr>
              <a:t>(CGAM larger footprint units)</a:t>
            </a:r>
          </a:p>
          <a:p>
            <a:pPr lvl="2">
              <a:lnSpc>
                <a:spcPct val="100000"/>
              </a:lnSpc>
            </a:pPr>
            <a:r>
              <a:rPr lang="en-US" sz="1600" b="1" dirty="0" smtClean="0"/>
              <a:t>Pump kits </a:t>
            </a:r>
            <a:r>
              <a:rPr lang="en-US" sz="1600" dirty="0" smtClean="0"/>
              <a:t>lack specifiable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YLAA Overview</a:t>
            </a:r>
            <a:br>
              <a:rPr lang="en-US" dirty="0" smtClean="0"/>
            </a:br>
            <a:r>
              <a:rPr lang="en-US" dirty="0" smtClean="0"/>
              <a:t>Competitive Landscape (Current YLAA)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Johnson Controls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435376" y="5323509"/>
            <a:ext cx="8195311" cy="692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challenging segment, also local manufacturers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1" y="1338264"/>
            <a:ext cx="8707974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97789" y="1090422"/>
          <a:ext cx="4463136" cy="49564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440"/>
                <a:gridCol w="1076232"/>
                <a:gridCol w="1076232"/>
                <a:gridCol w="1076232"/>
              </a:tblGrid>
              <a:tr h="809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YLAA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CGAM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30RB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+mj-lt"/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+mj-lt"/>
                        </a:rPr>
                        <a:t/>
                      </a:r>
                      <a:br>
                        <a:rPr lang="en-US" sz="800" b="1" dirty="0" smtClean="0">
                          <a:latin typeface="+mj-lt"/>
                        </a:rPr>
                      </a:br>
                      <a:r>
                        <a:rPr lang="en-US" sz="800" b="1" dirty="0" smtClean="0">
                          <a:latin typeface="+mj-lt"/>
                        </a:rPr>
                        <a:t/>
                      </a:r>
                      <a:br>
                        <a:rPr lang="en-US" sz="800" b="1" dirty="0" smtClean="0">
                          <a:latin typeface="+mj-lt"/>
                        </a:rPr>
                      </a:br>
                      <a:r>
                        <a:rPr lang="en-US" sz="800" b="1" dirty="0" smtClean="0">
                          <a:latin typeface="+mj-lt"/>
                        </a:rPr>
                        <a:t/>
                      </a:r>
                      <a:br>
                        <a:rPr lang="en-US" sz="800" b="1" dirty="0" smtClean="0">
                          <a:latin typeface="+mj-lt"/>
                        </a:rPr>
                      </a:br>
                      <a:r>
                        <a:rPr lang="en-US" sz="800" b="1" dirty="0" smtClean="0">
                          <a:latin typeface="+mj-lt"/>
                        </a:rPr>
                        <a:t/>
                      </a:r>
                      <a:br>
                        <a:rPr lang="en-US" sz="800" b="1" dirty="0" smtClean="0">
                          <a:latin typeface="+mj-lt"/>
                        </a:rPr>
                      </a:br>
                      <a:r>
                        <a:rPr lang="en-US" sz="800" b="1" dirty="0" smtClean="0">
                          <a:latin typeface="+mj-lt"/>
                        </a:rPr>
                        <a:t/>
                      </a:r>
                      <a:br>
                        <a:rPr lang="en-US" sz="800" b="1" dirty="0" smtClean="0">
                          <a:latin typeface="+mj-lt"/>
                        </a:rPr>
                      </a:br>
                      <a:r>
                        <a:rPr lang="en-US" sz="800" b="1" dirty="0" smtClean="0">
                          <a:latin typeface="+mj-lt"/>
                        </a:rPr>
                        <a:t>(heat recovery,</a:t>
                      </a:r>
                      <a:r>
                        <a:rPr lang="en-US" sz="800" b="1" baseline="0" dirty="0" smtClean="0">
                          <a:latin typeface="+mj-lt"/>
                        </a:rPr>
                        <a:t> low ambient, high ambient</a:t>
                      </a:r>
                      <a:r>
                        <a:rPr lang="en-US" sz="800" b="1" dirty="0" smtClean="0">
                          <a:latin typeface="+mj-lt"/>
                        </a:rPr>
                        <a:t>)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27432" marR="27432" marT="27432" marB="274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5219" y="1178687"/>
            <a:ext cx="1524000" cy="835025"/>
            <a:chOff x="573" y="864"/>
            <a:chExt cx="960" cy="526"/>
          </a:xfrm>
        </p:grpSpPr>
        <p:pic>
          <p:nvPicPr>
            <p:cNvPr id="52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43" t="7114" r="80180" b="75317"/>
            <a:stretch>
              <a:fillRect/>
            </a:stretch>
          </p:blipFill>
          <p:spPr bwMode="auto">
            <a:xfrm>
              <a:off x="573" y="864"/>
              <a:ext cx="861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4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756" t="9186" r="78040" b="86807"/>
            <a:stretch>
              <a:fillRect/>
            </a:stretch>
          </p:blipFill>
          <p:spPr bwMode="auto">
            <a:xfrm>
              <a:off x="1428" y="912"/>
              <a:ext cx="105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923545" y="1155852"/>
            <a:ext cx="3277562" cy="685800"/>
            <a:chOff x="1371600" y="1219200"/>
            <a:chExt cx="3821302" cy="685800"/>
          </a:xfrm>
        </p:grpSpPr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1371600" y="1219200"/>
              <a:ext cx="3821302" cy="685800"/>
              <a:chOff x="1447800" y="1219200"/>
              <a:chExt cx="3782478" cy="685800"/>
            </a:xfrm>
          </p:grpSpPr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1447800" y="1219200"/>
                <a:ext cx="3782478" cy="685800"/>
                <a:chOff x="1447800" y="1219200"/>
                <a:chExt cx="3782478" cy="685800"/>
              </a:xfrm>
            </p:grpSpPr>
            <p:sp>
              <p:nvSpPr>
                <p:cNvPr id="52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447800" y="1219200"/>
                  <a:ext cx="3782478" cy="685800"/>
                </a:xfrm>
                <a:prstGeom prst="rect">
                  <a:avLst/>
                </a:prstGeom>
                <a:noFill/>
                <a:ln w="9525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245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7981" t="9418" r="60612" b="77989"/>
                <a:stretch>
                  <a:fillRect/>
                </a:stretch>
              </p:blipFill>
              <p:spPr bwMode="auto">
                <a:xfrm>
                  <a:off x="3879338" y="1295400"/>
                  <a:ext cx="116120" cy="598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23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37981" t="9418" r="60612" b="77989"/>
              <a:stretch>
                <a:fillRect/>
              </a:stretch>
            </p:blipFill>
            <p:spPr bwMode="auto">
              <a:xfrm>
                <a:off x="2650742" y="1295400"/>
                <a:ext cx="116120" cy="598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233" name="Picture 47" descr="trane"/>
            <p:cNvPicPr>
              <a:picLocks noChangeAspect="1" noChangeArrowheads="1"/>
            </p:cNvPicPr>
            <p:nvPr/>
          </p:nvPicPr>
          <p:blipFill>
            <a:blip r:embed="rId3"/>
            <a:srcRect l="7430" r="13707"/>
            <a:stretch>
              <a:fillRect/>
            </a:stretch>
          </p:blipFill>
          <p:spPr bwMode="auto">
            <a:xfrm>
              <a:off x="2798505" y="1320800"/>
              <a:ext cx="103535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36" name="Picture 72" descr="carrier"/>
            <p:cNvPicPr>
              <a:picLocks noChangeAspect="1" noChangeArrowheads="1"/>
            </p:cNvPicPr>
            <p:nvPr/>
          </p:nvPicPr>
          <p:blipFill>
            <a:blip r:embed="rId4"/>
            <a:srcRect l="15332" r="16325"/>
            <a:stretch>
              <a:fillRect/>
            </a:stretch>
          </p:blipFill>
          <p:spPr bwMode="auto">
            <a:xfrm>
              <a:off x="4193836" y="1275736"/>
              <a:ext cx="674687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37" name="chart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2711" y="1293813"/>
              <a:ext cx="982024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Oval 42"/>
          <p:cNvSpPr/>
          <p:nvPr/>
        </p:nvSpPr>
        <p:spPr>
          <a:xfrm>
            <a:off x="3411186" y="2201264"/>
            <a:ext cx="269875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334037" y="2995422"/>
            <a:ext cx="269875" cy="249238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34037" y="2200471"/>
            <a:ext cx="269875" cy="249237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77986" y="2200471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11186" y="2996216"/>
            <a:ext cx="269875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77986" y="2996216"/>
            <a:ext cx="269875" cy="247650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334037" y="3868705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34037" y="4680060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11186" y="4680060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477986" y="4680854"/>
            <a:ext cx="269875" cy="247650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34037" y="5484622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477986" y="5484622"/>
            <a:ext cx="269875" cy="249238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411186" y="3868705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77986" y="3869499"/>
            <a:ext cx="269875" cy="247650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411186" y="5484622"/>
            <a:ext cx="269875" cy="2492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698" name="Picture 2" descr="C:\Documents and Settings\crudioc\Desktop\Pictures_Small Components\FullLoadEfficiency_w40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21" y="1864078"/>
            <a:ext cx="988706" cy="988706"/>
          </a:xfrm>
          <a:prstGeom prst="rect">
            <a:avLst/>
          </a:prstGeom>
          <a:noFill/>
        </p:spPr>
      </p:pic>
      <p:pic>
        <p:nvPicPr>
          <p:cNvPr id="29699" name="Picture 3" descr="C:\Documents and Settings\crudioc\Desktop\Pictures_Small Components\PartlLoadEfficiency_w40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778" y="2570567"/>
            <a:ext cx="980838" cy="980838"/>
          </a:xfrm>
          <a:prstGeom prst="rect">
            <a:avLst/>
          </a:prstGeom>
          <a:noFill/>
        </p:spPr>
      </p:pic>
      <p:pic>
        <p:nvPicPr>
          <p:cNvPr id="29700" name="Picture 4" descr="C:\Documents and Settings\crudioc\Local Settings\Temporary Internet Files\Content.IE5\43XF9XHU\MC900311124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096" y="3460481"/>
            <a:ext cx="798709" cy="749696"/>
          </a:xfrm>
          <a:prstGeom prst="rect">
            <a:avLst/>
          </a:prstGeom>
          <a:noFill/>
        </p:spPr>
      </p:pic>
      <p:pic>
        <p:nvPicPr>
          <p:cNvPr id="29701" name="Picture 5" descr="C:\Documents and Settings\crudioc\Desktop\Pictures_Small Components\Sound_w4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778" y="4348913"/>
            <a:ext cx="987754" cy="987754"/>
          </a:xfrm>
          <a:prstGeom prst="rect">
            <a:avLst/>
          </a:prstGeom>
          <a:noFill/>
        </p:spPr>
      </p:pic>
      <p:pic>
        <p:nvPicPr>
          <p:cNvPr id="29702" name="Picture 6" descr="C:\Documents and Settings\crudioc\Local Settings\Temporary Internet Files\Content.IE5\43XF9XHU\MC900448744[1]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90930">
            <a:off x="830936" y="5459914"/>
            <a:ext cx="819455" cy="546303"/>
          </a:xfrm>
          <a:prstGeom prst="rect">
            <a:avLst/>
          </a:prstGeom>
          <a:noFill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YLAA – YORK Air-Cooled Scroll Chiller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Competitive benchmarking – Where we are today</a:t>
            </a:r>
            <a:endParaRPr lang="en-US" dirty="0" smtClean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54369" y="6423025"/>
            <a:ext cx="6696075" cy="13017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Arial" charset="0"/>
              </a:rPr>
              <a:t>Johnson Controls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67032" y="6423025"/>
            <a:ext cx="215900" cy="130175"/>
          </a:xfrm>
        </p:spPr>
        <p:txBody>
          <a:bodyPr/>
          <a:lstStyle/>
          <a:p>
            <a:pPr>
              <a:defRPr/>
            </a:pPr>
            <a:fld id="{59C5DA5D-B63E-458C-A0AA-28572D7BA40C}" type="slidenum">
              <a:rPr lang="de-DE" smtClean="0">
                <a:latin typeface="Arial" charset="0"/>
              </a:rPr>
              <a:pPr>
                <a:defRPr/>
              </a:pPr>
              <a:t>8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75688" y="620713"/>
            <a:ext cx="269875" cy="2492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75688" y="333375"/>
            <a:ext cx="269875" cy="247650"/>
          </a:xfrm>
          <a:prstGeom prst="ellipse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75688" y="44450"/>
            <a:ext cx="2698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658523" y="1258643"/>
            <a:ext cx="2735092" cy="33031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Trane CGAM good performance but large footprint &amp; charge.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Carrier 30RB lags market and due for design refresh.</a:t>
            </a:r>
          </a:p>
        </p:txBody>
      </p:sp>
      <p:sp>
        <p:nvSpPr>
          <p:cNvPr id="80" name="TextBox 8"/>
          <p:cNvSpPr txBox="1">
            <a:spLocks noChangeArrowheads="1"/>
          </p:cNvSpPr>
          <p:nvPr/>
        </p:nvSpPr>
        <p:spPr bwMode="auto">
          <a:xfrm>
            <a:off x="7193648" y="44450"/>
            <a:ext cx="15113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400"/>
              </a:spcAft>
            </a:pPr>
            <a:r>
              <a:rPr lang="en-US" sz="1400" dirty="0"/>
              <a:t>Above Average</a:t>
            </a:r>
          </a:p>
          <a:p>
            <a:pPr algn="r">
              <a:spcAft>
                <a:spcPts val="400"/>
              </a:spcAft>
            </a:pPr>
            <a:r>
              <a:rPr lang="en-US" sz="1400" dirty="0"/>
              <a:t>Average</a:t>
            </a:r>
          </a:p>
          <a:p>
            <a:pPr algn="r">
              <a:spcAft>
                <a:spcPts val="400"/>
              </a:spcAft>
            </a:pPr>
            <a:r>
              <a:rPr lang="en-US" sz="1400" dirty="0"/>
              <a:t>Below Average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707" y="1141258"/>
            <a:ext cx="43386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52" y="1138702"/>
            <a:ext cx="43386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YLAA Overview</a:t>
            </a:r>
            <a:br>
              <a:rPr lang="en-US" dirty="0" smtClean="0"/>
            </a:br>
            <a:r>
              <a:rPr lang="en-US" dirty="0" smtClean="0"/>
              <a:t>Competitive Landscape…where we are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Johnson Controls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62E79-44A6-6044-956A-E40D50341462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192" y="1852636"/>
            <a:ext cx="43386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8277" y="1854178"/>
            <a:ext cx="43386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65" y="2479201"/>
            <a:ext cx="4607013" cy="334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9808" y="2487827"/>
            <a:ext cx="4327913" cy="32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09600" y="5334000"/>
            <a:ext cx="8001000" cy="692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YLAA still a good balance of efficiency, sound, charge and footprint, but competitors have closed the gap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JC_PPT_Template 1">
      <a:dk1>
        <a:srgbClr val="000000"/>
      </a:dk1>
      <a:lt1>
        <a:srgbClr val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FFFFFF"/>
      </a:accent3>
      <a:accent4>
        <a:srgbClr val="000000"/>
      </a:accent4>
      <a:accent5>
        <a:srgbClr val="BFD9AA"/>
      </a:accent5>
      <a:accent6>
        <a:srgbClr val="00A6CB"/>
      </a:accent6>
      <a:hlink>
        <a:srgbClr val="DE3B21"/>
      </a:hlink>
      <a:folHlink>
        <a:srgbClr val="F7B512"/>
      </a:folHlink>
    </a:clrScheme>
    <a:fontScheme name="JC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C_PPT_Template 1">
        <a:dk1>
          <a:srgbClr val="000000"/>
        </a:dk1>
        <a:lt1>
          <a:srgbClr val="FFFFFF"/>
        </a:lt1>
        <a:dk2>
          <a:srgbClr val="08338F"/>
        </a:dk2>
        <a:lt2>
          <a:srgbClr val="878785"/>
        </a:lt2>
        <a:accent1>
          <a:srgbClr val="7DBA00"/>
        </a:accent1>
        <a:accent2>
          <a:srgbClr val="00B8E0"/>
        </a:accent2>
        <a:accent3>
          <a:srgbClr val="FFFFFF"/>
        </a:accent3>
        <a:accent4>
          <a:srgbClr val="000000"/>
        </a:accent4>
        <a:accent5>
          <a:srgbClr val="BFD9AA"/>
        </a:accent5>
        <a:accent6>
          <a:srgbClr val="00A6CB"/>
        </a:accent6>
        <a:hlink>
          <a:srgbClr val="DE3B21"/>
        </a:hlink>
        <a:folHlink>
          <a:srgbClr val="F7B5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M-Document" ma:contentTypeID="0x010100EA254AAEB50D427F87E6DD3EC4BD243700830BA8AA3F8B0144BDDB4E3B62B6ADAC00B7184E0C2EF7FD4C9466315700A9B958" ma:contentTypeVersion="5" ma:contentTypeDescription="" ma:contentTypeScope="" ma:versionID="27f29e85730f6b3e247b375a2ebe8009">
  <xsd:schema xmlns:xsd="http://www.w3.org/2001/XMLSchema" xmlns:xs="http://www.w3.org/2001/XMLSchema" xmlns:p="http://schemas.microsoft.com/office/2006/metadata/properties" xmlns:ns2="19bd8480-25ea-4c01-ab63-cd57b5b33df8" xmlns:ns3="295ad08c-634f-4312-a9e9-6ad14f7bb462" xmlns:ns4="e3e2664a-4298-401e-9fa6-8f5325dd2938" targetNamespace="http://schemas.microsoft.com/office/2006/metadata/properties" ma:root="true" ma:fieldsID="4191c8d348e483ed16ee3fc4a182d700" ns2:_="" ns3:_="" ns4:_="">
    <xsd:import namespace="19bd8480-25ea-4c01-ab63-cd57b5b33df8"/>
    <xsd:import namespace="295ad08c-634f-4312-a9e9-6ad14f7bb462"/>
    <xsd:import namespace="e3e2664a-4298-401e-9fa6-8f5325dd2938"/>
    <xsd:element name="properties">
      <xsd:complexType>
        <xsd:sequence>
          <xsd:element name="documentManagement">
            <xsd:complexType>
              <xsd:all>
                <xsd:element ref="ns3:JCIBusinessUnitTaxHTField0" minOccurs="0"/>
                <xsd:element ref="ns3:JCILocationTaxHTField0" minOccurs="0"/>
                <xsd:element ref="ns3:JCILanguageTaxHTField0" minOccurs="0"/>
                <xsd:element ref="ns3:TopicTaxHTField0" minOccurs="0"/>
                <xsd:element ref="ns3:DataClassificationLevelTaxHTField0" minOccurs="0"/>
                <xsd:element ref="ns2:FormNumber" minOccurs="0"/>
                <xsd:element ref="ns2:LongDescription" minOccurs="0"/>
                <xsd:element ref="ns2:ShortDescription"/>
                <xsd:element ref="ns2:KMOwner" minOccurs="0"/>
                <xsd:element ref="ns2:kb8741974c204e26bbcdabe134efd49a" minOccurs="0"/>
                <xsd:element ref="ns2:DocUpdateDate" minOccurs="0"/>
                <xsd:element ref="ns2:befd5fc98a8d4c35874178afa18ace81" minOccurs="0"/>
                <xsd:element ref="ns2:Products" minOccurs="0"/>
                <xsd:element ref="ns2:KMStatus"/>
                <xsd:element ref="ns2:o7d796674a9349efab5d16ee1b1d6b1d" minOccurs="0"/>
                <xsd:element ref="ns4:TaxCatchAll" minOccurs="0"/>
                <xsd:element ref="ns4:TaxCatchAllLabel" minOccurs="0"/>
                <xsd:element ref="ns2:nbd0c3ecfbb246538b5c01db2633b064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d8480-25ea-4c01-ab63-cd57b5b33df8" elementFormDefault="qualified">
    <xsd:import namespace="http://schemas.microsoft.com/office/2006/documentManagement/types"/>
    <xsd:import namespace="http://schemas.microsoft.com/office/infopath/2007/PartnerControls"/>
    <xsd:element name="FormNumber" ma:index="18" nillable="true" ma:displayName="Form Number" ma:internalName="FormNumber">
      <xsd:simpleType>
        <xsd:restriction base="dms:Text">
          <xsd:maxLength value="255"/>
        </xsd:restriction>
      </xsd:simpleType>
    </xsd:element>
    <xsd:element name="LongDescription" ma:index="19" nillable="true" ma:displayName="Long Description" ma:internalName="LongDescription">
      <xsd:simpleType>
        <xsd:restriction base="dms:Note">
          <xsd:maxLength value="255"/>
        </xsd:restriction>
      </xsd:simpleType>
    </xsd:element>
    <xsd:element name="ShortDescription" ma:index="20" ma:displayName="Short Description" ma:internalName="ShortDescription">
      <xsd:simpleType>
        <xsd:restriction base="dms:Text">
          <xsd:maxLength value="255"/>
        </xsd:restriction>
      </xsd:simpleType>
    </xsd:element>
    <xsd:element name="KMOwner" ma:index="21" nillable="true" ma:displayName="KM Owner" ma:list="UserInfo" ma:SharePointGroup="0" ma:internalName="KM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b8741974c204e26bbcdabe134efd49a" ma:index="22" nillable="true" ma:taxonomy="true" ma:internalName="kb8741974c204e26bbcdabe134efd49a" ma:taxonomyFieldName="Offering" ma:displayName="Offering" ma:default="" ma:fieldId="{4b874197-4c20-4e26-bbcd-abe134efd49a}" ma:taxonomyMulti="true" ma:sspId="f2a00314-ae30-474d-911b-f8e025e1af2d" ma:termSetId="a7e882a5-53d6-4765-86c4-d3292e907d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pdateDate" ma:index="24" nillable="true" ma:displayName="Doc Update Date" ma:format="DateOnly" ma:internalName="DocUpdateDate">
      <xsd:simpleType>
        <xsd:restriction base="dms:DateTime"/>
      </xsd:simpleType>
    </xsd:element>
    <xsd:element name="befd5fc98a8d4c35874178afa18ace81" ma:index="25" nillable="true" ma:taxonomy="true" ma:internalName="befd5fc98a8d4c35874178afa18ace81" ma:taxonomyFieldName="ArtifactType" ma:displayName="Artifact Type" ma:default="" ma:fieldId="{befd5fc9-8a8d-4c35-8741-78afa18ace81}" ma:taxonomyMulti="true" ma:sspId="f2a00314-ae30-474d-911b-f8e025e1af2d" ma:termSetId="d1471084-7b8a-447a-89be-82595dd127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ducts" ma:index="27" nillable="true" ma:displayName="Products" ma:internalName="Products">
      <xsd:simpleType>
        <xsd:restriction base="dms:Note"/>
      </xsd:simpleType>
    </xsd:element>
    <xsd:element name="KMStatus" ma:index="28" ma:displayName="KMStatus" ma:default="Active" ma:format="Dropdown" ma:internalName="KMStatus">
      <xsd:simpleType>
        <xsd:restriction base="dms:Choice">
          <xsd:enumeration value="Active"/>
          <xsd:enumeration value="Retired"/>
        </xsd:restriction>
      </xsd:simpleType>
    </xsd:element>
    <xsd:element name="o7d796674a9349efab5d16ee1b1d6b1d" ma:index="29" nillable="true" ma:taxonomy="true" ma:internalName="o7d796674a9349efab5d16ee1b1d6b1d" ma:taxonomyFieldName="Brand" ma:displayName="Brand" ma:default="" ma:fieldId="{87d79667-4a93-49ef-ab5d-16ee1b1d6b1d}" ma:sspId="f2a00314-ae30-474d-911b-f8e025e1af2d" ma:termSetId="fc8091d7-c5c6-4c9e-92f5-3b69bbc04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0c3ecfbb246538b5c01db2633b064" ma:index="33" nillable="true" ma:taxonomy="true" ma:internalName="nbd0c3ecfbb246538b5c01db2633b064" ma:taxonomyFieldName="LiteratureType" ma:displayName="Literature Type" ma:default="" ma:fieldId="{7bd0c3ec-fbb2-4653-8b5c-01db2633b064}" ma:taxonomyMulti="true" ma:sspId="f2a00314-ae30-474d-911b-f8e025e1af2d" ma:termSetId="25ece707-b3b2-42c5-8f4e-db59d0e7ec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ad08c-634f-4312-a9e9-6ad14f7bb462" elementFormDefault="qualified">
    <xsd:import namespace="http://schemas.microsoft.com/office/2006/documentManagement/types"/>
    <xsd:import namespace="http://schemas.microsoft.com/office/infopath/2007/PartnerControls"/>
    <xsd:element name="JCIBusinessUnitTaxHTField0" ma:index="9" nillable="true" ma:taxonomy="true" ma:internalName="JCIBusinessUnitTaxHTField0" ma:taxonomyFieldName="JCIBusinessUnit" ma:displayName="JCI Business Unit" ma:readOnly="false" ma:default="" ma:fieldId="{24d4f6e7-885d-4561-8381-5613b813a45f}" ma:taxonomyMulti="true" ma:sspId="f2a00314-ae30-474d-911b-f8e025e1af2d" ma:termSetId="9cb87515-392a-4392-b6bb-9d224e1d43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ILocationTaxHTField0" ma:index="11" nillable="true" ma:taxonomy="true" ma:internalName="JCILocationTaxHTField0" ma:taxonomyFieldName="JCILocation" ma:displayName="JCI Location" ma:readOnly="false" ma:default="" ma:fieldId="{617e4336-b4c5-4c11-a84a-563b34604034}" ma:sspId="f2a00314-ae30-474d-911b-f8e025e1af2d" ma:termSetId="07003981-637c-4838-a343-bac88dd288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ILanguageTaxHTField0" ma:index="13" nillable="true" ma:taxonomy="true" ma:internalName="JCILanguageTaxHTField0" ma:taxonomyFieldName="JCILanguage" ma:displayName="JCI Language" ma:fieldId="{24f4bd7e-396c-4b09-a734-43ac5ad5d554}" ma:sspId="f2a00314-ae30-474d-911b-f8e025e1af2d" ma:termSetId="0762c3c1-5030-4853-9ae8-983fa53dee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opicTaxHTField0" ma:index="15" nillable="true" ma:taxonomy="true" ma:internalName="TopicTaxHTField0" ma:taxonomyFieldName="Topic" ma:displayName="Topic" ma:fieldId="{cc23096b-b68a-4ab9-bdbc-041cb02baae8}" ma:sspId="f2a00314-ae30-474d-911b-f8e025e1af2d" ma:termSetId="a5a0fed3-45dd-484f-a67e-3cafc0ec6d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aClassificationLevelTaxHTField0" ma:index="17" nillable="true" ma:taxonomy="true" ma:internalName="DataClassificationLevelTaxHTField0" ma:taxonomyFieldName="DataClassificationLevel" ma:displayName="Data Classification Level" ma:readOnly="false" ma:default="" ma:fieldId="{6e650b06-ad35-42d8-9b98-3f3a368024d7}" ma:sspId="f2a00314-ae30-474d-911b-f8e025e1af2d" ma:termSetId="36eb6eb5-fd24-49d9-953c-2dddb29c16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664a-4298-401e-9fa6-8f5325dd2938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86bf4401-bc0f-41d3-82d1-fcbccb387b9e}" ma:internalName="TaxCatchAll" ma:showField="CatchAllData" ma:web="19bd8480-25ea-4c01-ab63-cd57b5b3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hidden="true" ma:list="{86bf4401-bc0f-41d3-82d1-fcbccb387b9e}" ma:internalName="TaxCatchAllLabel" ma:readOnly="true" ma:showField="CatchAllDataLabel" ma:web="19bd8480-25ea-4c01-ab63-cd57b5b3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ClassificationLevelTaxHTField0 xmlns="295ad08c-634f-4312-a9e9-6ad14f7bb4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981cb548-f3c0-4b0d-b76d-fd2fffec147d</TermId>
        </TermInfo>
      </Terms>
    </DataClassificationLevelTaxHTField0>
    <nbd0c3ecfbb246538b5c01db2633b064 xmlns="19bd8480-25ea-4c01-ab63-cd57b5b33d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</TermName>
          <TermId xmlns="http://schemas.microsoft.com/office/infopath/2007/PartnerControls">886efecf-200b-4a51-a157-3f036a3b3666</TermId>
        </TermInfo>
      </Terms>
    </nbd0c3ecfbb246538b5c01db2633b064>
    <JCILanguageTaxHTField0 xmlns="295ad08c-634f-4312-a9e9-6ad14f7bb4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ddf52758-3610-42da-8871-ad1033735c61</TermId>
        </TermInfo>
      </Terms>
    </JCILanguageTaxHTField0>
    <kb8741974c204e26bbcdabe134efd49a xmlns="19bd8480-25ea-4c01-ab63-cd57b5b33d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Air-Cooled Chillers</TermName>
          <TermId xmlns="http://schemas.microsoft.com/office/infopath/2007/PartnerControls">97cc665c-45be-4701-98fc-f1a7e1099761</TermId>
        </TermInfo>
      </Terms>
    </kb8741974c204e26bbcdabe134efd49a>
    <TaxCatchAll xmlns="e3e2664a-4298-401e-9fa6-8f5325dd2938">
      <Value>712</Value>
      <Value>981</Value>
      <Value>980</Value>
      <Value>979</Value>
      <Value>978</Value>
      <Value>977</Value>
      <Value>597</Value>
      <Value>348</Value>
      <Value>2</Value>
    </TaxCatchAll>
    <befd5fc98a8d4c35874178afa18ace81 xmlns="19bd8480-25ea-4c01-ab63-cd57b5b33d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592932a3-d5f4-4cf0-ad80-0a48927c1fd2</TermId>
        </TermInfo>
      </Terms>
    </befd5fc98a8d4c35874178afa18ace81>
    <JCILocationTaxHTField0 xmlns="295ad08c-634f-4312-a9e9-6ad14f7bb4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N.America</TermName>
          <TermId xmlns="http://schemas.microsoft.com/office/infopath/2007/PartnerControls">92e64ba3-8c9e-4574-bf76-74791736278c</TermId>
        </TermInfo>
      </Terms>
    </JCILocationTaxHTField0>
    <TopicTaxHTField0 xmlns="295ad08c-634f-4312-a9e9-6ad14f7bb4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Equipment</TermName>
          <TermId xmlns="http://schemas.microsoft.com/office/infopath/2007/PartnerControls">308699ff-c04b-4f1d-95e5-be99ed5f1374</TermId>
        </TermInfo>
      </Terms>
    </TopicTaxHTField0>
    <o7d796674a9349efab5d16ee1b1d6b1d xmlns="19bd8480-25ea-4c01-ab63-cd57b5b33d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Johnson Controls, Inc.</TermName>
          <TermId xmlns="http://schemas.microsoft.com/office/infopath/2007/PartnerControls">f7cde819-6c15-4947-9a0a-f76d20941fa6</TermId>
        </TermInfo>
      </Terms>
    </o7d796674a9349efab5d16ee1b1d6b1d>
    <JCIBusinessUnitTaxHTField0 xmlns="295ad08c-634f-4312-a9e9-6ad14f7bb4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</TermName>
          <TermId xmlns="http://schemas.microsoft.com/office/infopath/2007/PartnerControls">19cac712-efc4-48f0-902b-ba1197860c53</TermId>
        </TermInfo>
      </Terms>
    </JCIBusinessUnitTaxHTField0>
    <FormNumber xmlns="19bd8480-25ea-4c01-ab63-cd57b5b33df8">4TA</FormNumber>
    <Products xmlns="19bd8480-25ea-4c01-ab63-cd57b5b33df8">YLAA; </Products>
    <LongDescription xmlns="19bd8480-25ea-4c01-ab63-cd57b5b33df8" xsi:nil="true"/>
    <DocUpdateDate xmlns="19bd8480-25ea-4c01-ab63-cd57b5b33df8">2012-01-01T06:00:00+00:00</DocUpdateDate>
    <ShortDescription xmlns="19bd8480-25ea-4c01-ab63-cd57b5b33df8"/>
    <KMOwner xmlns="19bd8480-25ea-4c01-ab63-cd57b5b33df8">
      <UserInfo>
        <DisplayName>Jill H Woltkamp</DisplayName>
        <AccountId>132</AccountId>
        <AccountType/>
      </UserInfo>
    </KMOwner>
    <KMStatus xmlns="19bd8480-25ea-4c01-ab63-cd57b5b33df8">Active</KMStatus>
    <_dlc_DocId xmlns="19bd8480-25ea-4c01-ab63-cd57b5b33df8" xsi:nil="true"/>
    <_dlc_DocIdPersistId xmlns="19bd8480-25ea-4c01-ab63-cd57b5b33df8">false</_dlc_DocIdPersistId>
    <_dlc_DocIdUrl xmlns="19bd8480-25ea-4c01-ab63-cd57b5b33df8">
      <Url xsi:nil="true"/>
      <Description xsi:nil="true"/>
    </_dlc_DocIdUrl>
  </documentManagement>
</p:properties>
</file>

<file path=customXml/item5.xml><?xml version="1.0" encoding="utf-8"?>
<?mso-contentType ?>
<SharedContentType xmlns="Microsoft.SharePoint.Taxonomy.ContentTypeSync" SourceId="f2a00314-ae30-474d-911b-f8e025e1af2d" ContentTypeId="0x010100EA254AAEB50D427F87E6DD3EC4BD2437" PreviousValue="false"/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7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2DCB4B0-AC33-4387-A8A1-C7325882569F}"/>
</file>

<file path=customXml/itemProps2.xml><?xml version="1.0" encoding="utf-8"?>
<ds:datastoreItem xmlns:ds="http://schemas.openxmlformats.org/officeDocument/2006/customXml" ds:itemID="{F4A1E0A6-4012-4166-8044-EDA0DBBB4B01}"/>
</file>

<file path=customXml/itemProps3.xml><?xml version="1.0" encoding="utf-8"?>
<ds:datastoreItem xmlns:ds="http://schemas.openxmlformats.org/officeDocument/2006/customXml" ds:itemID="{5FBFFE40-FD39-4F53-889B-D97FA1FB2627}"/>
</file>

<file path=customXml/itemProps4.xml><?xml version="1.0" encoding="utf-8"?>
<ds:datastoreItem xmlns:ds="http://schemas.openxmlformats.org/officeDocument/2006/customXml" ds:itemID="{F4E65C74-39AD-4A44-9ECD-79632C0848B7}"/>
</file>

<file path=customXml/itemProps5.xml><?xml version="1.0" encoding="utf-8"?>
<ds:datastoreItem xmlns:ds="http://schemas.openxmlformats.org/officeDocument/2006/customXml" ds:itemID="{91C34930-7891-45CF-8A84-19C203678368}"/>
</file>

<file path=customXml/itemProps6.xml><?xml version="1.0" encoding="utf-8"?>
<ds:datastoreItem xmlns:ds="http://schemas.openxmlformats.org/officeDocument/2006/customXml" ds:itemID="{5F5ECEFC-F5D9-41DE-90D0-AE6D1E272D80}"/>
</file>

<file path=customXml/itemProps7.xml><?xml version="1.0" encoding="utf-8"?>
<ds:datastoreItem xmlns:ds="http://schemas.openxmlformats.org/officeDocument/2006/customXml" ds:itemID="{7FCC211C-9DCC-4FE8-AF71-BC46722660C7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8376</TotalTime>
  <Words>2310</Words>
  <Application>Microsoft Office PowerPoint</Application>
  <PresentationFormat>On-screen Show (4:3)</PresentationFormat>
  <Paragraphs>520</Paragraphs>
  <Slides>47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Theme</vt:lpstr>
      <vt:lpstr>YLAA Air Cooled Scroll Chiller Refresh Overview 50 – 150 Tons 175 – 540 kW  </vt:lpstr>
      <vt:lpstr>Agenda</vt:lpstr>
      <vt:lpstr>Slide 3</vt:lpstr>
      <vt:lpstr>YLAA Overview A brief history…</vt:lpstr>
      <vt:lpstr>YLAA Overview Industry Trends</vt:lpstr>
      <vt:lpstr>YLAA Overview Competitive Landscape</vt:lpstr>
      <vt:lpstr>YLAA Overview Competitive Landscape (Current YLAA)</vt:lpstr>
      <vt:lpstr>YLAA – YORK Air-Cooled Scroll Chiller Competitive benchmarking – Where we are today</vt:lpstr>
      <vt:lpstr>YLAA Overview Competitive Landscape…where we are today</vt:lpstr>
      <vt:lpstr>Slide 10</vt:lpstr>
      <vt:lpstr>Refresh Project What, Why, How?</vt:lpstr>
      <vt:lpstr>Slide 12</vt:lpstr>
      <vt:lpstr>Refresh Project Schedule</vt:lpstr>
      <vt:lpstr>Slide 14</vt:lpstr>
      <vt:lpstr>YORKworks  GCSS Global Integration</vt:lpstr>
      <vt:lpstr>Sales Tools</vt:lpstr>
      <vt:lpstr>Information Access</vt:lpstr>
      <vt:lpstr>Slide 18</vt:lpstr>
      <vt:lpstr>Points to remember</vt:lpstr>
      <vt:lpstr>Refresh Project Overview 1.  Glycol and Heat Recovery (Options)</vt:lpstr>
      <vt:lpstr>Technical Details 1.  Glycol – maximum capacity, colder glycol at higher ambient</vt:lpstr>
      <vt:lpstr>Technical Details 1.  Heat Recovery – more heat, more flexibility</vt:lpstr>
      <vt:lpstr>Technical Details 1.  Heat Recovery – more heat, more flexibility</vt:lpstr>
      <vt:lpstr>Refresh Project Overview 2.  Brazed Plate Evaporators (4-6 fan available now, 8-10 fan 2013) </vt:lpstr>
      <vt:lpstr>Technical Details 2.  Brazed Plate Evaporator (4-6 fan available now, 8-10 fan 2013)  </vt:lpstr>
      <vt:lpstr>Technical Details 2.  Brazed Plate Evaporator (4-6 fan available now, 8-10 fan 2013)  </vt:lpstr>
      <vt:lpstr>Technical Details 2. Brazed Plate Evaporator (4-6 fan available now, 8-10 fan 2013)  </vt:lpstr>
      <vt:lpstr>Refresh Overview 3.  New 50Hz SE &amp; HE models (2013 release)</vt:lpstr>
      <vt:lpstr>Technical Details 3.  New 50Hz SE Models (2013 release)</vt:lpstr>
      <vt:lpstr>Competitive Comparison 3.  New 50Hz Models – Full Load and Footprint (2013 release)</vt:lpstr>
      <vt:lpstr>Refresh Overview 4.  VSD Fans (New HE Option) (SQ now, 2013 option)</vt:lpstr>
      <vt:lpstr>Performance Overview 4.  VSD Fan Option – Part Load Efficiency (SQ now, 2013 option)</vt:lpstr>
      <vt:lpstr>Refresh Overview 5.  Pump Kit Improvements (available now, BPHX units) </vt:lpstr>
      <vt:lpstr>Technical Details 5.  Pumps Kits – wider range, new options (available now, BPHX units)</vt:lpstr>
      <vt:lpstr>Technical Details 5.  Pumps Kits – wider range, new options (available now, BPHX units)</vt:lpstr>
      <vt:lpstr>Technical Details 5.  Pumps Kits – wider range, new options (available now, BPHX units)</vt:lpstr>
      <vt:lpstr>Technical Details 5.  Pumps Kits – wider range, new options (available now, BPHX units)</vt:lpstr>
      <vt:lpstr>Technical Details 5.  Pumps Kits – wider range, new options (available now, BPHX units)</vt:lpstr>
      <vt:lpstr>Summary and Questions</vt:lpstr>
      <vt:lpstr>Slide 40</vt:lpstr>
      <vt:lpstr>Competitive Note Carrier Heat Recovery</vt:lpstr>
      <vt:lpstr>Heat Recovery Piping Recommendation</vt:lpstr>
      <vt:lpstr>Global Chiller Selection Software Screenshot overview</vt:lpstr>
      <vt:lpstr>Global Chiller Selection Software Screenshot overview</vt:lpstr>
      <vt:lpstr>Global Chiller Selection Software Screenshot overview</vt:lpstr>
      <vt:lpstr>Global Chiller Selection Software Screenshot overview</vt:lpstr>
      <vt:lpstr>Global Chiller Selection Software Screenshot overview</vt:lpstr>
    </vt:vector>
  </TitlesOfParts>
  <Company>Johnson Controls,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YLAA Refresh Launch Internal Training Outline</dc:title>
  <dc:creator>crudioc</dc:creator>
  <cp:lastModifiedBy>crudioc</cp:lastModifiedBy>
  <cp:revision>281</cp:revision>
  <dcterms:created xsi:type="dcterms:W3CDTF">2011-10-14T18:31:57Z</dcterms:created>
  <dcterms:modified xsi:type="dcterms:W3CDTF">2012-07-20T12:47:33Z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pic">
    <vt:lpwstr>980;#Equipment|308699ff-c04b-4f1d-95e5-be99ed5f1374</vt:lpwstr>
  </property>
  <property fmtid="{D5CDD505-2E9C-101B-9397-08002B2CF9AE}" pid="3" name="LiteratureType">
    <vt:lpwstr>348;#Sales|886efecf-200b-4a51-a157-3f036a3b3666</vt:lpwstr>
  </property>
  <property fmtid="{D5CDD505-2E9C-101B-9397-08002B2CF9AE}" pid="4" name="ArtifactType">
    <vt:lpwstr>597;#Training|592932a3-d5f4-4cf0-ad80-0a48927c1fd2</vt:lpwstr>
  </property>
  <property fmtid="{D5CDD505-2E9C-101B-9397-08002B2CF9AE}" pid="5" name="JCILanguage">
    <vt:lpwstr>979;#English|ddf52758-3610-42da-8871-ad1033735c61</vt:lpwstr>
  </property>
  <property fmtid="{D5CDD505-2E9C-101B-9397-08002B2CF9AE}" pid="6" name="ContentTypeId">
    <vt:lpwstr>0x010100EA254AAEB50D427F87E6DD3EC4BD243700830BA8AA3F8B0144BDDB4E3B62B6ADAC00B7184E0C2EF7FD4C9466315700A9B958</vt:lpwstr>
  </property>
  <property fmtid="{D5CDD505-2E9C-101B-9397-08002B2CF9AE}" pid="7" name="DataClassificationLevel">
    <vt:lpwstr>981;#Restricted|981cb548-f3c0-4b0d-b76d-fd2fffec147d</vt:lpwstr>
  </property>
  <property fmtid="{D5CDD505-2E9C-101B-9397-08002B2CF9AE}" pid="8" name="JCILocation">
    <vt:lpwstr>978;#N.America|92e64ba3-8c9e-4574-bf76-74791736278c</vt:lpwstr>
  </property>
  <property fmtid="{D5CDD505-2E9C-101B-9397-08002B2CF9AE}" pid="9" name="Brand">
    <vt:lpwstr>2;#Johnson Controls, Inc.|f7cde819-6c15-4947-9a0a-f76d20941fa6</vt:lpwstr>
  </property>
  <property fmtid="{D5CDD505-2E9C-101B-9397-08002B2CF9AE}" pid="10" name="Offering">
    <vt:lpwstr>712;#Air-Cooled Chillers|97cc665c-45be-4701-98fc-f1a7e1099761</vt:lpwstr>
  </property>
  <property fmtid="{D5CDD505-2E9C-101B-9397-08002B2CF9AE}" pid="11" name="JCIBusinessUnit">
    <vt:lpwstr>977;#BE|19cac712-efc4-48f0-902b-ba1197860c53</vt:lpwstr>
  </property>
  <property fmtid="{D5CDD505-2E9C-101B-9397-08002B2CF9AE}" pid="12" name="Order">
    <vt:r8>184700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dlc_DocId">
    <vt:lpwstr/>
  </property>
  <property fmtid="{D5CDD505-2E9C-101B-9397-08002B2CF9AE}" pid="16" name="_SourceUrl">
    <vt:lpwstr/>
  </property>
  <property fmtid="{D5CDD505-2E9C-101B-9397-08002B2CF9AE}" pid="17" name="_SharedFileIndex">
    <vt:lpwstr/>
  </property>
  <property fmtid="{D5CDD505-2E9C-101B-9397-08002B2CF9AE}" pid="18" name="TemplateUrl">
    <vt:lpwstr/>
  </property>
  <property fmtid="{D5CDD505-2E9C-101B-9397-08002B2CF9AE}" pid="19" name="_dlc_DocIdPersistId">
    <vt:bool>false</vt:bool>
  </property>
  <property fmtid="{D5CDD505-2E9C-101B-9397-08002B2CF9AE}" pid="20" name="_dlc_DocIdUrl">
    <vt:lpwstr/>
  </property>
</Properties>
</file>