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351" r:id="rId3"/>
    <p:sldId id="369" r:id="rId4"/>
    <p:sldId id="257" r:id="rId5"/>
    <p:sldId id="353" r:id="rId6"/>
    <p:sldId id="367" r:id="rId7"/>
    <p:sldId id="352" r:id="rId8"/>
    <p:sldId id="365" r:id="rId9"/>
    <p:sldId id="299" r:id="rId10"/>
    <p:sldId id="258" r:id="rId11"/>
    <p:sldId id="268" r:id="rId12"/>
    <p:sldId id="288" r:id="rId13"/>
    <p:sldId id="312" r:id="rId14"/>
    <p:sldId id="276" r:id="rId15"/>
    <p:sldId id="301" r:id="rId16"/>
    <p:sldId id="260" r:id="rId17"/>
    <p:sldId id="321" r:id="rId18"/>
    <p:sldId id="320" r:id="rId19"/>
    <p:sldId id="297" r:id="rId20"/>
    <p:sldId id="272" r:id="rId21"/>
    <p:sldId id="294" r:id="rId22"/>
    <p:sldId id="302" r:id="rId23"/>
    <p:sldId id="262" r:id="rId24"/>
    <p:sldId id="329" r:id="rId25"/>
    <p:sldId id="305" r:id="rId26"/>
    <p:sldId id="335" r:id="rId27"/>
    <p:sldId id="366" r:id="rId28"/>
    <p:sldId id="319" r:id="rId29"/>
    <p:sldId id="265" r:id="rId30"/>
    <p:sldId id="328" r:id="rId31"/>
    <p:sldId id="306" r:id="rId32"/>
    <p:sldId id="340" r:id="rId33"/>
    <p:sldId id="337" r:id="rId34"/>
    <p:sldId id="333" r:id="rId35"/>
    <p:sldId id="354" r:id="rId36"/>
    <p:sldId id="368" r:id="rId37"/>
    <p:sldId id="355" r:id="rId38"/>
    <p:sldId id="356" r:id="rId39"/>
    <p:sldId id="357" r:id="rId40"/>
    <p:sldId id="358" r:id="rId41"/>
    <p:sldId id="359" r:id="rId42"/>
    <p:sldId id="370" r:id="rId43"/>
    <p:sldId id="360" r:id="rId44"/>
    <p:sldId id="361" r:id="rId45"/>
    <p:sldId id="363" r:id="rId46"/>
    <p:sldId id="364" r:id="rId47"/>
    <p:sldId id="336" r:id="rId48"/>
    <p:sldId id="342" r:id="rId49"/>
    <p:sldId id="308" r:id="rId50"/>
    <p:sldId id="348" r:id="rId51"/>
    <p:sldId id="347" r:id="rId52"/>
  </p:sldIdLst>
  <p:sldSz cx="9144000" cy="6858000" type="screen4x3"/>
  <p:notesSz cx="67691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7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7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7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7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97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97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97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97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9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4B5"/>
    <a:srgbClr val="FF3300"/>
    <a:srgbClr val="FFFF99"/>
    <a:srgbClr val="009900"/>
    <a:srgbClr val="33CC33"/>
    <a:srgbClr val="B2B2B2"/>
    <a:srgbClr val="DCDCDA"/>
    <a:srgbClr val="C8C8C6"/>
    <a:srgbClr val="DCDCDE"/>
    <a:srgbClr val="AAAAA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237" autoAdjust="0"/>
  </p:normalViewPr>
  <p:slideViewPr>
    <p:cSldViewPr snapToGrid="0"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63" Type="http://schemas.openxmlformats.org/officeDocument/2006/relationships/customXml" Target="../customXml/item5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64" Type="http://schemas.openxmlformats.org/officeDocument/2006/relationships/customXml" Target="../customXml/item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62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5" Type="http://schemas.openxmlformats.org/officeDocument/2006/relationships/customXml" Target="../customXml/item7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EMP\notesEDA57E\STC%20Releases%20by%20Vertical%20Market%20'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YLAA - Sales by Vertical Market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cat>
            <c:strRef>
              <c:f>YLAA!$A$5:$A$14</c:f>
              <c:strCache>
                <c:ptCount val="10"/>
                <c:pt idx="0">
                  <c:v>Public  - Local - Schools (K-12)</c:v>
                </c:pt>
                <c:pt idx="1">
                  <c:v>Public  - Federal - Military - Other</c:v>
                </c:pt>
                <c:pt idx="2">
                  <c:v>Private - Health Care</c:v>
                </c:pt>
                <c:pt idx="3">
                  <c:v>Public  - State - Higher Education </c:v>
                </c:pt>
                <c:pt idx="4">
                  <c:v>Public  - Local - Other (incl. Board, Court, Munic. Serv., Etc.</c:v>
                </c:pt>
                <c:pt idx="5">
                  <c:v>Private - Other Manufacturing </c:v>
                </c:pt>
                <c:pt idx="6">
                  <c:v>Private - Higher Education</c:v>
                </c:pt>
                <c:pt idx="7">
                  <c:v>Private - Commercial Real Estate</c:v>
                </c:pt>
                <c:pt idx="8">
                  <c:v>Private - Petrochemical and Chemical Industry</c:v>
                </c:pt>
                <c:pt idx="9">
                  <c:v>Private - Associations, Services, Software, Religious</c:v>
                </c:pt>
              </c:strCache>
            </c:strRef>
          </c:cat>
          <c:val>
            <c:numRef>
              <c:f>YLAA!$B$5:$B$14</c:f>
              <c:numCache>
                <c:formatCode>0.0%</c:formatCode>
                <c:ptCount val="10"/>
                <c:pt idx="0">
                  <c:v>0.19193689745837067</c:v>
                </c:pt>
                <c:pt idx="1">
                  <c:v>7.4496056091148566E-2</c:v>
                </c:pt>
                <c:pt idx="2">
                  <c:v>7.1866783523225591E-2</c:v>
                </c:pt>
                <c:pt idx="3">
                  <c:v>6.7484662576687116E-2</c:v>
                </c:pt>
                <c:pt idx="4">
                  <c:v>6.4855390008764321E-2</c:v>
                </c:pt>
                <c:pt idx="5">
                  <c:v>6.1349693251534006E-2</c:v>
                </c:pt>
                <c:pt idx="6">
                  <c:v>4.2068361086766107E-2</c:v>
                </c:pt>
                <c:pt idx="7">
                  <c:v>2.8921998247151626E-2</c:v>
                </c:pt>
                <c:pt idx="8">
                  <c:v>2.5416301489921321E-2</c:v>
                </c:pt>
                <c:pt idx="9">
                  <c:v>2.2787028921998246E-2</c:v>
                </c:pt>
              </c:numCache>
            </c:numRef>
          </c:val>
        </c:ser>
        <c:axId val="79291136"/>
        <c:axId val="79292672"/>
      </c:barChart>
      <c:catAx>
        <c:axId val="7929113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9292672"/>
        <c:crosses val="autoZero"/>
        <c:auto val="1"/>
        <c:lblAlgn val="ctr"/>
        <c:lblOffset val="100"/>
      </c:catAx>
      <c:valAx>
        <c:axId val="79292672"/>
        <c:scaling>
          <c:orientation val="minMax"/>
        </c:scaling>
        <c:axPos val="l"/>
        <c:majorGridlines/>
        <c:numFmt formatCode="0.0%" sourceLinked="1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9291136"/>
        <c:crosses val="autoZero"/>
        <c:crossBetween val="between"/>
      </c:valAx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799B9E-72E7-DC40-9CBB-B22B05424226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3813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05350"/>
            <a:ext cx="54165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3813" y="9409113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30A139-4012-3B44-A61F-3049C7B0AB11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94C4FC-028A-43C9-B3F0-434AF4F4CE1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>
              <a:sym typeface="Webdings" pitchFamily="18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94C4FC-028A-43C9-B3F0-434AF4F4CE1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>
              <a:sym typeface="Webdings" pitchFamily="18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94C4FC-028A-43C9-B3F0-434AF4F4CE1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>
              <a:sym typeface="Webdings" pitchFamily="18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94C4FC-028A-43C9-B3F0-434AF4F4CE1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>
              <a:sym typeface="Webdings" pitchFamily="18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0A139-4012-3B44-A61F-3049C7B0AB11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0A139-4012-3B44-A61F-3049C7B0AB11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0A139-4012-3B44-A61F-3049C7B0AB11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539750"/>
            <a:ext cx="7920038" cy="939800"/>
          </a:xfrm>
        </p:spPr>
        <p:txBody>
          <a:bodyPr/>
          <a:lstStyle>
            <a:lvl1pPr>
              <a:tabLst>
                <a:tab pos="2330450" algn="l"/>
              </a:tabLst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33375"/>
            <a:ext cx="7920038" cy="276225"/>
          </a:xfrm>
        </p:spPr>
        <p:txBody>
          <a:bodyPr/>
          <a:lstStyle>
            <a:lvl1pPr>
              <a:spcBef>
                <a:spcPct val="0"/>
              </a:spcBef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40723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50416177-DA0B-8349-97C4-D43B12FA28CD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333375"/>
            <a:ext cx="2051050" cy="5616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03925" cy="5616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8825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7AEB246C-ADD0-7144-B50C-A78981011C8F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4396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0FB62E79-44A6-6044-956A-E40D50341462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05" y="6232884"/>
            <a:ext cx="1469571" cy="49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76927" y="6406043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6635B3C9-6FB5-8C4D-BE70-732DFD703C99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27487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08824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B19B68B8-A70B-5742-A667-E07C8AA9D157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308825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14AD8C16-152A-1D49-93B7-6EB65598276C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76927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8E516DFC-E782-5C48-82B1-C052358694CC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08825" y="6427307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769BAD69-D9C2-014B-B771-4DB6A462A082}" type="slidenum">
              <a:rPr lang="de-DE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19457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F3916335-A634-D24A-96D7-D0B9F5525F1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30090" y="6416675"/>
            <a:ext cx="215900" cy="130175"/>
          </a:xfrm>
        </p:spPr>
        <p:txBody>
          <a:bodyPr/>
          <a:lstStyle>
            <a:lvl1pPr>
              <a:defRPr smtClean="0"/>
            </a:lvl1pPr>
          </a:lstStyle>
          <a:p>
            <a:fld id="{578ED4D9-3AEC-BC49-9A15-2B4F3982514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6983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here to edit the title of your presentation</a:t>
            </a:r>
            <a:br>
              <a:rPr lang="de-DE"/>
            </a:br>
            <a:r>
              <a:rPr lang="de-DE"/>
              <a:t>(two rows maximum)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68413"/>
            <a:ext cx="820737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here to edit the teaser text (first level)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650" y="6416675"/>
            <a:ext cx="669607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r>
              <a:rPr lang="de-DE"/>
              <a:t>Johnson Controls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8313" y="6416675"/>
            <a:ext cx="2159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fld id="{A3FB773E-1DCD-154D-9A8A-AA93EED2BFC5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1031" name="Picture 7" descr="JCI_logo_small"/>
          <p:cNvPicPr>
            <a:picLocks noChangeAspect="1" noChangeArrowheads="1"/>
          </p:cNvPicPr>
          <p:nvPr/>
        </p:nvPicPr>
        <p:blipFill>
          <a:blip r:embed="rId13"/>
          <a:srcRect b="9802"/>
          <a:stretch>
            <a:fillRect/>
          </a:stretch>
        </p:blipFill>
        <p:spPr bwMode="auto">
          <a:xfrm>
            <a:off x="7469188" y="6116638"/>
            <a:ext cx="1352550" cy="673100"/>
          </a:xfrm>
          <a:prstGeom prst="rect">
            <a:avLst/>
          </a:prstGeom>
          <a:noFill/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468313" y="6092825"/>
            <a:ext cx="82073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468313" y="1052513"/>
            <a:ext cx="820737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hf hdr="0" dt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-97" charset="0"/>
        </a:defRPr>
      </a:lvl9pPr>
    </p:titleStyle>
    <p:bodyStyle>
      <a:lvl1pPr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5113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600">
          <a:solidFill>
            <a:schemeClr val="tx1"/>
          </a:solidFill>
          <a:latin typeface="+mn-lt"/>
          <a:ea typeface="ＭＳ Ｐゴシック" pitchFamily="-97" charset="-128"/>
        </a:defRPr>
      </a:lvl2pPr>
      <a:lvl3pPr marL="496888" indent="-228600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400">
          <a:solidFill>
            <a:schemeClr val="tx1"/>
          </a:solidFill>
          <a:latin typeface="+mn-lt"/>
          <a:ea typeface="ＭＳ Ｐゴシック" pitchFamily="-97" charset="-128"/>
        </a:defRPr>
      </a:lvl3pPr>
      <a:lvl4pPr marL="714375" indent="-215900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400">
          <a:solidFill>
            <a:schemeClr val="bg2"/>
          </a:solidFill>
          <a:latin typeface="+mn-lt"/>
          <a:ea typeface="ＭＳ Ｐゴシック" pitchFamily="-97" charset="-128"/>
        </a:defRPr>
      </a:lvl4pPr>
      <a:lvl5pPr marL="9350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400">
          <a:solidFill>
            <a:schemeClr val="bg2"/>
          </a:solidFill>
          <a:latin typeface="+mn-lt"/>
          <a:ea typeface="ＭＳ Ｐゴシック" pitchFamily="-97" charset="-128"/>
        </a:defRPr>
      </a:lvl5pPr>
      <a:lvl6pPr marL="13922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400">
          <a:solidFill>
            <a:schemeClr val="bg2"/>
          </a:solidFill>
          <a:latin typeface="+mn-lt"/>
          <a:ea typeface="ＭＳ Ｐゴシック" pitchFamily="-97" charset="-128"/>
        </a:defRPr>
      </a:lvl6pPr>
      <a:lvl7pPr marL="18494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400">
          <a:solidFill>
            <a:schemeClr val="bg2"/>
          </a:solidFill>
          <a:latin typeface="+mn-lt"/>
          <a:ea typeface="ＭＳ Ｐゴシック" pitchFamily="-97" charset="-128"/>
        </a:defRPr>
      </a:lvl7pPr>
      <a:lvl8pPr marL="23066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400">
          <a:solidFill>
            <a:schemeClr val="bg2"/>
          </a:solidFill>
          <a:latin typeface="+mn-lt"/>
          <a:ea typeface="ＭＳ Ｐゴシック" pitchFamily="-97" charset="-128"/>
        </a:defRPr>
      </a:lvl8pPr>
      <a:lvl9pPr marL="2763838" indent="-21907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chemeClr val="bg2"/>
        </a:buClr>
        <a:buFont typeface="Wingdings" pitchFamily="-97" charset="2"/>
        <a:buChar char="n"/>
        <a:defRPr sz="1400">
          <a:solidFill>
            <a:schemeClr val="bg2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Cover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91"/>
          <a:stretch>
            <a:fillRect/>
          </a:stretch>
        </p:blipFill>
        <p:spPr bwMode="auto">
          <a:xfrm>
            <a:off x="0" y="0"/>
            <a:ext cx="9137650" cy="641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5726" y="1858337"/>
            <a:ext cx="4649055" cy="376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585470"/>
            <a:ext cx="7920038" cy="939800"/>
          </a:xfrm>
        </p:spPr>
        <p:txBody>
          <a:bodyPr/>
          <a:lstStyle/>
          <a:p>
            <a:r>
              <a:rPr lang="en-US" b="1" dirty="0" smtClean="0"/>
              <a:t>YLAA Air Cooled Scroll Chiller</a:t>
            </a:r>
            <a:br>
              <a:rPr lang="en-US" b="1" dirty="0" smtClean="0"/>
            </a:br>
            <a:r>
              <a:rPr lang="en-US" b="1" dirty="0" smtClean="0"/>
              <a:t>Refresh Overview</a:t>
            </a:r>
            <a:br>
              <a:rPr lang="en-US" b="1" dirty="0" smtClean="0"/>
            </a:br>
            <a:r>
              <a:rPr lang="en-US" sz="1800" b="1" dirty="0" smtClean="0"/>
              <a:t>60 – 175 Tons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56285" y="267335"/>
            <a:ext cx="7920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chemeClr val="bg2"/>
              </a:buClr>
            </a:pPr>
            <a:r>
              <a:rPr lang="en-US" sz="1800" dirty="0" smtClean="0">
                <a:solidFill>
                  <a:srgbClr val="00A6CB"/>
                </a:solidFill>
              </a:rPr>
              <a:t>Finding the right balance for improved performance</a:t>
            </a: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12932" y="6009715"/>
            <a:ext cx="2505075" cy="62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sz="1200" dirty="0" smtClean="0"/>
              <a:t>North America Update</a:t>
            </a:r>
          </a:p>
          <a:p>
            <a:pPr algn="ctr" eaLnBrk="1" hangingPunct="1">
              <a:lnSpc>
                <a:spcPct val="110000"/>
              </a:lnSpc>
            </a:pPr>
            <a:r>
              <a:rPr lang="en-US" sz="1200" dirty="0" smtClean="0"/>
              <a:t>August 13, 2012</a:t>
            </a:r>
            <a:endParaRPr lang="en-US" sz="12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84" y="5681831"/>
            <a:ext cx="2495627" cy="84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YLAA Overview</a:t>
            </a:r>
            <a:br>
              <a:rPr lang="en-US" dirty="0" smtClean="0"/>
            </a:br>
            <a:r>
              <a:rPr lang="en-US" dirty="0" smtClean="0"/>
              <a:t>A brief history…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325" y="1613647"/>
            <a:ext cx="8447310" cy="1399628"/>
          </a:xfrm>
        </p:spPr>
        <p:txBody>
          <a:bodyPr/>
          <a:lstStyle/>
          <a:p>
            <a:pPr marL="0"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Replaced R-22 chillers with R-410A, market leading performance</a:t>
            </a:r>
          </a:p>
          <a:p>
            <a:pPr marL="0"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Led the market globally for 3 years – hospitals, education, light commercial top segments</a:t>
            </a:r>
          </a:p>
          <a:p>
            <a:pPr marL="0"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Contributed to significant growth in North America</a:t>
            </a:r>
          </a:p>
          <a:p>
            <a:pPr marL="0"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 dirty="0" smtClean="0"/>
              <a:t>Multi-tier strategy proven successful</a:t>
            </a:r>
          </a:p>
          <a:p>
            <a:pPr marL="438150" lvl="4" indent="-2349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SE benefits footprint, low first cost, performance</a:t>
            </a:r>
          </a:p>
          <a:p>
            <a:pPr marL="438150" lvl="4" indent="-2349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HE offers a high efficiency value proposition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dirty="0" smtClean="0"/>
              <a:t>Johnson Controls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457200" y="1066800"/>
            <a:ext cx="51815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2007…YLAA launched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541627" y="3884767"/>
            <a:ext cx="2438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6700" marR="0" lvl="1" indent="-26511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Successful Options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:</a:t>
            </a: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lang="en-US" sz="1400" kern="0" dirty="0" smtClean="0">
                <a:latin typeface="+mn-lt"/>
                <a:ea typeface="ＭＳ Ｐゴシック" pitchFamily="-97" charset="-128"/>
              </a:rPr>
              <a:t>Efficiency tiers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97" charset="-128"/>
            </a:endParaRP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Multiple sound levels</a:t>
            </a: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Scalable option strategy</a:t>
            </a: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Integrated pump kits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43884" y="3781562"/>
            <a:ext cx="3754054" cy="202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66700" marR="0" lvl="1" indent="-26511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Sales Trends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:</a:t>
            </a: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Globally: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 60% SE, 40% HE</a:t>
            </a:r>
          </a:p>
          <a:p>
            <a:pPr marL="496888" lvl="2" indent="-22860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Wingdings" pitchFamily="-97" charset="2"/>
              <a:buChar char="n"/>
              <a:defRPr/>
            </a:pPr>
            <a:r>
              <a:rPr lang="en-US" sz="1400" b="1" kern="0" dirty="0" smtClean="0">
                <a:ea typeface="ＭＳ Ｐゴシック" pitchFamily="-97" charset="-128"/>
              </a:rPr>
              <a:t>NA:  </a:t>
            </a:r>
            <a:r>
              <a:rPr lang="en-US" sz="1400" kern="0" dirty="0" smtClean="0">
                <a:ea typeface="ＭＳ Ｐゴシック" pitchFamily="-97" charset="-128"/>
              </a:rPr>
              <a:t>65% SE</a:t>
            </a: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LA: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  75% SE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pitchFamily="-97" charset="-128"/>
                <a:sym typeface="Wingdings" pitchFamily="2" charset="2"/>
              </a:rPr>
              <a:t>in 2011</a:t>
            </a: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lang="en-US" sz="1400" b="1" kern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pitchFamily="-97" charset="-128"/>
              </a:rPr>
              <a:t>Europe:  </a:t>
            </a:r>
            <a:r>
              <a:rPr lang="en-US" sz="1400" kern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pitchFamily="-97" charset="-128"/>
              </a:rPr>
              <a:t>75% HE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-97" charset="-128"/>
            </a:endParaRPr>
          </a:p>
          <a:p>
            <a:pPr marL="496888" marR="0" lvl="2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Asia: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 only offers HE</a:t>
            </a:r>
          </a:p>
          <a:p>
            <a:pPr marL="39688" lvl="1" indent="-228600">
              <a:spcBef>
                <a:spcPct val="50000"/>
              </a:spcBef>
              <a:buClr>
                <a:schemeClr val="bg2"/>
              </a:buClr>
              <a:defRPr/>
            </a:pPr>
            <a:endParaRPr lang="en-US" sz="1400" b="1" kern="0" noProof="0" dirty="0" smtClean="0">
              <a:latin typeface="+mn-lt"/>
              <a:ea typeface="ＭＳ Ｐゴシック" pitchFamily="-97" charset="-128"/>
            </a:endParaRPr>
          </a:p>
          <a:p>
            <a:pPr marL="39688" lvl="1" indent="-228600">
              <a:spcBef>
                <a:spcPct val="50000"/>
              </a:spcBef>
              <a:buClr>
                <a:schemeClr val="bg2"/>
              </a:buClr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97" charset="-128"/>
            </a:endParaRPr>
          </a:p>
        </p:txBody>
      </p:sp>
      <p:pic>
        <p:nvPicPr>
          <p:cNvPr id="1031" name="Picture 7" descr="C:\Documents and Settings\crudioc\Local Settings\Temporary Internet Files\Content.IE5\43XF9XHU\MC900295362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1316" y="4087319"/>
            <a:ext cx="1190714" cy="1154112"/>
          </a:xfrm>
          <a:prstGeom prst="rect">
            <a:avLst/>
          </a:prstGeom>
          <a:noFill/>
        </p:spPr>
      </p:pic>
      <p:pic>
        <p:nvPicPr>
          <p:cNvPr id="15" name="Picture 14" descr="europe sal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0" y="4121304"/>
            <a:ext cx="1372670" cy="10096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YLAA Overview</a:t>
            </a:r>
            <a:br>
              <a:rPr lang="en-US" dirty="0" smtClean="0"/>
            </a:br>
            <a:r>
              <a:rPr lang="en-US" dirty="0" smtClean="0"/>
              <a:t>Industry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b="1" u="sng" dirty="0" smtClean="0"/>
              <a:t>Industry Trends, past and future</a:t>
            </a:r>
            <a:r>
              <a:rPr lang="en-US" b="1" dirty="0" smtClean="0"/>
              <a:t>:</a:t>
            </a: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>
                <a:ea typeface="ＭＳ Ｐゴシック" pitchFamily="34" charset="-128"/>
              </a:rPr>
              <a:t>Green buildings </a:t>
            </a:r>
            <a:r>
              <a:rPr lang="en-US" dirty="0" smtClean="0">
                <a:ea typeface="ＭＳ Ｐゴシック" pitchFamily="34" charset="-128"/>
              </a:rPr>
              <a:t>and </a:t>
            </a:r>
            <a:r>
              <a:rPr lang="en-US" b="1" dirty="0" smtClean="0">
                <a:ea typeface="ＭＳ Ｐゴシック" pitchFamily="34" charset="-128"/>
              </a:rPr>
              <a:t>energy costs…</a:t>
            </a:r>
            <a:r>
              <a:rPr lang="en-US" dirty="0" smtClean="0">
                <a:ea typeface="ＭＳ Ｐゴシック" pitchFamily="34" charset="-128"/>
              </a:rPr>
              <a:t>	…raise efficiency, reduce sound &amp; 					    refrigerant charge quantity</a:t>
            </a:r>
            <a:endParaRPr lang="en-US" b="1" dirty="0" smtClean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/>
              <a:t>Brazed Plate Evaporators, Microchannel… 	</a:t>
            </a:r>
            <a:r>
              <a:rPr lang="en-US" dirty="0" smtClean="0"/>
              <a:t>…technologies improve, reduce charge</a:t>
            </a: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/>
              <a:t>Pump kits…</a:t>
            </a:r>
            <a:r>
              <a:rPr lang="en-US" dirty="0" smtClean="0"/>
              <a:t>				…add application range, options</a:t>
            </a: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/>
              <a:t>Fan sound levels…</a:t>
            </a:r>
            <a:r>
              <a:rPr lang="en-US" dirty="0" smtClean="0"/>
              <a:t>			…improve industry-wide</a:t>
            </a: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/>
              <a:t>VSD fans…</a:t>
            </a:r>
            <a:r>
              <a:rPr lang="en-US" dirty="0" smtClean="0"/>
              <a:t>				…improve part load efficiency</a:t>
            </a:r>
          </a:p>
          <a:p>
            <a:pPr>
              <a:lnSpc>
                <a:spcPct val="100000"/>
              </a:lnSpc>
              <a:defRPr/>
            </a:pPr>
            <a:endParaRPr lang="en-US" sz="700" b="1" dirty="0" smtClean="0"/>
          </a:p>
          <a:p>
            <a:pPr>
              <a:lnSpc>
                <a:spcPct val="100000"/>
              </a:lnSpc>
              <a:defRPr/>
            </a:pPr>
            <a:endParaRPr lang="en-US" sz="700" b="1" dirty="0" smtClean="0"/>
          </a:p>
          <a:p>
            <a:pPr>
              <a:lnSpc>
                <a:spcPct val="100000"/>
              </a:lnSpc>
              <a:defRPr/>
            </a:pPr>
            <a:r>
              <a:rPr lang="en-US" b="1" u="sng" dirty="0" smtClean="0"/>
              <a:t>Summary</a:t>
            </a:r>
            <a:r>
              <a:rPr lang="en-US" b="1" dirty="0" smtClean="0"/>
              <a:t>:</a:t>
            </a: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/>
              <a:t>New technologies </a:t>
            </a:r>
            <a:r>
              <a:rPr lang="en-US" dirty="0" smtClean="0"/>
              <a:t>offer opportunity for improvement </a:t>
            </a: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/>
              <a:t>No major competitive changes expected </a:t>
            </a:r>
            <a:r>
              <a:rPr lang="en-US" dirty="0" smtClean="0"/>
              <a:t>until next round of efficiency legislation (2015)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YLAA Overview</a:t>
            </a:r>
            <a:br>
              <a:rPr lang="en-US" dirty="0" smtClean="0"/>
            </a:br>
            <a:r>
              <a:rPr lang="en-US" dirty="0" smtClean="0"/>
              <a:t>Competitive Landscape (Current YLAA)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dirty="0" smtClean="0"/>
              <a:t>Johnson Controls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577" y="1410799"/>
            <a:ext cx="7669027" cy="414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YLAA – YORK Air-Cooled Scroll Chiller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Competitive benchmarking – Where we are today</a:t>
            </a:r>
            <a:endParaRPr lang="en-US" dirty="0" smtClean="0"/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4369" y="6423025"/>
            <a:ext cx="6696075" cy="13017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latin typeface="Arial" charset="0"/>
              </a:rPr>
              <a:t>Johnson Controls</a:t>
            </a:r>
          </a:p>
        </p:txBody>
      </p:sp>
      <p:sp>
        <p:nvSpPr>
          <p:cNvPr id="6" name="Oval 5"/>
          <p:cNvSpPr/>
          <p:nvPr/>
        </p:nvSpPr>
        <p:spPr>
          <a:xfrm>
            <a:off x="8675688" y="620713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675688" y="333375"/>
            <a:ext cx="269875" cy="247650"/>
          </a:xfrm>
          <a:prstGeom prst="ellipse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675688" y="44450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6712259" y="1528608"/>
            <a:ext cx="1996311" cy="35049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Trane CGAM good performance but large footprint &amp; charge.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Carrier 30RB lags market and due for design refresh.</a:t>
            </a:r>
          </a:p>
        </p:txBody>
      </p:sp>
      <p:sp>
        <p:nvSpPr>
          <p:cNvPr id="80" name="TextBox 8"/>
          <p:cNvSpPr txBox="1">
            <a:spLocks noChangeArrowheads="1"/>
          </p:cNvSpPr>
          <p:nvPr/>
        </p:nvSpPr>
        <p:spPr bwMode="auto">
          <a:xfrm>
            <a:off x="7193648" y="44450"/>
            <a:ext cx="15113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400" dirty="0"/>
              <a:t>Above Average</a:t>
            </a:r>
          </a:p>
          <a:p>
            <a:pPr algn="r">
              <a:spcAft>
                <a:spcPts val="400"/>
              </a:spcAft>
            </a:pPr>
            <a:r>
              <a:rPr lang="en-US" sz="1400" dirty="0"/>
              <a:t>Average</a:t>
            </a:r>
          </a:p>
          <a:p>
            <a:pPr algn="r">
              <a:spcAft>
                <a:spcPts val="400"/>
              </a:spcAft>
            </a:pPr>
            <a:r>
              <a:rPr lang="en-US" sz="1400" dirty="0"/>
              <a:t>Below Average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911" y="1233987"/>
            <a:ext cx="60483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9755" y="1212277"/>
            <a:ext cx="4901608" cy="356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YLAA Overview</a:t>
            </a:r>
            <a:br>
              <a:rPr lang="en-US" dirty="0" smtClean="0"/>
            </a:br>
            <a:r>
              <a:rPr lang="en-US" dirty="0" smtClean="0"/>
              <a:t>Competitive Landscape…where we are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9395" y="1597438"/>
            <a:ext cx="4901608" cy="356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3567" y="1931561"/>
            <a:ext cx="5204759" cy="378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583475" y="5316583"/>
            <a:ext cx="8001000" cy="692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YLAA still a good balance of efficiency, sound, charge and footprint, but competitors have closed the gap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9121" y="5016137"/>
            <a:ext cx="8001000" cy="692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Very competitive part load performance, goal is to stay the market leader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3474" y="4724401"/>
            <a:ext cx="8001000" cy="692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Only manufacturer to offer two efficiency tiers, you can select your cost point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638" y="1828800"/>
            <a:ext cx="3816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0450" algn="l"/>
              </a:tabLst>
              <a:defRPr/>
            </a:pPr>
            <a:r>
              <a:rPr lang="de-DE" sz="4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YLAA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DE" sz="28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Refresh Project</a:t>
            </a: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 Project</a:t>
            </a:r>
            <a:br>
              <a:rPr lang="en-US" dirty="0" smtClean="0"/>
            </a:br>
            <a:r>
              <a:rPr lang="en-US" dirty="0" smtClean="0"/>
              <a:t>What, Why, 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1800" dirty="0" smtClean="0">
                <a:ea typeface="ＭＳ Ｐゴシック" pitchFamily="34" charset="-128"/>
              </a:rPr>
              <a:t>We talked about where we are today, the market, and the competition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ea typeface="ＭＳ Ｐゴシック" pitchFamily="34" charset="-128"/>
              </a:rPr>
              <a:t>We must continue to develop to remain competitive</a:t>
            </a:r>
          </a:p>
          <a:p>
            <a:pPr lvl="1">
              <a:lnSpc>
                <a:spcPct val="100000"/>
              </a:lnSpc>
            </a:pPr>
            <a:r>
              <a:rPr lang="en-US" sz="1800" b="1" dirty="0" smtClean="0">
                <a:ea typeface="ＭＳ Ｐゴシック" pitchFamily="34" charset="-128"/>
              </a:rPr>
              <a:t>A product line refresh was mapped out with several steps:</a:t>
            </a:r>
          </a:p>
          <a:p>
            <a:pPr marL="611188" lvl="2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 smtClean="0">
                <a:ea typeface="ＭＳ Ｐゴシック" pitchFamily="34" charset="-128"/>
              </a:rPr>
              <a:t>New Options – </a:t>
            </a:r>
            <a:r>
              <a:rPr lang="en-US" sz="1600" dirty="0" smtClean="0">
                <a:ea typeface="ＭＳ Ｐゴシック" pitchFamily="34" charset="-128"/>
              </a:rPr>
              <a:t>industry leading </a:t>
            </a:r>
            <a:r>
              <a:rPr lang="en-US" sz="1600" b="1" dirty="0" smtClean="0">
                <a:ea typeface="ＭＳ Ｐゴシック" pitchFamily="34" charset="-128"/>
              </a:rPr>
              <a:t>glycol</a:t>
            </a:r>
            <a:r>
              <a:rPr lang="en-US" sz="1600" dirty="0" smtClean="0">
                <a:ea typeface="ＭＳ Ｐゴシック" pitchFamily="34" charset="-128"/>
              </a:rPr>
              <a:t> and </a:t>
            </a:r>
            <a:r>
              <a:rPr lang="en-US" sz="1600" b="1" dirty="0" smtClean="0">
                <a:ea typeface="ＭＳ Ｐゴシック" pitchFamily="34" charset="-128"/>
              </a:rPr>
              <a:t>heat recovery </a:t>
            </a:r>
            <a:r>
              <a:rPr lang="en-US" sz="1600" dirty="0" smtClean="0">
                <a:ea typeface="ＭＳ Ｐゴシック" pitchFamily="34" charset="-128"/>
              </a:rPr>
              <a:t>options</a:t>
            </a:r>
          </a:p>
          <a:p>
            <a:pPr marL="841375" lvl="3" indent="-342900">
              <a:lnSpc>
                <a:spcPct val="100000"/>
              </a:lnSpc>
            </a:pPr>
            <a:r>
              <a:rPr lang="en-US" sz="1600" dirty="0" smtClean="0">
                <a:ea typeface="ＭＳ Ｐゴシック" pitchFamily="34" charset="-128"/>
              </a:rPr>
              <a:t>Controls and technology to operate better</a:t>
            </a:r>
          </a:p>
          <a:p>
            <a:pPr marL="841375" lvl="3" indent="-342900">
              <a:lnSpc>
                <a:spcPct val="100000"/>
              </a:lnSpc>
            </a:pPr>
            <a:r>
              <a:rPr lang="en-US" sz="1600" dirty="0" smtClean="0">
                <a:ea typeface="ＭＳ Ｐゴシック" pitchFamily="34" charset="-128"/>
              </a:rPr>
              <a:t>Structure as options – only pay for it when it’s needed</a:t>
            </a:r>
          </a:p>
          <a:p>
            <a:pPr marL="611188" lvl="2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 smtClean="0">
                <a:ea typeface="ＭＳ Ｐゴシック" pitchFamily="34" charset="-128"/>
              </a:rPr>
              <a:t>Brazed Plate Evaporators </a:t>
            </a:r>
            <a:r>
              <a:rPr lang="en-US" sz="1600" dirty="0" smtClean="0">
                <a:ea typeface="ＭＳ Ｐゴシック" pitchFamily="34" charset="-128"/>
              </a:rPr>
              <a:t>less weight, less volatility to copper</a:t>
            </a:r>
          </a:p>
          <a:p>
            <a:pPr marL="841375" lvl="3" indent="-342900">
              <a:lnSpc>
                <a:spcPct val="100000"/>
              </a:lnSpc>
            </a:pPr>
            <a:r>
              <a:rPr lang="en-US" sz="1600" dirty="0" smtClean="0">
                <a:ea typeface="ＭＳ Ｐゴシック" pitchFamily="34" charset="-128"/>
              </a:rPr>
              <a:t>Combined with microchannel for  a low refrigerant charge</a:t>
            </a:r>
          </a:p>
          <a:p>
            <a:pPr marL="611188" lvl="2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 smtClean="0">
                <a:ea typeface="ＭＳ Ｐゴシック" pitchFamily="34" charset="-128"/>
              </a:rPr>
              <a:t>New VSD fan option </a:t>
            </a:r>
            <a:r>
              <a:rPr lang="en-US" sz="1600" dirty="0" smtClean="0">
                <a:ea typeface="ＭＳ Ｐゴシック" pitchFamily="34" charset="-128"/>
              </a:rPr>
              <a:t>for HE part load improvement</a:t>
            </a:r>
          </a:p>
          <a:p>
            <a:pPr marL="611188" lvl="2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 smtClean="0">
                <a:ea typeface="ＭＳ Ｐゴシック" pitchFamily="34" charset="-128"/>
              </a:rPr>
              <a:t>New Pump options </a:t>
            </a:r>
            <a:r>
              <a:rPr lang="en-US" sz="1600" dirty="0" smtClean="0">
                <a:ea typeface="ＭＳ Ｐゴシック" pitchFamily="34" charset="-128"/>
              </a:rPr>
              <a:t>and </a:t>
            </a:r>
            <a:r>
              <a:rPr lang="en-US" sz="1600" b="1" dirty="0" smtClean="0">
                <a:ea typeface="ＭＳ Ｐゴシック" pitchFamily="34" charset="-128"/>
              </a:rPr>
              <a:t>range</a:t>
            </a:r>
          </a:p>
          <a:p>
            <a:pPr marL="611188" lvl="2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 b="1" dirty="0" smtClean="0">
                <a:ea typeface="ＭＳ Ｐゴシック" pitchFamily="34" charset="-128"/>
              </a:rPr>
              <a:t>New Premium Efficiency</a:t>
            </a:r>
            <a:r>
              <a:rPr lang="en-US" sz="1600" dirty="0" smtClean="0">
                <a:ea typeface="ＭＳ Ｐゴシック" pitchFamily="34" charset="-128"/>
              </a:rPr>
              <a:t> with low footprint</a:t>
            </a:r>
            <a:endParaRPr lang="en-US" sz="1600" b="1" dirty="0" smtClean="0">
              <a:ea typeface="ＭＳ Ｐゴシック" pitchFamily="34" charset="-128"/>
            </a:endParaRPr>
          </a:p>
          <a:p>
            <a:pPr lvl="2">
              <a:lnSpc>
                <a:spcPct val="100000"/>
              </a:lnSpc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Rounded Rectangle 5"/>
          <p:cNvSpPr/>
          <p:nvPr/>
        </p:nvSpPr>
        <p:spPr>
          <a:xfrm>
            <a:off x="572625" y="5356988"/>
            <a:ext cx="8001000" cy="692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 large investment designed to maintain industry leadership.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Technical hurdles passed, drafting and implementation in progress.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638" y="1828800"/>
            <a:ext cx="3816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0450" algn="l"/>
              </a:tabLst>
              <a:defRPr/>
            </a:pPr>
            <a:r>
              <a:rPr lang="de-DE" sz="4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YLAA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Schedule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 Project</a:t>
            </a:r>
            <a:br>
              <a:rPr lang="en-US" dirty="0" smtClean="0"/>
            </a:br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4515167" cy="4681537"/>
          </a:xfrm>
        </p:spPr>
        <p:txBody>
          <a:bodyPr/>
          <a:lstStyle/>
          <a:p>
            <a:pPr marL="344487" lvl="1" indent="-342900">
              <a:buFont typeface="+mj-lt"/>
              <a:buAutoNum type="arabicPeriod"/>
            </a:pPr>
            <a:r>
              <a:rPr lang="en-US" b="1" dirty="0" smtClean="0"/>
              <a:t>New Options:  Glycol &amp; Heat Recovery</a:t>
            </a:r>
          </a:p>
          <a:p>
            <a:pPr lvl="2"/>
            <a:r>
              <a:rPr lang="en-US" b="1" dirty="0" smtClean="0"/>
              <a:t>Launched August 2011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b="1" dirty="0" smtClean="0"/>
              <a:t>New Brazed Plate Models</a:t>
            </a:r>
            <a:endParaRPr lang="en-US" dirty="0" smtClean="0"/>
          </a:p>
          <a:p>
            <a:pPr lvl="2"/>
            <a:r>
              <a:rPr lang="en-US" dirty="0" smtClean="0"/>
              <a:t>First stage in YORKworks GCSS now (4, 5, 6 fan) </a:t>
            </a:r>
          </a:p>
          <a:p>
            <a:pPr lvl="2"/>
            <a:r>
              <a:rPr lang="en-US" dirty="0" smtClean="0"/>
              <a:t>Remaining units available in October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b="1" dirty="0" smtClean="0"/>
              <a:t>VSD Fan Option</a:t>
            </a:r>
            <a:endParaRPr lang="en-US" dirty="0" smtClean="0"/>
          </a:p>
          <a:p>
            <a:pPr lvl="2"/>
            <a:r>
              <a:rPr lang="en-US" dirty="0" smtClean="0"/>
              <a:t>Early 2013 option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b="1" dirty="0" smtClean="0"/>
              <a:t>New Pump Kits</a:t>
            </a:r>
          </a:p>
          <a:p>
            <a:pPr lvl="2"/>
            <a:r>
              <a:rPr lang="en-US" dirty="0" smtClean="0"/>
              <a:t>Available on new BPHX models</a:t>
            </a:r>
          </a:p>
          <a:p>
            <a:pPr lvl="2"/>
            <a:r>
              <a:rPr lang="en-US" dirty="0" smtClean="0"/>
              <a:t>VSD pump design pending, can SQ today</a:t>
            </a:r>
          </a:p>
          <a:p>
            <a:pPr marL="344487" lvl="1" indent="-342900">
              <a:buFont typeface="+mj-lt"/>
              <a:buAutoNum type="arabicPeriod" startAt="5"/>
              <a:defRPr/>
            </a:pPr>
            <a:r>
              <a:rPr lang="en-US" b="1" dirty="0" smtClean="0"/>
              <a:t>Premium Efficiency</a:t>
            </a:r>
          </a:p>
          <a:p>
            <a:pPr lvl="2">
              <a:defRPr/>
            </a:pPr>
            <a:r>
              <a:rPr lang="en-US" dirty="0" smtClean="0"/>
              <a:t>2013 development</a:t>
            </a:r>
          </a:p>
          <a:p>
            <a:pPr lvl="2">
              <a:defRPr/>
            </a:pPr>
            <a:r>
              <a:rPr lang="en-US" dirty="0" smtClean="0"/>
              <a:t>2014 release</a:t>
            </a:r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32771" name="Picture 3" descr="C:\Documents and Settings\crudioc\Local Settings\Temporary Internet Files\Content.IE5\HXV2BL58\MC900432664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8695" y="975360"/>
            <a:ext cx="2555240" cy="255524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065391" y="2899457"/>
            <a:ext cx="3916563" cy="105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4487" marR="0" lvl="1" indent="-34290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+mj-lt"/>
              <a:buAutoNum type="arabicPeriod" startAt="5"/>
              <a:tabLst/>
              <a:defRPr/>
            </a:pPr>
            <a:endParaRPr kumimoji="0" lang="en-US" sz="1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97" charset="-12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954772" y="4400134"/>
            <a:ext cx="3381155" cy="151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9688" lvl="1" indent="-228600">
              <a:lnSpc>
                <a:spcPct val="110000"/>
              </a:lnSpc>
              <a:spcBef>
                <a:spcPct val="50000"/>
              </a:spcBef>
              <a:buClr>
                <a:schemeClr val="bg2"/>
              </a:buClr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New Sales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 Tools!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97" charset="-128"/>
            </a:endParaRPr>
          </a:p>
          <a:p>
            <a:pPr marL="496888" marR="0" lvl="2" indent="-22860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New Sales Guide</a:t>
            </a:r>
          </a:p>
          <a:p>
            <a:pPr marL="496888" marR="0" lvl="2" indent="-22860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lang="en-US" kern="0" dirty="0" smtClean="0">
                <a:latin typeface="+mn-lt"/>
                <a:ea typeface="ＭＳ Ｐゴシック" pitchFamily="-97" charset="-128"/>
              </a:rPr>
              <a:t>New Customer Presentation</a:t>
            </a:r>
          </a:p>
          <a:p>
            <a:pPr marL="496888" marR="0" lvl="2" indent="-22860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97" charset="-128"/>
              </a:rPr>
              <a:t>New Engineering Guides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638" y="1828800"/>
            <a:ext cx="3816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0450" algn="l"/>
              </a:tabLst>
              <a:defRPr/>
            </a:pPr>
            <a:r>
              <a:rPr lang="de-DE" sz="4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YLAA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Technical Details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 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268413"/>
            <a:ext cx="5052920" cy="4681537"/>
          </a:xfrm>
        </p:spPr>
        <p:txBody>
          <a:bodyPr/>
          <a:lstStyle/>
          <a:p>
            <a:pPr lvl="1"/>
            <a:r>
              <a:rPr lang="en-US" sz="2000" dirty="0" smtClean="0"/>
              <a:t>Nicholas Staub, Product Portfolio Manager - North America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Christian Rudio, Global Product Line Manager - Scrolls</a:t>
            </a:r>
          </a:p>
          <a:p>
            <a:pPr lvl="1"/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David Wolf, Application Engineer - Screw and Scroll Products</a:t>
            </a:r>
          </a:p>
          <a:p>
            <a:pPr lvl="1"/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8" name="Picture 7" descr="IMG_1186.jpg"/>
          <p:cNvPicPr>
            <a:picLocks noChangeAspect="1"/>
          </p:cNvPicPr>
          <p:nvPr/>
        </p:nvPicPr>
        <p:blipFill>
          <a:blip r:embed="rId2"/>
          <a:srcRect r="-34" b="34189"/>
          <a:stretch>
            <a:fillRect/>
          </a:stretch>
        </p:blipFill>
        <p:spPr>
          <a:xfrm>
            <a:off x="5780860" y="1153160"/>
            <a:ext cx="1605642" cy="1424577"/>
          </a:xfrm>
          <a:prstGeom prst="rect">
            <a:avLst/>
          </a:prstGeom>
        </p:spPr>
      </p:pic>
      <p:pic>
        <p:nvPicPr>
          <p:cNvPr id="9" name="Picture 8" descr="IMG_1183.jpg"/>
          <p:cNvPicPr>
            <a:picLocks noChangeAspect="1"/>
          </p:cNvPicPr>
          <p:nvPr/>
        </p:nvPicPr>
        <p:blipFill>
          <a:blip r:embed="rId3"/>
          <a:srcRect b="32805"/>
          <a:stretch>
            <a:fillRect/>
          </a:stretch>
        </p:blipFill>
        <p:spPr>
          <a:xfrm>
            <a:off x="5777321" y="2770055"/>
            <a:ext cx="1612721" cy="1444898"/>
          </a:xfrm>
          <a:prstGeom prst="rect">
            <a:avLst/>
          </a:prstGeom>
        </p:spPr>
      </p:pic>
      <p:pic>
        <p:nvPicPr>
          <p:cNvPr id="10" name="Picture 9" descr="IMG_1184.jpg"/>
          <p:cNvPicPr>
            <a:picLocks noChangeAspect="1"/>
          </p:cNvPicPr>
          <p:nvPr/>
        </p:nvPicPr>
        <p:blipFill>
          <a:blip r:embed="rId4">
            <a:lum bright="10000"/>
          </a:blip>
          <a:srcRect b="30890"/>
          <a:stretch>
            <a:fillRect/>
          </a:stretch>
        </p:blipFill>
        <p:spPr>
          <a:xfrm>
            <a:off x="5785486" y="4433388"/>
            <a:ext cx="1596390" cy="147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609" y="6254149"/>
            <a:ext cx="1469571" cy="49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184197" cy="4681537"/>
          </a:xfrm>
        </p:spPr>
        <p:txBody>
          <a:bodyPr/>
          <a:lstStyle/>
          <a:p>
            <a:pPr marL="344487" lvl="1" indent="-342900">
              <a:buNone/>
            </a:pPr>
            <a:r>
              <a:rPr lang="en-US" sz="2000" b="1" dirty="0" smtClean="0"/>
              <a:t>Five important items to remember: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Lowest leaving glycol temperatures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Heat Recovery, gives more usable heat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Brazed plate reduces weight, integrates flow switch and strainer for reliability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VSD fan option on HE to improve part load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Two levels of pump kits, match to customer needs</a:t>
            </a:r>
          </a:p>
          <a:p>
            <a:pPr marL="344487" lvl="1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1.  Glycol – maximum capacity, colder glycol at higher ambient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460012"/>
            <a:ext cx="8207375" cy="2162764"/>
          </a:xfrm>
        </p:spPr>
        <p:txBody>
          <a:bodyPr/>
          <a:lstStyle/>
          <a:p>
            <a:pPr lvl="1"/>
            <a:r>
              <a:rPr lang="en-US" dirty="0" smtClean="0"/>
              <a:t>Glycol Chilling Option:  </a:t>
            </a:r>
            <a:r>
              <a:rPr lang="en-US" b="1" dirty="0" smtClean="0"/>
              <a:t>10F leaving temperature</a:t>
            </a:r>
          </a:p>
          <a:p>
            <a:pPr lvl="2"/>
            <a:r>
              <a:rPr lang="en-US" dirty="0" smtClean="0"/>
              <a:t>YLAA keeps making more capacity at higher ambients due to intelligent control</a:t>
            </a:r>
          </a:p>
          <a:p>
            <a:pPr lvl="2"/>
            <a:r>
              <a:rPr lang="en-US" dirty="0" smtClean="0"/>
              <a:t>EEV also facilitates changeover duty  with no derate at comfort cooling</a:t>
            </a:r>
          </a:p>
          <a:p>
            <a:pPr lvl="1"/>
            <a:endParaRPr lang="en-US" sz="1800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0" name="Rounded Rectangle 9"/>
          <p:cNvSpPr/>
          <p:nvPr/>
        </p:nvSpPr>
        <p:spPr>
          <a:xfrm>
            <a:off x="478971" y="3780971"/>
            <a:ext cx="8001000" cy="819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Maximum capacity &amp; colder glycol at higher ambient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No capacity penalty in changeover applications</a:t>
            </a:r>
          </a:p>
        </p:txBody>
      </p:sp>
      <p:pic>
        <p:nvPicPr>
          <p:cNvPr id="8" name="Picture 1" descr="C:\Documents and Settings\crudioc\Local Settings\Temporary Internet Files\Content.IE5\FDKTXEA9\MC900413624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007" y="1759131"/>
            <a:ext cx="748630" cy="11255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2.  Heat Recovery – more heat, more flexibility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176973"/>
            <a:ext cx="5703570" cy="1474787"/>
          </a:xfrm>
        </p:spPr>
        <p:txBody>
          <a:bodyPr/>
          <a:lstStyle/>
          <a:p>
            <a:pPr lvl="1">
              <a:buNone/>
            </a:pPr>
            <a:r>
              <a:rPr lang="en-US" b="1" dirty="0" smtClean="0"/>
              <a:t>“Partially Condensing Heat Recovery”</a:t>
            </a:r>
          </a:p>
          <a:p>
            <a:pPr lvl="1"/>
            <a:r>
              <a:rPr lang="en-US" dirty="0" smtClean="0"/>
              <a:t>Best balance of total heat recovered, temperature, and cost</a:t>
            </a:r>
          </a:p>
          <a:p>
            <a:pPr lvl="1"/>
            <a:r>
              <a:rPr lang="en-US" dirty="0" smtClean="0"/>
              <a:t>Flexibility to dial performance to customer needs</a:t>
            </a:r>
          </a:p>
          <a:p>
            <a:pPr lvl="1"/>
            <a:r>
              <a:rPr lang="en-US" dirty="0" smtClean="0"/>
              <a:t>YLAA design a global standard, shared components keeps cost competitive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22</a:t>
            </a:fld>
            <a:endParaRPr lang="de-DE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3204210"/>
          <a:ext cx="8534401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371600"/>
                <a:gridCol w="1143000"/>
                <a:gridCol w="1295400"/>
                <a:gridCol w="3276601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Recovery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What is it?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HR</a:t>
                      </a:r>
                      <a:r>
                        <a:rPr lang="en-US" baseline="0" dirty="0" smtClean="0"/>
                        <a:t> Capacity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HR</a:t>
                      </a:r>
                      <a:r>
                        <a:rPr lang="en-US" baseline="0" dirty="0" smtClean="0"/>
                        <a:t> Temp.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Partially</a:t>
                      </a:r>
                      <a:r>
                        <a:rPr lang="en-US" sz="1400" b="1" baseline="0" dirty="0" smtClean="0"/>
                        <a:t> Condensing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Medium</a:t>
                      </a:r>
                      <a:r>
                        <a:rPr lang="en-US" sz="1400" baseline="0" dirty="0" smtClean="0"/>
                        <a:t> BPHX in discharge 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</a:t>
                      </a:r>
                      <a:r>
                        <a:rPr lang="en-US" sz="1400" baseline="0" dirty="0" smtClean="0"/>
                        <a:t> to </a:t>
                      </a:r>
                      <a:r>
                        <a:rPr lang="en-US" sz="1400" dirty="0" smtClean="0"/>
                        <a:t>85%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 (140F),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Medium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(100-125F)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YLAA design</a:t>
                      </a:r>
                      <a:br>
                        <a:rPr lang="en-US" sz="1400" b="1" dirty="0" smtClean="0"/>
                      </a:br>
                      <a:r>
                        <a:rPr lang="en-US" sz="1400" b="1" dirty="0" smtClean="0"/>
                        <a:t>Excellent balance of performance, flexibility and price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Desuperheater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Small BPHX in discharge 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up to 10%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(140F)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Used by Trane, Carrier and others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Secondary Condenser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Water</a:t>
                      </a:r>
                      <a:r>
                        <a:rPr lang="en-US" sz="1400" baseline="0" dirty="0" smtClean="0"/>
                        <a:t>-cooled condenser in parallel with air-cooled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100%</a:t>
                      </a:r>
                      <a:r>
                        <a:rPr lang="en-US" sz="1400" baseline="0" dirty="0" smtClean="0"/>
                        <a:t/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(no less)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</a:t>
                      </a:r>
                      <a:r>
                        <a:rPr lang="en-US" sz="1400" baseline="0" dirty="0" smtClean="0"/>
                        <a:t> 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(95-105F)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Unique to Carrier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High price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Refrigerant</a:t>
                      </a:r>
                      <a:r>
                        <a:rPr lang="en-US" sz="1400" baseline="0" dirty="0" smtClean="0"/>
                        <a:t> system complexities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13" t="6667" r="17250" b="5000"/>
          <a:stretch>
            <a:fillRect/>
          </a:stretch>
        </p:blipFill>
        <p:spPr bwMode="auto">
          <a:xfrm>
            <a:off x="6127054" y="550877"/>
            <a:ext cx="2982511" cy="24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609600" y="5334000"/>
            <a:ext cx="8001000" cy="6159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Partially condensing heat recovery offers wide range of capacity and temperatures, at competitive cost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74136" y="1527586"/>
            <a:ext cx="516368" cy="903642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997075"/>
            <a:ext cx="7572375" cy="286702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333375"/>
            <a:ext cx="8234623" cy="647700"/>
          </a:xfrm>
        </p:spPr>
        <p:txBody>
          <a:bodyPr/>
          <a:lstStyle/>
          <a:p>
            <a:r>
              <a:rPr lang="en-US" dirty="0" smtClean="0"/>
              <a:t>Refresh Project Overview</a:t>
            </a:r>
            <a:br>
              <a:rPr lang="en-US" dirty="0" smtClean="0"/>
            </a:br>
            <a:r>
              <a:rPr lang="en-US" dirty="0" smtClean="0"/>
              <a:t>3.  Brazed Plate Evaporators (4-6 fan available now, 8-10 fan 2013)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5360987" cy="4681537"/>
          </a:xfrm>
        </p:spPr>
        <p:txBody>
          <a:bodyPr/>
          <a:lstStyle/>
          <a:p>
            <a:pPr lvl="1"/>
            <a:r>
              <a:rPr lang="en-US" dirty="0" smtClean="0"/>
              <a:t>Average weight savings of 15%</a:t>
            </a:r>
          </a:p>
          <a:p>
            <a:pPr lvl="1"/>
            <a:r>
              <a:rPr lang="en-US" dirty="0" smtClean="0"/>
              <a:t>Less structural steel, crane costs required on site</a:t>
            </a:r>
          </a:p>
          <a:p>
            <a:pPr lvl="1"/>
            <a:r>
              <a:rPr lang="en-US" dirty="0" smtClean="0"/>
              <a:t>Reduced copper use – reduces price volatility</a:t>
            </a:r>
          </a:p>
          <a:p>
            <a:pPr lvl="1"/>
            <a:r>
              <a:rPr lang="en-US" dirty="0" smtClean="0"/>
              <a:t>Shell &amp; tube still available for existing jobs, new selections BPHX only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0852" y="1066105"/>
            <a:ext cx="1334438" cy="21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2566" y="3058101"/>
            <a:ext cx="4103393" cy="29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896" y="1851071"/>
            <a:ext cx="7600950" cy="31242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159320" cy="647700"/>
          </a:xfrm>
        </p:spPr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3.  Brazed Plate Evaporator (4-6 fan available now, 8-10 fan 2013)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22693"/>
            <a:ext cx="8207375" cy="4681537"/>
          </a:xfrm>
        </p:spPr>
        <p:txBody>
          <a:bodyPr/>
          <a:lstStyle/>
          <a:p>
            <a:pPr lvl="1">
              <a:buNone/>
            </a:pPr>
            <a:r>
              <a:rPr lang="en-US" sz="1800" b="1" dirty="0" smtClean="0"/>
              <a:t>Why Now?</a:t>
            </a:r>
          </a:p>
          <a:p>
            <a:pPr lvl="1"/>
            <a:r>
              <a:rPr lang="en-US" dirty="0" smtClean="0"/>
              <a:t>Performance lacking 5 years ago</a:t>
            </a:r>
          </a:p>
          <a:p>
            <a:pPr lvl="2"/>
            <a:r>
              <a:rPr lang="en-US" dirty="0" smtClean="0"/>
              <a:t>copper costs driving development</a:t>
            </a:r>
          </a:p>
          <a:p>
            <a:pPr lvl="2"/>
            <a:r>
              <a:rPr lang="en-US" dirty="0" smtClean="0"/>
              <a:t>technology now competitive to 200TR</a:t>
            </a:r>
          </a:p>
          <a:p>
            <a:pPr lvl="2"/>
            <a:r>
              <a:rPr lang="en-US" sz="1600" b="1" dirty="0" smtClean="0"/>
              <a:t>No performance loss, lower water PD</a:t>
            </a:r>
          </a:p>
          <a:p>
            <a:endParaRPr lang="en-US" sz="700" b="1" dirty="0" smtClean="0"/>
          </a:p>
          <a:p>
            <a:r>
              <a:rPr lang="en-US" b="1" dirty="0" smtClean="0"/>
              <a:t>Changes Required:</a:t>
            </a:r>
          </a:p>
          <a:p>
            <a:pPr lvl="1"/>
            <a:r>
              <a:rPr lang="en-US" sz="1800" dirty="0" smtClean="0"/>
              <a:t>Testing, testing, testing….</a:t>
            </a:r>
          </a:p>
          <a:p>
            <a:pPr lvl="2"/>
            <a:r>
              <a:rPr lang="en-US" sz="1600" dirty="0" smtClean="0"/>
              <a:t>Multiple sizes, full and part load, extreme conditions</a:t>
            </a:r>
          </a:p>
          <a:p>
            <a:pPr lvl="2"/>
            <a:r>
              <a:rPr lang="en-US" sz="1600" b="1" dirty="0" smtClean="0"/>
              <a:t>Performance meets or exceeds shell &amp; tube</a:t>
            </a:r>
          </a:p>
          <a:p>
            <a:pPr lvl="1"/>
            <a:r>
              <a:rPr lang="en-US" sz="1800" dirty="0" smtClean="0"/>
              <a:t>Drafting</a:t>
            </a:r>
          </a:p>
          <a:p>
            <a:pPr lvl="2"/>
            <a:r>
              <a:rPr lang="en-US" sz="1600" dirty="0" smtClean="0"/>
              <a:t>Unique opportunity to incorporate best practices</a:t>
            </a:r>
          </a:p>
          <a:p>
            <a:pPr lvl="2"/>
            <a:r>
              <a:rPr lang="en-US" sz="1600" dirty="0" smtClean="0"/>
              <a:t>New pump kits, piping, sheet metal</a:t>
            </a:r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7" name="Picture 4" descr="http://www.kitconet.com/charts/metals/base/spot-copper-5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2321" y="1412450"/>
            <a:ext cx="2449195" cy="2040996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457832" y="3069172"/>
            <a:ext cx="1755884" cy="334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159320" cy="647700"/>
          </a:xfrm>
        </p:spPr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3.  Brazed Plate Evaporator (4-6 fan available now, 8-10 fan 2013)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4844468" cy="4681537"/>
          </a:xfrm>
        </p:spPr>
        <p:txBody>
          <a:bodyPr/>
          <a:lstStyle/>
          <a:p>
            <a:pPr lvl="1">
              <a:buNone/>
            </a:pPr>
            <a:r>
              <a:rPr lang="en-US" sz="1800" b="1" dirty="0" smtClean="0"/>
              <a:t>New evaporator:</a:t>
            </a:r>
          </a:p>
          <a:p>
            <a:pPr lvl="1"/>
            <a:r>
              <a:rPr lang="en-US" dirty="0" smtClean="0"/>
              <a:t>316 stainless steel plates optimized for HFC-410A</a:t>
            </a:r>
          </a:p>
          <a:p>
            <a:pPr lvl="1"/>
            <a:r>
              <a:rPr lang="en-US" dirty="0" smtClean="0"/>
              <a:t>Thermal dispersion flow switch standard</a:t>
            </a:r>
          </a:p>
          <a:p>
            <a:pPr lvl="1"/>
            <a:r>
              <a:rPr lang="en-US" dirty="0" smtClean="0"/>
              <a:t>20-mesh wye-strainer included standard</a:t>
            </a:r>
          </a:p>
          <a:p>
            <a:pPr lvl="2"/>
            <a:r>
              <a:rPr lang="en-US" dirty="0" smtClean="0"/>
              <a:t>Risk of clogging primarily construction debris at startup (evap loop is closed)</a:t>
            </a:r>
          </a:p>
          <a:p>
            <a:pPr lvl="2"/>
            <a:r>
              <a:rPr lang="en-US" dirty="0" smtClean="0"/>
              <a:t>Strainer can be serviced or mesh removed after startup</a:t>
            </a:r>
          </a:p>
          <a:p>
            <a:pPr lvl="2"/>
            <a:r>
              <a:rPr lang="en-US" dirty="0" smtClean="0"/>
              <a:t>Pump kits have strainers already (and will continue)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49154" name="Picture 2" descr="http://3.bp.blogspot.com/-WzVqbqdpNZw/TcTyhoV_SJI/AAAAAAAAAPs/jwLuz7wne3A/s1600/FIGURE+A2.10+Wye+straine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4117700"/>
            <a:ext cx="2286000" cy="1808976"/>
          </a:xfrm>
          <a:prstGeom prst="rect">
            <a:avLst/>
          </a:prstGeom>
          <a:noFill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6436" y="3683497"/>
            <a:ext cx="3682190" cy="284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8400" y="4136626"/>
            <a:ext cx="2246132" cy="190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C:\Documents and Settings\crudioc\Desktop\YLAA Documents\YLAA Refresh, FY11 Activities\BPHX VA-VE\plate hx screenshots\ylaa-sr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11" r="21184"/>
          <a:stretch>
            <a:fillRect/>
          </a:stretch>
        </p:blipFill>
        <p:spPr bwMode="auto">
          <a:xfrm>
            <a:off x="5173884" y="853535"/>
            <a:ext cx="3970116" cy="332789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59" y="2953595"/>
            <a:ext cx="8766226" cy="62156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924" y="3804802"/>
            <a:ext cx="8767779" cy="66859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333375"/>
            <a:ext cx="8137805" cy="647700"/>
          </a:xfrm>
        </p:spPr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3. Brazed Plate Evaporator (4-6 fan available now, 8-10 fan 2013)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dirty="0" smtClean="0"/>
              <a:t>Johnson Controls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1098557"/>
            <a:ext cx="8789987" cy="1920557"/>
          </a:xfrm>
        </p:spPr>
        <p:txBody>
          <a:bodyPr/>
          <a:lstStyle/>
          <a:p>
            <a:pPr lvl="1">
              <a:buNone/>
            </a:pPr>
            <a:r>
              <a:rPr lang="en-US" sz="1800" b="1" dirty="0" smtClean="0"/>
              <a:t>Customer connections to brazed plate evaporator:</a:t>
            </a:r>
          </a:p>
          <a:p>
            <a:pPr lvl="1"/>
            <a:r>
              <a:rPr lang="en-US" u="sng" dirty="0" smtClean="0"/>
              <a:t>4 - 6 fan</a:t>
            </a:r>
            <a:r>
              <a:rPr lang="en-US" dirty="0" smtClean="0"/>
              <a:t>: end connection (shown below); </a:t>
            </a:r>
            <a:r>
              <a:rPr lang="en-US" u="sng" dirty="0" smtClean="0"/>
              <a:t>8 - 10 fan</a:t>
            </a:r>
            <a:r>
              <a:rPr lang="en-US" dirty="0" smtClean="0"/>
              <a:t>: right side connection (not shown)</a:t>
            </a:r>
          </a:p>
          <a:p>
            <a:pPr lvl="1"/>
            <a:r>
              <a:rPr lang="en-US" dirty="0" smtClean="0"/>
              <a:t>Evaporator back from edge to help Center of Gravity, minimize refrigerant piping</a:t>
            </a:r>
          </a:p>
          <a:p>
            <a:pPr lvl="1"/>
            <a:r>
              <a:rPr lang="en-US" dirty="0" smtClean="0"/>
              <a:t>Standard “extension kit” – moves water connection to edge of unit, includes flow switch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559" y="2627731"/>
            <a:ext cx="4066399" cy="329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9707" y="2562450"/>
            <a:ext cx="3654740" cy="333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3038" y="5784113"/>
            <a:ext cx="394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Right Side View – </a:t>
            </a:r>
            <a:r>
              <a:rPr lang="en-US" b="1" dirty="0" smtClean="0">
                <a:solidFill>
                  <a:srgbClr val="FF0000"/>
                </a:solidFill>
              </a:rPr>
              <a:t>Heat Recovery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62273" y="5784118"/>
            <a:ext cx="447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End View – </a:t>
            </a:r>
            <a:r>
              <a:rPr lang="en-US" b="1" dirty="0" smtClean="0">
                <a:solidFill>
                  <a:srgbClr val="00B0F0"/>
                </a:solidFill>
              </a:rPr>
              <a:t>Evaporator </a:t>
            </a:r>
            <a:r>
              <a:rPr lang="en-US" sz="1400" b="1" dirty="0" smtClean="0"/>
              <a:t>&amp; pump kit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055088"/>
            <a:ext cx="78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Control Panel</a:t>
            </a:r>
            <a:endParaRPr lang="en-US" sz="1400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391633" y="3578308"/>
            <a:ext cx="331381" cy="228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60735" y="2378149"/>
            <a:ext cx="78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Control Panel</a:t>
            </a:r>
            <a:endParaRPr lang="en-US" sz="1400" dirty="0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 flipH="1">
            <a:off x="8389088" y="2901369"/>
            <a:ext cx="363280" cy="256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360628" y="3913632"/>
            <a:ext cx="687628" cy="1345997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275223" y="4168445"/>
            <a:ext cx="687628" cy="1345997"/>
          </a:xfrm>
          <a:prstGeom prst="round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BAD69-D9C2-014B-B771-4DB6A462A082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413655" y="311222"/>
            <a:ext cx="8416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Technical Details</a:t>
            </a:r>
            <a:br>
              <a:rPr lang="en-US" b="1" dirty="0" smtClean="0"/>
            </a:br>
            <a:r>
              <a:rPr lang="en-US" b="1" dirty="0" smtClean="0"/>
              <a:t>3. Brazed Plate Evaporator versus Shell and Tube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013" y="1098557"/>
            <a:ext cx="8520021" cy="1920557"/>
          </a:xfrm>
          <a:prstGeom prst="rect">
            <a:avLst/>
          </a:prstGeom>
        </p:spPr>
        <p:txBody>
          <a:bodyPr/>
          <a:lstStyle/>
          <a:p>
            <a:pPr marL="266700" marR="0" lvl="1" indent="-265113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-97" charset="2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9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886" y="1219200"/>
            <a:ext cx="61656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Clogging </a:t>
            </a:r>
            <a:r>
              <a:rPr lang="en-US" sz="1600" dirty="0" smtClean="0"/>
              <a:t>-  The factory will include a 20 mesh strainer at no additional cost.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/>
              <a:t>Smaller Evaporator </a:t>
            </a:r>
            <a:r>
              <a:rPr lang="en-US" sz="1600" dirty="0" smtClean="0"/>
              <a:t>- Enables new features and options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400" dirty="0" smtClean="0"/>
              <a:t>Water pipe extensions, water piping to edge of the unit (standard)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400" dirty="0" smtClean="0"/>
              <a:t>Thermal dispersion flow switch (standard)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400" dirty="0" smtClean="0"/>
              <a:t>Larger pump selections, with VSD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400" dirty="0" smtClean="0"/>
              <a:t>Lower unit weights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chemeClr val="accent4"/>
                </a:solidFill>
              </a:rPr>
              <a:t>Competition </a:t>
            </a:r>
            <a:r>
              <a:rPr lang="en-US" sz="1600" dirty="0" smtClean="0"/>
              <a:t>- Trane and McQuay scroll chillers are designed with BPHX.</a:t>
            </a:r>
            <a:endParaRPr lang="en-US" sz="1400" dirty="0" smtClean="0"/>
          </a:p>
          <a:p>
            <a:pPr marL="342900" lvl="2" indent="-342900">
              <a:buFont typeface="+mj-lt"/>
              <a:buAutoNum type="arabicPeriod"/>
            </a:pPr>
            <a:endParaRPr lang="en-US" sz="1400" dirty="0" smtClean="0"/>
          </a:p>
          <a:p>
            <a:pPr marL="1317625" lvl="2" indent="-342900">
              <a:buFont typeface="Arial" pitchFamily="34" charset="0"/>
              <a:buChar char="•"/>
            </a:pPr>
            <a:endParaRPr lang="en-US" sz="1400" dirty="0" smtClean="0"/>
          </a:p>
        </p:txBody>
      </p:sp>
      <p:pic>
        <p:nvPicPr>
          <p:cNvPr id="8" name="Picture 2" descr="http://3.bp.blogspot.com/-WzVqbqdpNZw/TcTyhoV_SJI/AAAAAAAAAPs/jwLuz7wne3A/s1600/FIGURE+A2.10+Wye+straine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5713" y="1140821"/>
            <a:ext cx="1293224" cy="102336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4845" y="4360763"/>
            <a:ext cx="815064" cy="16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8594" y="4516893"/>
            <a:ext cx="2401933" cy="147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 Overview</a:t>
            </a:r>
            <a:br>
              <a:rPr lang="en-US" dirty="0" smtClean="0"/>
            </a:br>
            <a:r>
              <a:rPr lang="en-US" dirty="0" smtClean="0"/>
              <a:t>4.  VSD Fans (New HE Option) (Available early 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VSD Fans</a:t>
            </a:r>
          </a:p>
          <a:p>
            <a:pPr lvl="1"/>
            <a:r>
              <a:rPr lang="en-US" sz="1800" dirty="0" smtClean="0"/>
              <a:t>New option on HE units</a:t>
            </a:r>
          </a:p>
          <a:p>
            <a:pPr lvl="1"/>
            <a:r>
              <a:rPr lang="en-US" sz="1800" dirty="0" smtClean="0"/>
              <a:t>Improves sound, efficiency – entire coil active</a:t>
            </a:r>
          </a:p>
          <a:p>
            <a:pPr lvl="1"/>
            <a:r>
              <a:rPr lang="en-US" sz="1800" dirty="0" smtClean="0"/>
              <a:t>Design similar to YVAA</a:t>
            </a:r>
          </a:p>
          <a:p>
            <a:pPr lvl="2"/>
            <a:r>
              <a:rPr lang="en-US" sz="1600" dirty="0" smtClean="0"/>
              <a:t>Add-on inverter enclosure with fan terminals</a:t>
            </a:r>
          </a:p>
          <a:p>
            <a:pPr lvl="2"/>
            <a:r>
              <a:rPr lang="en-US" sz="1600" dirty="0" smtClean="0"/>
              <a:t>Allows future retrofit kit for of installed units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F"/>
              </a:clrFrom>
              <a:clrTo>
                <a:srgbClr val="EEEE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9144" y="1119792"/>
            <a:ext cx="2152842" cy="21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069708" y="3646029"/>
            <a:ext cx="3958542" cy="2452782"/>
            <a:chOff x="1158229" y="2548691"/>
            <a:chExt cx="4893177" cy="2844811"/>
          </a:xfrm>
        </p:grpSpPr>
        <p:sp>
          <p:nvSpPr>
            <p:cNvPr id="9" name="Rectangle 8"/>
            <p:cNvSpPr/>
            <p:nvPr/>
          </p:nvSpPr>
          <p:spPr>
            <a:xfrm>
              <a:off x="1158229" y="2674778"/>
              <a:ext cx="862702" cy="17827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</a:rPr>
                <a:t>Unit</a:t>
              </a:r>
            </a:p>
            <a:p>
              <a:pPr algn="ctr"/>
              <a:r>
                <a:rPr lang="en-GB" sz="1400" dirty="0" smtClean="0">
                  <a:solidFill>
                    <a:schemeClr val="bg1"/>
                  </a:solidFill>
                </a:rPr>
                <a:t>Panel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11"/>
            <p:cNvGrpSpPr/>
            <p:nvPr/>
          </p:nvGrpSpPr>
          <p:grpSpPr>
            <a:xfrm>
              <a:off x="2708260" y="2548691"/>
              <a:ext cx="972552" cy="575075"/>
              <a:chOff x="3428992" y="1214422"/>
              <a:chExt cx="1143008" cy="714380"/>
            </a:xfrm>
          </p:grpSpPr>
          <p:sp>
            <p:nvSpPr>
              <p:cNvPr id="48" name="Rectangle 4"/>
              <p:cNvSpPr/>
              <p:nvPr/>
            </p:nvSpPr>
            <p:spPr>
              <a:xfrm>
                <a:off x="3428992" y="1214422"/>
                <a:ext cx="500066" cy="2143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 5"/>
              <p:cNvSpPr/>
              <p:nvPr/>
            </p:nvSpPr>
            <p:spPr>
              <a:xfrm>
                <a:off x="4071934" y="1214422"/>
                <a:ext cx="500066" cy="2143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3929058" y="1321579"/>
                <a:ext cx="14287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9"/>
              <p:cNvCxnSpPr/>
              <p:nvPr/>
            </p:nvCxnSpPr>
            <p:spPr>
              <a:xfrm rot="5400000">
                <a:off x="3857620" y="1500174"/>
                <a:ext cx="28575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10"/>
              <p:cNvSpPr/>
              <p:nvPr/>
            </p:nvSpPr>
            <p:spPr>
              <a:xfrm>
                <a:off x="3857620" y="1571612"/>
                <a:ext cx="285752" cy="35719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1" name="Group 12"/>
            <p:cNvGrpSpPr/>
            <p:nvPr/>
          </p:nvGrpSpPr>
          <p:grpSpPr>
            <a:xfrm>
              <a:off x="5078854" y="2548691"/>
              <a:ext cx="972552" cy="575075"/>
              <a:chOff x="3428992" y="1214422"/>
              <a:chExt cx="1143008" cy="71438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428992" y="1214422"/>
                <a:ext cx="500066" cy="2143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71934" y="1214422"/>
                <a:ext cx="500066" cy="2143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45" name="Straight Connector 44"/>
              <p:cNvCxnSpPr>
                <a:stCxn id="43" idx="3"/>
                <a:endCxn id="44" idx="1"/>
              </p:cNvCxnSpPr>
              <p:nvPr/>
            </p:nvCxnSpPr>
            <p:spPr>
              <a:xfrm>
                <a:off x="3929058" y="1321579"/>
                <a:ext cx="14287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857620" y="1500174"/>
                <a:ext cx="28575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3857620" y="1571612"/>
                <a:ext cx="285752" cy="35719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2" name="Group 18"/>
            <p:cNvGrpSpPr/>
            <p:nvPr/>
          </p:nvGrpSpPr>
          <p:grpSpPr>
            <a:xfrm>
              <a:off x="3923949" y="2548691"/>
              <a:ext cx="972552" cy="575075"/>
              <a:chOff x="3428992" y="1214422"/>
              <a:chExt cx="1143008" cy="71438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428992" y="1214422"/>
                <a:ext cx="500066" cy="2143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071934" y="1214422"/>
                <a:ext cx="500066" cy="2143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40" name="Straight Connector 39"/>
              <p:cNvCxnSpPr>
                <a:stCxn id="38" idx="3"/>
                <a:endCxn id="39" idx="1"/>
              </p:cNvCxnSpPr>
              <p:nvPr/>
            </p:nvCxnSpPr>
            <p:spPr>
              <a:xfrm>
                <a:off x="3929058" y="1321579"/>
                <a:ext cx="14287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3857620" y="1500174"/>
                <a:ext cx="28575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3857620" y="1571612"/>
                <a:ext cx="285752" cy="35719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465122" y="3641333"/>
              <a:ext cx="3464715" cy="11501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4" name="Group 50"/>
            <p:cNvGrpSpPr/>
            <p:nvPr/>
          </p:nvGrpSpPr>
          <p:grpSpPr>
            <a:xfrm>
              <a:off x="2889937" y="3066258"/>
              <a:ext cx="183029" cy="575714"/>
              <a:chOff x="3642512" y="1857364"/>
              <a:chExt cx="215108" cy="715174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rot="10800000">
                <a:off x="3643306" y="1857364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3286116" y="2214554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3358348" y="2213760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3429786" y="2213760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51"/>
            <p:cNvGrpSpPr/>
            <p:nvPr/>
          </p:nvGrpSpPr>
          <p:grpSpPr>
            <a:xfrm>
              <a:off x="4106303" y="3066258"/>
              <a:ext cx="183029" cy="575714"/>
              <a:chOff x="3642512" y="1857364"/>
              <a:chExt cx="215108" cy="715174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rot="10800000">
                <a:off x="3643306" y="1857364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3286116" y="2214554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3358348" y="2213760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3429786" y="2213760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56"/>
            <p:cNvGrpSpPr/>
            <p:nvPr/>
          </p:nvGrpSpPr>
          <p:grpSpPr>
            <a:xfrm>
              <a:off x="5261208" y="3066258"/>
              <a:ext cx="183029" cy="575714"/>
              <a:chOff x="3642512" y="1857364"/>
              <a:chExt cx="215108" cy="715174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rot="10800000">
                <a:off x="3643306" y="1857364"/>
                <a:ext cx="214314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3286116" y="2214554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3358348" y="2213760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3429786" y="2213760"/>
                <a:ext cx="71438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3316105" y="3756348"/>
              <a:ext cx="19303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Metal Wiring tray</a:t>
              </a:r>
              <a:endParaRPr lang="en-GB" sz="14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006654" y="3447231"/>
              <a:ext cx="25042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2300252" y="3446747"/>
              <a:ext cx="238" cy="130211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649236" y="4609783"/>
              <a:ext cx="364707" cy="6566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>
                  <a:solidFill>
                    <a:schemeClr val="bg1"/>
                  </a:solidFill>
                </a:rPr>
                <a:t>VSD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2013944" y="4748865"/>
              <a:ext cx="28630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1"/>
            </p:cNvCxnSpPr>
            <p:nvPr/>
          </p:nvCxnSpPr>
          <p:spPr>
            <a:xfrm>
              <a:off x="2465122" y="3698841"/>
              <a:ext cx="0" cy="130880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013944" y="5007650"/>
              <a:ext cx="41080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465122" y="3641333"/>
              <a:ext cx="264552" cy="64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341776" y="4715262"/>
              <a:ext cx="1835343" cy="678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One inverter per system</a:t>
              </a:r>
              <a:endParaRPr lang="en-GB" sz="1600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Overview</a:t>
            </a:r>
            <a:br>
              <a:rPr lang="en-US" dirty="0" smtClean="0"/>
            </a:br>
            <a:r>
              <a:rPr lang="en-US" dirty="0" smtClean="0"/>
              <a:t>4.  VSD Fan Option – Part Load Efficiency (Available early 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Gains 3-8% depending on unit size and configuration</a:t>
            </a:r>
          </a:p>
          <a:p>
            <a:pPr lvl="1"/>
            <a:r>
              <a:rPr lang="en-US" dirty="0" smtClean="0"/>
              <a:t>Graphed with competition: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0977" y="1884062"/>
            <a:ext cx="5687940" cy="41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594678" y="5507146"/>
            <a:ext cx="8001000" cy="7064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Conservative estimates…testing ongoing!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Today’s Expected Outcomes</a:t>
            </a:r>
            <a:endParaRPr lang="en-US" sz="24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09600" y="1447800"/>
            <a:ext cx="7543800" cy="4525963"/>
          </a:xfrm>
        </p:spPr>
        <p:txBody>
          <a:bodyPr/>
          <a:lstStyle/>
          <a:p>
            <a:pPr marL="287338" indent="-287338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 smtClean="0"/>
              <a:t>Learn about our STC</a:t>
            </a:r>
            <a:r>
              <a:rPr lang="en-US" b="1" dirty="0" smtClean="0"/>
              <a:t> market potential</a:t>
            </a:r>
            <a:r>
              <a:rPr lang="en-US" dirty="0" smtClean="0"/>
              <a:t>, our </a:t>
            </a:r>
            <a:r>
              <a:rPr lang="en-US" b="1" dirty="0" smtClean="0"/>
              <a:t>share</a:t>
            </a:r>
            <a:r>
              <a:rPr lang="en-US" dirty="0" smtClean="0"/>
              <a:t> and ways to </a:t>
            </a:r>
            <a:r>
              <a:rPr lang="en-US" b="1" dirty="0" smtClean="0"/>
              <a:t>increase visibility</a:t>
            </a:r>
          </a:p>
          <a:p>
            <a:pPr marL="287338" indent="-287338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dirty="0" smtClean="0"/>
              <a:t>Learn about</a:t>
            </a:r>
            <a:r>
              <a:rPr lang="en-US" sz="1800" b="1" dirty="0" smtClean="0"/>
              <a:t> five </a:t>
            </a:r>
            <a:r>
              <a:rPr lang="en-US" sz="1800" dirty="0" smtClean="0"/>
              <a:t>new ways to </a:t>
            </a:r>
            <a:r>
              <a:rPr lang="en-US" sz="1800" b="1" dirty="0" smtClean="0"/>
              <a:t>promote</a:t>
            </a:r>
            <a:r>
              <a:rPr lang="en-US" sz="1800" dirty="0" smtClean="0"/>
              <a:t> and  </a:t>
            </a:r>
            <a:r>
              <a:rPr lang="en-US" sz="1800" b="1" dirty="0" smtClean="0"/>
              <a:t>specify</a:t>
            </a:r>
            <a:r>
              <a:rPr lang="en-US" sz="1800" dirty="0" smtClean="0"/>
              <a:t> our </a:t>
            </a:r>
            <a:r>
              <a:rPr lang="en-US" dirty="0" smtClean="0"/>
              <a:t>YLAA </a:t>
            </a:r>
            <a:r>
              <a:rPr lang="en-US" sz="1800" dirty="0" smtClean="0"/>
              <a:t>offering with your consultants to:</a:t>
            </a:r>
          </a:p>
          <a:p>
            <a:pPr marL="725488" lvl="4" indent="-287338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b="1" dirty="0" smtClean="0">
                <a:solidFill>
                  <a:schemeClr val="tx1"/>
                </a:solidFill>
              </a:rPr>
              <a:t>Expand margin </a:t>
            </a:r>
            <a:r>
              <a:rPr lang="en-US" sz="1800" dirty="0" smtClean="0">
                <a:solidFill>
                  <a:schemeClr val="tx1"/>
                </a:solidFill>
              </a:rPr>
              <a:t>on every sale</a:t>
            </a:r>
          </a:p>
          <a:p>
            <a:pPr marL="725488" lvl="4" indent="-287338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Increase system </a:t>
            </a:r>
            <a:r>
              <a:rPr lang="en-US" sz="1800" b="1" dirty="0" smtClean="0">
                <a:solidFill>
                  <a:schemeClr val="tx1"/>
                </a:solidFill>
              </a:rPr>
              <a:t>performance</a:t>
            </a:r>
            <a:r>
              <a:rPr lang="en-US" sz="1800" dirty="0" smtClean="0">
                <a:solidFill>
                  <a:schemeClr val="tx1"/>
                </a:solidFill>
              </a:rPr>
              <a:t> and </a:t>
            </a:r>
            <a:r>
              <a:rPr lang="en-US" sz="1800" b="1" dirty="0" smtClean="0">
                <a:solidFill>
                  <a:schemeClr val="tx1"/>
                </a:solidFill>
              </a:rPr>
              <a:t>reliability</a:t>
            </a:r>
          </a:p>
          <a:p>
            <a:pPr marL="725488" lvl="4" indent="-287338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b="1" dirty="0" smtClean="0">
                <a:solidFill>
                  <a:schemeClr val="tx1"/>
                </a:solidFill>
              </a:rPr>
              <a:t>Outsmart your competition </a:t>
            </a:r>
            <a:r>
              <a:rPr lang="en-US" sz="1800" dirty="0" smtClean="0">
                <a:solidFill>
                  <a:schemeClr val="tx1"/>
                </a:solidFill>
              </a:rPr>
              <a:t>by driving up their costs</a:t>
            </a:r>
          </a:p>
          <a:p>
            <a:pPr marL="287338" indent="-287338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 smtClean="0"/>
              <a:t>Learn more about our </a:t>
            </a:r>
            <a:r>
              <a:rPr lang="en-US" b="1" dirty="0" smtClean="0"/>
              <a:t>Global Chiller Selection </a:t>
            </a:r>
            <a:r>
              <a:rPr lang="en-US" dirty="0" smtClean="0"/>
              <a:t>software, our latest </a:t>
            </a:r>
            <a:r>
              <a:rPr lang="en-US" b="1" dirty="0" smtClean="0"/>
              <a:t>improvements</a:t>
            </a:r>
            <a:r>
              <a:rPr lang="en-US" dirty="0" smtClean="0"/>
              <a:t> and </a:t>
            </a:r>
            <a:r>
              <a:rPr lang="en-US" b="1" dirty="0" smtClean="0"/>
              <a:t>best practices </a:t>
            </a:r>
            <a:r>
              <a:rPr lang="en-US" dirty="0" smtClean="0"/>
              <a:t>around optimizing chiller selections</a:t>
            </a:r>
          </a:p>
          <a:p>
            <a:pPr marL="287338" indent="-287338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dirty="0" smtClean="0"/>
              <a:t>Need a </a:t>
            </a:r>
            <a:r>
              <a:rPr lang="en-US" sz="1800" b="1" dirty="0" smtClean="0"/>
              <a:t>Subject Matter Expert </a:t>
            </a:r>
            <a:r>
              <a:rPr lang="en-US" sz="1800" dirty="0" smtClean="0"/>
              <a:t>or sales materials to help you WIN more YLAA projects?</a:t>
            </a:r>
            <a:r>
              <a:rPr lang="en-US" sz="1800" b="1" dirty="0" smtClean="0"/>
              <a:t> </a:t>
            </a:r>
            <a:r>
              <a:rPr lang="en-US" sz="1800" dirty="0" smtClean="0"/>
              <a:t>You will meet the JCI STC Team today...they will help!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609" y="6254149"/>
            <a:ext cx="1469571" cy="49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013F40-8C4A-482B-9E59-7D25F383F8CE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 Overview</a:t>
            </a:r>
            <a:br>
              <a:rPr lang="en-US" dirty="0" smtClean="0"/>
            </a:br>
            <a:r>
              <a:rPr lang="en-US" dirty="0" smtClean="0"/>
              <a:t>5.  Pump Kit Improvements (available now, BPHX units)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5005387" cy="4681537"/>
          </a:xfrm>
        </p:spPr>
        <p:txBody>
          <a:bodyPr/>
          <a:lstStyle/>
          <a:p>
            <a:pPr lvl="1"/>
            <a:r>
              <a:rPr lang="en-US" sz="1800" b="1" dirty="0" smtClean="0"/>
              <a:t>Wider range</a:t>
            </a:r>
            <a:r>
              <a:rPr lang="en-US" sz="1800" dirty="0" smtClean="0"/>
              <a:t> of selections to include:</a:t>
            </a:r>
          </a:p>
          <a:p>
            <a:pPr lvl="2"/>
            <a:r>
              <a:rPr lang="en-US" sz="1600" b="1" dirty="0" smtClean="0"/>
              <a:t>Primary-Secondary </a:t>
            </a:r>
            <a:r>
              <a:rPr lang="en-US" sz="1600" dirty="0" smtClean="0"/>
              <a:t>(down to 3hp motors)</a:t>
            </a:r>
          </a:p>
          <a:p>
            <a:pPr lvl="2"/>
            <a:r>
              <a:rPr lang="en-US" sz="1600" b="1" dirty="0" smtClean="0"/>
              <a:t>More impeller sizes </a:t>
            </a:r>
            <a:r>
              <a:rPr lang="en-US" sz="1600" dirty="0" smtClean="0"/>
              <a:t>– better match jobs</a:t>
            </a:r>
          </a:p>
          <a:p>
            <a:pPr lvl="1">
              <a:buNone/>
            </a:pPr>
            <a:endParaRPr lang="en-US" sz="900" b="1" dirty="0" smtClean="0"/>
          </a:p>
          <a:p>
            <a:pPr lvl="1"/>
            <a:r>
              <a:rPr lang="en-US" sz="1800" b="1" dirty="0" smtClean="0"/>
              <a:t>New Optional “Full Featured” Kit</a:t>
            </a:r>
            <a:endParaRPr lang="en-US" sz="1800" dirty="0" smtClean="0"/>
          </a:p>
          <a:p>
            <a:pPr lvl="2"/>
            <a:r>
              <a:rPr lang="en-US" sz="1600" dirty="0" smtClean="0"/>
              <a:t>Inlet shutoff valve, Test ports, drain ports, expansion tank port</a:t>
            </a:r>
          </a:p>
          <a:p>
            <a:pPr lvl="2"/>
            <a:r>
              <a:rPr lang="en-US" sz="1600" dirty="0" smtClean="0"/>
              <a:t>Base kit as today, plus drain/vent ports</a:t>
            </a:r>
          </a:p>
          <a:p>
            <a:pPr lvl="2"/>
            <a:endParaRPr lang="en-US" sz="900" b="1" dirty="0" smtClean="0"/>
          </a:p>
          <a:p>
            <a:pPr lvl="1"/>
            <a:r>
              <a:rPr lang="en-US" sz="1800" b="1" dirty="0" smtClean="0"/>
              <a:t>VSD Pumps by SQ</a:t>
            </a:r>
          </a:p>
          <a:p>
            <a:pPr lvl="2"/>
            <a:r>
              <a:rPr lang="en-US" sz="1600" dirty="0" smtClean="0"/>
              <a:t>Future standard option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dirty="0" smtClean="0"/>
              <a:t>Johnson Controls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82" t="11509" r="27494" b="20232"/>
          <a:stretch>
            <a:fillRect/>
          </a:stretch>
        </p:blipFill>
        <p:spPr bwMode="auto">
          <a:xfrm>
            <a:off x="5541439" y="1341120"/>
            <a:ext cx="3188225" cy="231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596861" y="5677922"/>
            <a:ext cx="8001000" cy="3873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Increased flexibility, performance and easier to do SQ’s…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48296" y="4345578"/>
            <a:ext cx="5329647" cy="118411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1400" b="1" dirty="0" smtClean="0">
                <a:solidFill>
                  <a:schemeClr val="accent4"/>
                </a:solidFill>
              </a:rPr>
              <a:t>Balancing valve a good idea…even with VFD!</a:t>
            </a:r>
          </a:p>
          <a:p>
            <a:pPr marL="461963" lvl="2"/>
            <a:r>
              <a:rPr lang="en-US" sz="1400" b="1" dirty="0" smtClean="0">
                <a:solidFill>
                  <a:schemeClr val="accent4"/>
                </a:solidFill>
              </a:rPr>
              <a:t>recommended by pump manufacturers; allows fine tuning flow </a:t>
            </a:r>
          </a:p>
          <a:p>
            <a:pPr marL="461963" lvl="2"/>
            <a:r>
              <a:rPr lang="en-US" sz="1400" b="1" dirty="0" smtClean="0">
                <a:solidFill>
                  <a:schemeClr val="accent4"/>
                </a:solidFill>
              </a:rPr>
              <a:t>Includes check valve function, shutoff valve and drain – fewer connections - Included as standard!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49569" y="5591908"/>
            <a:ext cx="6729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IGV = inlet guide vane / strainer</a:t>
            </a:r>
            <a:endParaRPr lang="en-US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888878" cy="647700"/>
          </a:xfrm>
        </p:spPr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5.  Pumps Kits – wider range, new options (available now, BPHX units)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176973"/>
            <a:ext cx="8207375" cy="4681537"/>
          </a:xfrm>
        </p:spPr>
        <p:txBody>
          <a:bodyPr/>
          <a:lstStyle/>
          <a:p>
            <a:pPr lvl="1"/>
            <a:r>
              <a:rPr lang="en-US" dirty="0" smtClean="0"/>
              <a:t>YLAA was a leader in factory-installed pump kits</a:t>
            </a:r>
          </a:p>
          <a:p>
            <a:pPr lvl="1"/>
            <a:r>
              <a:rPr lang="en-US" dirty="0" smtClean="0"/>
              <a:t>Our competitors have evolved and expanded</a:t>
            </a:r>
          </a:p>
          <a:p>
            <a:pPr lvl="2"/>
            <a:r>
              <a:rPr lang="en-US" dirty="0" smtClean="0"/>
              <a:t>Trane standardized CGAM on VFDs for balancing &amp; setup</a:t>
            </a:r>
          </a:p>
          <a:p>
            <a:pPr lvl="2"/>
            <a:r>
              <a:rPr lang="en-US" dirty="0" smtClean="0"/>
              <a:t>Carrier offers tanks, optional VFDs</a:t>
            </a:r>
          </a:p>
          <a:p>
            <a:pPr lvl="2"/>
            <a:r>
              <a:rPr lang="en-US" dirty="0" smtClean="0"/>
              <a:t>Both offer inlet service valves</a:t>
            </a:r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31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14399" y="3002664"/>
          <a:ext cx="7040881" cy="2589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1"/>
                <a:gridCol w="788670"/>
                <a:gridCol w="651510"/>
                <a:gridCol w="617220"/>
                <a:gridCol w="902970"/>
                <a:gridCol w="845820"/>
                <a:gridCol w="982980"/>
                <a:gridCol w="1223010"/>
              </a:tblGrid>
              <a:tr h="66921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Dual</a:t>
                      </a:r>
                      <a:r>
                        <a:rPr lang="en-US" sz="1600" baseline="0" dirty="0" smtClean="0"/>
                        <a:t> Pump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VFD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IGV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Comb. Valve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PT Taps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Service </a:t>
                      </a:r>
                      <a:r>
                        <a:rPr lang="en-US" sz="1600" baseline="0" dirty="0" smtClean="0"/>
                        <a:t>Valves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Expansion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Tank</a:t>
                      </a:r>
                      <a:endParaRPr lang="en-US" sz="1600" dirty="0"/>
                    </a:p>
                  </a:txBody>
                  <a:tcPr anchor="ctr"/>
                </a:tc>
              </a:tr>
              <a:tr h="60464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Trane CGAM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464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Carrier 30RB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464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York YLAA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7226457" y="5211843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165215" y="4563508"/>
            <a:ext cx="269875" cy="249237"/>
          </a:xfrm>
          <a:prstGeom prst="ellipse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165215" y="5211843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223669" y="5211843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931954" y="5211843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200116" y="5211842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200116" y="4563507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200116" y="3915331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931954" y="3915331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931954" y="4564301"/>
            <a:ext cx="269875" cy="247650"/>
          </a:xfrm>
          <a:prstGeom prst="ellipse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337527" y="4563507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5223669" y="4563507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223669" y="3915331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165215" y="3915331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7226457" y="3915331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226457" y="4564301"/>
            <a:ext cx="269875" cy="247650"/>
          </a:xfrm>
          <a:prstGeom prst="ellipse">
            <a:avLst/>
          </a:prstGeom>
          <a:solidFill>
            <a:srgbClr val="FFFF00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337527" y="3915332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337527" y="5211842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3583146" y="5211842"/>
            <a:ext cx="269875" cy="249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3583146" y="4563508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3583146" y="3915332"/>
            <a:ext cx="269875" cy="2492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89145" y="5214551"/>
            <a:ext cx="8001000" cy="863571"/>
            <a:chOff x="489145" y="5214551"/>
            <a:chExt cx="8001000" cy="863571"/>
          </a:xfrm>
        </p:grpSpPr>
        <p:grpSp>
          <p:nvGrpSpPr>
            <p:cNvPr id="42" name="Group 41"/>
            <p:cNvGrpSpPr/>
            <p:nvPr/>
          </p:nvGrpSpPr>
          <p:grpSpPr>
            <a:xfrm>
              <a:off x="489145" y="5218190"/>
              <a:ext cx="8001000" cy="859932"/>
              <a:chOff x="489145" y="5218190"/>
              <a:chExt cx="8001000" cy="859932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489145" y="5610762"/>
                <a:ext cx="8001000" cy="46736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The new pump kits address all of these items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2931604" y="5218190"/>
                <a:ext cx="4565657" cy="249238"/>
                <a:chOff x="2931604" y="5218190"/>
                <a:chExt cx="4565657" cy="249238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931604" y="5218190"/>
                  <a:ext cx="269875" cy="2492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221061" y="5218190"/>
                  <a:ext cx="269875" cy="2492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6164821" y="5218190"/>
                  <a:ext cx="269875" cy="2492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7227386" y="5218190"/>
                  <a:ext cx="269875" cy="24923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7479957" y="5214551"/>
              <a:ext cx="7166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(SQ)</a:t>
              </a:r>
              <a:endParaRPr lang="en-US" sz="1100"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39752" cy="647700"/>
          </a:xfrm>
        </p:spPr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5.  Pumps Kits – wider range, new options (available now, BPHX units)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500" y="1375719"/>
            <a:ext cx="7973334" cy="327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626076" y="5082746"/>
            <a:ext cx="8004442" cy="9389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Similar to current pump kit, with: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 vent &amp; drain port in piping, flow switch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39752" cy="647700"/>
          </a:xfrm>
        </p:spPr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5.  Pumps Kits – wider range, new options (available now, BPHX units)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620" y="1309816"/>
            <a:ext cx="7883749" cy="367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617838" y="5387546"/>
            <a:ext cx="8012680" cy="6341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Same as standard kit, plus inlet shutoff valve, additional ports for expansion tank and pressure/temperature measurement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39752" cy="647700"/>
          </a:xfrm>
        </p:spPr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5.  Pumps Kits – wider range, new options (available now, BPHX units)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266824"/>
            <a:ext cx="8733779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638" y="1828800"/>
            <a:ext cx="3816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0450" algn="l"/>
              </a:tabLst>
              <a:defRPr/>
            </a:pPr>
            <a:r>
              <a:rPr lang="de-DE" sz="4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YLAA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de-DE" sz="28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GCSS Demonstration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7149" y="311115"/>
            <a:ext cx="6983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Global Chiller Selection Software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b="1" kern="0" dirty="0" smtClean="0">
                <a:latin typeface="+mj-lt"/>
                <a:ea typeface="+mj-ea"/>
                <a:cs typeface="+mj-cs"/>
              </a:rPr>
              <a:t>Improvements / Concerns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451" y="1175658"/>
            <a:ext cx="63311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b="1" dirty="0" smtClean="0"/>
              <a:t>Improvements over old STC software:</a:t>
            </a:r>
          </a:p>
          <a:p>
            <a:pPr marL="342900" indent="-342900"/>
            <a:endParaRPr lang="en-US" sz="1600" dirty="0" smtClean="0"/>
          </a:p>
          <a:p>
            <a:pPr marL="800100" lvl="1" indent="-342900"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/>
              <a:t>Access more information without having to save project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Ability to return to unit pick list without re-rating all models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Unit pick lists show BTP pricing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Can compare option and warranty pricing without saving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Ability to handle worldwide products and users with one software tool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Ability to update software without a patch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/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400" dirty="0" smtClean="0"/>
          </a:p>
          <a:p>
            <a:pPr marL="1317625" lvl="2" indent="-342900">
              <a:buFont typeface="Arial" pitchFamily="34" charset="0"/>
              <a:buChar char="•"/>
            </a:pPr>
            <a:endParaRPr lang="en-US" sz="1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04634" y="3679467"/>
            <a:ext cx="61656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b="1" dirty="0" smtClean="0"/>
              <a:t>Major Issues Identified:</a:t>
            </a:r>
          </a:p>
          <a:p>
            <a:pPr marL="342900" indent="-342900"/>
            <a:endParaRPr lang="en-US" sz="1600" dirty="0" smtClean="0"/>
          </a:p>
          <a:p>
            <a:pPr marL="800100" lvl="1" indent="-342900">
              <a:buFont typeface="+mj-lt"/>
              <a:buAutoNum type="arabicPeriod"/>
              <a:tabLst>
                <a:tab pos="574675" algn="l"/>
              </a:tabLst>
            </a:pPr>
            <a:r>
              <a:rPr lang="en-US" sz="1600" dirty="0" smtClean="0"/>
              <a:t>Efficiency, unit of measure (COP, EER, KW/ton)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Can’t rate by a temperature and flow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Can’t rate heat pumps easily (YVWA)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Option availability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Drawings in .</a:t>
            </a:r>
            <a:r>
              <a:rPr lang="en-US" sz="1600" dirty="0" err="1" smtClean="0"/>
              <a:t>dwg</a:t>
            </a:r>
            <a:r>
              <a:rPr lang="en-US" sz="1600" dirty="0" smtClean="0"/>
              <a:t> format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Need more descriptive error messages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Need option description / cutsheets added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 smtClean="0"/>
          </a:p>
          <a:p>
            <a:pPr marL="800100" lvl="1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/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400" dirty="0" smtClean="0"/>
          </a:p>
          <a:p>
            <a:pPr marL="1317625" lvl="2" indent="-342900">
              <a:buFont typeface="Arial" pitchFamily="34" charset="0"/>
              <a:buChar char="•"/>
            </a:pPr>
            <a:endParaRPr lang="en-US" sz="1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7855" y="1602377"/>
            <a:ext cx="2353928" cy="1438818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6055" y="3584304"/>
            <a:ext cx="2940231" cy="2102530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Chiller Selection Software</a:t>
            </a:r>
            <a:br>
              <a:rPr lang="en-US" dirty="0" smtClean="0"/>
            </a:br>
            <a:r>
              <a:rPr lang="en-US" dirty="0" smtClean="0"/>
              <a:t>Screenshot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entry on drop-down menu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84" y="1688757"/>
            <a:ext cx="6484823" cy="427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6"/>
          <p:cNvSpPr/>
          <p:nvPr/>
        </p:nvSpPr>
        <p:spPr>
          <a:xfrm>
            <a:off x="6376087" y="3682314"/>
            <a:ext cx="708454" cy="1729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20300564">
            <a:off x="6328198" y="3364712"/>
            <a:ext cx="1089352" cy="14478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60973" y="2430162"/>
            <a:ext cx="146633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Old: </a:t>
            </a:r>
          </a:p>
          <a:p>
            <a:r>
              <a:rPr lang="en-US" sz="1400" i="1" dirty="0" smtClean="0"/>
              <a:t>Small Tonnage Chiller Products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121612" y="3645244"/>
            <a:ext cx="1676399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New: </a:t>
            </a:r>
          </a:p>
          <a:p>
            <a:r>
              <a:rPr lang="en-US" sz="1400" i="1" dirty="0" smtClean="0"/>
              <a:t>Global Chiller Selection Software</a:t>
            </a:r>
            <a:endParaRPr lang="en-US" sz="1400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62" y="1199766"/>
            <a:ext cx="2989125" cy="181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1277" y="2586680"/>
            <a:ext cx="2231498" cy="29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eft Arrow 17"/>
          <p:cNvSpPr/>
          <p:nvPr/>
        </p:nvSpPr>
        <p:spPr>
          <a:xfrm rot="9944722">
            <a:off x="2337487" y="3523734"/>
            <a:ext cx="2117123" cy="18535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7234" y="2556695"/>
            <a:ext cx="2248930" cy="300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Chiller Selection Software</a:t>
            </a:r>
            <a:br>
              <a:rPr lang="en-US" dirty="0" smtClean="0"/>
            </a:br>
            <a:r>
              <a:rPr lang="en-US" dirty="0" smtClean="0"/>
              <a:t>Screenshot overview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7" name="Left Arrow 6"/>
          <p:cNvSpPr/>
          <p:nvPr/>
        </p:nvSpPr>
        <p:spPr>
          <a:xfrm rot="16200000">
            <a:off x="6336957" y="3115961"/>
            <a:ext cx="2117123" cy="18535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95170" y="3777051"/>
            <a:ext cx="2104766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Note:</a:t>
            </a:r>
          </a:p>
          <a:p>
            <a:r>
              <a:rPr lang="en-US" sz="1400" i="1" dirty="0" smtClean="0"/>
              <a:t>Style A = Shell &amp; Tube</a:t>
            </a:r>
          </a:p>
          <a:p>
            <a:r>
              <a:rPr lang="en-US" sz="1400" i="1" dirty="0" smtClean="0"/>
              <a:t>Style B = BPHX</a:t>
            </a:r>
            <a:endParaRPr lang="en-US" sz="1400" i="1" dirty="0"/>
          </a:p>
        </p:txBody>
      </p:sp>
      <p:sp>
        <p:nvSpPr>
          <p:cNvPr id="16" name="Left Arrow 15"/>
          <p:cNvSpPr/>
          <p:nvPr/>
        </p:nvSpPr>
        <p:spPr>
          <a:xfrm rot="1894695">
            <a:off x="776799" y="1857526"/>
            <a:ext cx="1267151" cy="18680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9353640">
            <a:off x="4367965" y="2160788"/>
            <a:ext cx="2001773" cy="20973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04086" y="1968843"/>
            <a:ext cx="15734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Step 1:</a:t>
            </a:r>
          </a:p>
          <a:p>
            <a:r>
              <a:rPr lang="en-US" sz="1400" i="1" dirty="0" smtClean="0"/>
              <a:t>Make new project</a:t>
            </a:r>
            <a:endParaRPr lang="en-US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00118" y="1280983"/>
            <a:ext cx="245899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Step 2:</a:t>
            </a:r>
          </a:p>
          <a:p>
            <a:r>
              <a:rPr lang="en-US" sz="1400" i="1" dirty="0" smtClean="0"/>
              <a:t>Select unit types to rate</a:t>
            </a:r>
          </a:p>
          <a:p>
            <a:r>
              <a:rPr lang="en-US" sz="1400" i="1" dirty="0" smtClean="0"/>
              <a:t>     -or-</a:t>
            </a:r>
          </a:p>
          <a:p>
            <a:r>
              <a:rPr lang="en-US" sz="1400" i="1" dirty="0" smtClean="0"/>
              <a:t>Select specific unit</a:t>
            </a:r>
            <a:endParaRPr lang="en-US" sz="1400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099" y="2166558"/>
            <a:ext cx="6301907" cy="328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Chiller Selection Software</a:t>
            </a:r>
            <a:br>
              <a:rPr lang="en-US" dirty="0" smtClean="0"/>
            </a:br>
            <a:r>
              <a:rPr lang="en-US" dirty="0" smtClean="0"/>
              <a:t>Screenshot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Basic rating and selection screen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7" name="Left Arrow 6"/>
          <p:cNvSpPr/>
          <p:nvPr/>
        </p:nvSpPr>
        <p:spPr>
          <a:xfrm>
            <a:off x="4917990" y="3888265"/>
            <a:ext cx="708454" cy="1729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47071" y="1861756"/>
            <a:ext cx="330337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Step 3:  Enter design conditions </a:t>
            </a:r>
            <a:r>
              <a:rPr lang="en-US" sz="1400" i="1" dirty="0" smtClean="0"/>
              <a:t>temperatures, voltage, liquid types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605848" y="3917098"/>
            <a:ext cx="167639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Step 4: </a:t>
            </a:r>
          </a:p>
          <a:p>
            <a:r>
              <a:rPr lang="en-US" sz="1400" i="1" dirty="0" smtClean="0"/>
              <a:t>Click Rate</a:t>
            </a:r>
            <a:endParaRPr lang="en-US" sz="1400" i="1" dirty="0"/>
          </a:p>
        </p:txBody>
      </p:sp>
      <p:sp>
        <p:nvSpPr>
          <p:cNvPr id="14" name="Rounded Rectangle 13"/>
          <p:cNvSpPr/>
          <p:nvPr/>
        </p:nvSpPr>
        <p:spPr>
          <a:xfrm>
            <a:off x="411892" y="2397216"/>
            <a:ext cx="6598508" cy="145809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 smtClean="0"/>
              <a:t>YLAA product and market review</a:t>
            </a:r>
          </a:p>
          <a:p>
            <a:pPr lvl="1"/>
            <a:r>
              <a:rPr lang="en-US" sz="2000" dirty="0" smtClean="0"/>
              <a:t>“Refresh project” overview &amp; technical details</a:t>
            </a:r>
          </a:p>
          <a:p>
            <a:pPr marL="574675" lvl="2" indent="-342900">
              <a:buFont typeface="+mj-lt"/>
              <a:buAutoNum type="arabicPeriod"/>
            </a:pPr>
            <a:r>
              <a:rPr lang="en-US" dirty="0" smtClean="0"/>
              <a:t>Glycol Applications</a:t>
            </a:r>
          </a:p>
          <a:p>
            <a:pPr marL="574675" lvl="2" indent="-342900">
              <a:buFont typeface="+mj-lt"/>
              <a:buAutoNum type="arabicPeriod"/>
            </a:pPr>
            <a:r>
              <a:rPr lang="en-US" dirty="0" smtClean="0"/>
              <a:t>Heat Recovery</a:t>
            </a:r>
          </a:p>
          <a:p>
            <a:pPr marL="574675" lvl="2" indent="-342900">
              <a:buFont typeface="+mj-lt"/>
              <a:buAutoNum type="arabicPeriod"/>
            </a:pPr>
            <a:r>
              <a:rPr lang="en-US" dirty="0" smtClean="0"/>
              <a:t>Brazed Plate Heat Exchanger</a:t>
            </a:r>
          </a:p>
          <a:p>
            <a:pPr marL="574675" lvl="2" indent="-342900">
              <a:buFont typeface="+mj-lt"/>
              <a:buAutoNum type="arabicPeriod"/>
            </a:pPr>
            <a:r>
              <a:rPr lang="en-US" dirty="0" smtClean="0"/>
              <a:t>VSD Fan Option</a:t>
            </a:r>
          </a:p>
          <a:p>
            <a:pPr marL="574675" lvl="2" indent="-342900">
              <a:buFont typeface="+mj-lt"/>
              <a:buAutoNum type="arabicPeriod"/>
            </a:pPr>
            <a:r>
              <a:rPr lang="en-US" dirty="0" smtClean="0"/>
              <a:t>Pump Kits – 2 different levels</a:t>
            </a:r>
          </a:p>
          <a:p>
            <a:pPr lvl="1"/>
            <a:r>
              <a:rPr lang="en-US" sz="1800" dirty="0" err="1" smtClean="0"/>
              <a:t>YORKworks</a:t>
            </a:r>
            <a:r>
              <a:rPr lang="en-US" sz="1800" dirty="0" smtClean="0"/>
              <a:t> “Global Chiller Selection Software” demonstration</a:t>
            </a:r>
          </a:p>
          <a:p>
            <a:pPr lvl="1"/>
            <a:r>
              <a:rPr lang="en-US" sz="1800" dirty="0" smtClean="0"/>
              <a:t>New Sales Tools:</a:t>
            </a:r>
          </a:p>
          <a:p>
            <a:pPr lvl="2"/>
            <a:r>
              <a:rPr lang="en-US" sz="1800" dirty="0" smtClean="0"/>
              <a:t>Customer presentation, Sales Guide, Engineering guide</a:t>
            </a:r>
          </a:p>
          <a:p>
            <a:pPr lvl="1"/>
            <a:r>
              <a:rPr lang="en-US" sz="1800" dirty="0" smtClean="0"/>
              <a:t>Questions</a:t>
            </a:r>
          </a:p>
          <a:p>
            <a:pPr lvl="1"/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067" y="2196671"/>
            <a:ext cx="6472318" cy="353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Chiller Selection Software</a:t>
            </a:r>
            <a:br>
              <a:rPr lang="en-US" dirty="0" smtClean="0"/>
            </a:br>
            <a:r>
              <a:rPr lang="en-US" dirty="0" smtClean="0"/>
              <a:t>Screenshot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Rating Results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942703" y="2265405"/>
            <a:ext cx="330337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Step 5: </a:t>
            </a:r>
          </a:p>
          <a:p>
            <a:r>
              <a:rPr lang="en-US" sz="1400" i="1" dirty="0" smtClean="0"/>
              <a:t>Review performance data and re-rate or re-select if necessary</a:t>
            </a:r>
            <a:endParaRPr lang="en-US" sz="1400" i="1" dirty="0"/>
          </a:p>
        </p:txBody>
      </p:sp>
      <p:sp>
        <p:nvSpPr>
          <p:cNvPr id="14" name="Rounded Rectangle 13"/>
          <p:cNvSpPr/>
          <p:nvPr/>
        </p:nvSpPr>
        <p:spPr>
          <a:xfrm>
            <a:off x="691979" y="3015049"/>
            <a:ext cx="6598508" cy="276791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054" y="2323406"/>
            <a:ext cx="6486725" cy="350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Chiller Selection Software</a:t>
            </a:r>
            <a:br>
              <a:rPr lang="en-US" dirty="0" smtClean="0"/>
            </a:br>
            <a:r>
              <a:rPr lang="en-US" dirty="0" smtClean="0"/>
              <a:t>Screenshot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Options and Reports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14" name="Rounded Rectangle 13"/>
          <p:cNvSpPr/>
          <p:nvPr/>
        </p:nvSpPr>
        <p:spPr>
          <a:xfrm>
            <a:off x="329514" y="2281881"/>
            <a:ext cx="4572000" cy="35422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4324865" y="2364260"/>
            <a:ext cx="708454" cy="1729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0941" y="2075934"/>
            <a:ext cx="330337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Step 6: </a:t>
            </a:r>
          </a:p>
          <a:p>
            <a:r>
              <a:rPr lang="en-US" sz="1400" i="1" dirty="0" smtClean="0"/>
              <a:t>Select options, PCAT, and warranty across top of screen</a:t>
            </a:r>
            <a:endParaRPr lang="en-US" sz="1400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764" y="1140821"/>
            <a:ext cx="8084157" cy="4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b="1289"/>
          <a:stretch>
            <a:fillRect/>
          </a:stretch>
        </p:blipFill>
        <p:spPr bwMode="auto">
          <a:xfrm>
            <a:off x="1808251" y="1595914"/>
            <a:ext cx="5332287" cy="444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Chiller Selection Software</a:t>
            </a:r>
            <a:br>
              <a:rPr lang="en-US" dirty="0" smtClean="0"/>
            </a:br>
            <a:r>
              <a:rPr lang="en-US" dirty="0" smtClean="0"/>
              <a:t>Screenshot overview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14" name="Rounded Rectangle 13"/>
          <p:cNvSpPr/>
          <p:nvPr/>
        </p:nvSpPr>
        <p:spPr>
          <a:xfrm flipH="1">
            <a:off x="6596009" y="1613044"/>
            <a:ext cx="606176" cy="4335694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 rot="20134579">
            <a:off x="6975596" y="1099335"/>
            <a:ext cx="760843" cy="18447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/>
          <p:cNvSpPr/>
          <p:nvPr/>
        </p:nvSpPr>
        <p:spPr>
          <a:xfrm rot="12372137">
            <a:off x="1343648" y="4520120"/>
            <a:ext cx="708454" cy="1729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6490" y="870440"/>
            <a:ext cx="3369015" cy="521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t="893"/>
          <a:stretch>
            <a:fillRect/>
          </a:stretch>
        </p:blipFill>
        <p:spPr bwMode="auto">
          <a:xfrm>
            <a:off x="467844" y="1921267"/>
            <a:ext cx="8203545" cy="332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2486346" y="2959976"/>
            <a:ext cx="3904180" cy="22501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rot="18765949">
            <a:off x="5480474" y="2431946"/>
            <a:ext cx="1193531" cy="16983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9165" y="1408113"/>
            <a:ext cx="330337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/>
              <a:t>Step 7: </a:t>
            </a:r>
          </a:p>
          <a:p>
            <a:r>
              <a:rPr lang="en-US" sz="1400" i="1" dirty="0" smtClean="0"/>
              <a:t>Select the reports that you need including AHRI Part load</a:t>
            </a:r>
            <a:endParaRPr lang="en-US" sz="1400" i="1" dirty="0"/>
          </a:p>
        </p:txBody>
      </p:sp>
      <p:sp>
        <p:nvSpPr>
          <p:cNvPr id="12" name="Rounded Rectangle 11"/>
          <p:cNvSpPr/>
          <p:nvPr/>
        </p:nvSpPr>
        <p:spPr>
          <a:xfrm>
            <a:off x="503434" y="2958958"/>
            <a:ext cx="904126" cy="246580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7149" y="311115"/>
            <a:ext cx="6983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Global Chiller Selection Software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Screenshot overview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638" y="1828800"/>
            <a:ext cx="3816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0450" algn="l"/>
              </a:tabLst>
              <a:defRPr/>
            </a:pPr>
            <a:r>
              <a:rPr lang="de-DE" sz="4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YLAA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Sales</a:t>
            </a:r>
            <a:r>
              <a:rPr kumimoji="0" lang="de-DE" sz="2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Tools</a:t>
            </a:r>
            <a:endParaRPr lang="de-DE" sz="2800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1058" y="3263007"/>
            <a:ext cx="2085235" cy="1564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23690" y="2344622"/>
            <a:ext cx="1468169" cy="1905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551" y="1739239"/>
            <a:ext cx="1435370" cy="185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3398535" y="1121005"/>
            <a:ext cx="2245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Sales Guide</a:t>
            </a:r>
          </a:p>
          <a:p>
            <a:r>
              <a:rPr lang="en-US" sz="1200" dirty="0" smtClean="0"/>
              <a:t>Form: PUBL-6886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54054" y="1168290"/>
            <a:ext cx="2838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60Hz Engineering Guide</a:t>
            </a:r>
          </a:p>
          <a:p>
            <a:r>
              <a:rPr lang="en-US" sz="1200" dirty="0" smtClean="0"/>
              <a:t>Form: 150.72-EG6</a:t>
            </a:r>
            <a:endParaRPr lang="en-US" sz="1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8262" y="3221060"/>
            <a:ext cx="1816517" cy="2348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78208" y="1826097"/>
            <a:ext cx="2838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50Hz Engineering Guide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Form: 150.72-EG8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3610" y="1758726"/>
            <a:ext cx="2598644" cy="1951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187042" y="1092174"/>
            <a:ext cx="2726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Customer Presentation</a:t>
            </a:r>
          </a:p>
          <a:p>
            <a:r>
              <a:rPr lang="en-US" sz="1200" i="1" dirty="0" smtClean="0"/>
              <a:t>Available on portal (review later)</a:t>
            </a:r>
            <a:endParaRPr lang="en-US" sz="1200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778" y="2544637"/>
            <a:ext cx="1825219" cy="236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Access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402335" y="1081432"/>
            <a:ext cx="3284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Internal Portal</a:t>
            </a:r>
          </a:p>
          <a:p>
            <a:pPr algn="ctr"/>
            <a:r>
              <a:rPr lang="en-US" sz="1200" dirty="0" smtClean="0"/>
              <a:t>Products &amp; Services &gt; </a:t>
            </a:r>
          </a:p>
          <a:p>
            <a:pPr algn="ctr"/>
            <a:r>
              <a:rPr lang="en-US" sz="1200" dirty="0" smtClean="0"/>
              <a:t>Products &gt; North America &gt; Chillers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70549" y="1080212"/>
            <a:ext cx="2838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External Website</a:t>
            </a:r>
          </a:p>
          <a:p>
            <a:pPr algn="ctr"/>
            <a:r>
              <a:rPr lang="en-US" sz="1200" i="1" dirty="0" smtClean="0"/>
              <a:t>BPHX will be added in a few days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691" y="1887323"/>
            <a:ext cx="3536692" cy="3679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6824" y="1795259"/>
            <a:ext cx="4088304" cy="3820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7" lvl="1" indent="-342900">
              <a:buNone/>
            </a:pPr>
            <a:r>
              <a:rPr lang="en-US" sz="2000" b="1" dirty="0" smtClean="0"/>
              <a:t>Remember: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Our glycol chiller can stay loaded at higher ambient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Heat Recovery makes more usable heat, offers customizable performance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Brazed plate reduces weight, integrates flow switch and strainer for reliability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VSD fan an option on HE to improve part load, where chillers operate 97% of the time</a:t>
            </a:r>
          </a:p>
          <a:p>
            <a:pPr marL="344487" lvl="1" indent="-342900">
              <a:buFont typeface="+mj-lt"/>
              <a:buAutoNum type="arabicPeriod"/>
            </a:pPr>
            <a:r>
              <a:rPr lang="en-US" sz="1800" dirty="0" smtClean="0"/>
              <a:t>Two levels of pump kits, match to customer needs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6" name="Rounded Rectangle 5"/>
          <p:cNvSpPr/>
          <p:nvPr/>
        </p:nvSpPr>
        <p:spPr>
          <a:xfrm>
            <a:off x="354330" y="4286250"/>
            <a:ext cx="8423910" cy="1714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YLAA offers an excellent balance…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i="1" u="sng" dirty="0" smtClean="0">
                <a:solidFill>
                  <a:schemeClr val="tx1"/>
                </a:solidFill>
              </a:rPr>
              <a:t>Performance</a:t>
            </a:r>
            <a:r>
              <a:rPr lang="en-US" b="1" i="1" dirty="0" smtClean="0">
                <a:solidFill>
                  <a:schemeClr val="tx1"/>
                </a:solidFill>
              </a:rPr>
              <a:t>, </a:t>
            </a:r>
            <a:r>
              <a:rPr lang="en-US" b="1" i="1" u="sng" dirty="0" smtClean="0">
                <a:solidFill>
                  <a:schemeClr val="tx1"/>
                </a:solidFill>
              </a:rPr>
              <a:t>flexibility</a:t>
            </a:r>
            <a:r>
              <a:rPr lang="en-US" b="1" i="1" dirty="0" smtClean="0">
                <a:solidFill>
                  <a:schemeClr val="tx1"/>
                </a:solidFill>
              </a:rPr>
              <a:t>, </a:t>
            </a:r>
            <a:r>
              <a:rPr lang="en-US" b="1" i="1" u="sng" dirty="0" smtClean="0">
                <a:solidFill>
                  <a:schemeClr val="tx1"/>
                </a:solidFill>
              </a:rPr>
              <a:t>footprint</a:t>
            </a:r>
            <a:r>
              <a:rPr lang="en-US" b="1" i="1" dirty="0" smtClean="0">
                <a:solidFill>
                  <a:schemeClr val="tx1"/>
                </a:solidFill>
              </a:rPr>
              <a:t>, </a:t>
            </a:r>
            <a:r>
              <a:rPr lang="en-US" b="1" i="1" u="sng" dirty="0" smtClean="0">
                <a:solidFill>
                  <a:schemeClr val="tx1"/>
                </a:solidFill>
              </a:rPr>
              <a:t>sound</a:t>
            </a:r>
            <a:r>
              <a:rPr lang="en-US" b="1" i="1" dirty="0" smtClean="0">
                <a:solidFill>
                  <a:schemeClr val="tx1"/>
                </a:solidFill>
              </a:rPr>
              <a:t>, and </a:t>
            </a:r>
            <a:r>
              <a:rPr lang="en-US" b="1" i="1" u="sng" dirty="0" smtClean="0">
                <a:solidFill>
                  <a:schemeClr val="tx1"/>
                </a:solidFill>
              </a:rPr>
              <a:t>price</a:t>
            </a:r>
          </a:p>
          <a:p>
            <a:pPr algn="ctr"/>
            <a:endParaRPr lang="en-US" sz="1200" b="1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 features expand this position – </a:t>
            </a:r>
            <a:r>
              <a:rPr lang="en-US" b="1" u="sng" dirty="0" smtClean="0">
                <a:solidFill>
                  <a:schemeClr val="tx1"/>
                </a:solidFill>
              </a:rPr>
              <a:t>sell the value</a:t>
            </a:r>
          </a:p>
          <a:p>
            <a:pPr algn="ctr"/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i="1" dirty="0" smtClean="0">
                <a:solidFill>
                  <a:schemeClr val="tx1"/>
                </a:solidFill>
              </a:rPr>
              <a:t>Bring us opportunities to help you win!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637" y="2226833"/>
            <a:ext cx="413260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0450" algn="l"/>
              </a:tabLst>
              <a:defRPr/>
            </a:pPr>
            <a:r>
              <a:rPr lang="de-DE" sz="4000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Appendix</a:t>
            </a:r>
          </a:p>
          <a:p>
            <a:pPr marL="365760" lvl="1" indent="-173038">
              <a:spcBef>
                <a:spcPts val="0"/>
              </a:spcBef>
              <a:buFont typeface="Wingdings" pitchFamily="2" charset="2"/>
              <a:buChar char="§"/>
              <a:tabLst>
                <a:tab pos="2330450" algn="l"/>
              </a:tabLst>
              <a:defRPr/>
            </a:pPr>
            <a:r>
              <a:rPr lang="de-DE" sz="2800" kern="0" dirty="0" smtClean="0">
                <a:solidFill>
                  <a:schemeClr val="bg1"/>
                </a:solidFill>
              </a:rPr>
              <a:t>Competitive Note</a:t>
            </a:r>
          </a:p>
          <a:p>
            <a:pPr marL="365760" lvl="1" indent="-173038">
              <a:spcBef>
                <a:spcPts val="0"/>
              </a:spcBef>
              <a:buFont typeface="Wingdings" pitchFamily="2" charset="2"/>
              <a:buChar char="§"/>
              <a:tabLst>
                <a:tab pos="2330450" algn="l"/>
              </a:tabLst>
              <a:defRPr/>
            </a:pPr>
            <a:r>
              <a:rPr lang="de-DE" sz="2800" kern="0" dirty="0" smtClean="0">
                <a:solidFill>
                  <a:schemeClr val="bg1"/>
                </a:solidFill>
              </a:rPr>
              <a:t>Heat Recovery Piping</a:t>
            </a:r>
          </a:p>
          <a:p>
            <a:pPr marL="365760" lvl="1" indent="-173038">
              <a:spcBef>
                <a:spcPts val="0"/>
              </a:spcBef>
              <a:buFont typeface="Wingdings" pitchFamily="2" charset="2"/>
              <a:buChar char="§"/>
              <a:tabLst>
                <a:tab pos="2330450" algn="l"/>
              </a:tabLst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GCSS Screenshots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</a:t>
            </a:r>
            <a:br>
              <a:rPr lang="en-US" dirty="0" smtClean="0"/>
            </a:br>
            <a:r>
              <a:rPr lang="en-US" dirty="0" smtClean="0"/>
              <a:t>1.  Heat Recovery – more heat, more flexibility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07375" cy="1474787"/>
          </a:xfrm>
        </p:spPr>
        <p:txBody>
          <a:bodyPr/>
          <a:lstStyle/>
          <a:p>
            <a:pPr lvl="1"/>
            <a:r>
              <a:rPr lang="en-US" dirty="0" smtClean="0"/>
              <a:t>Amount of heat recovered depends on leaving hot water temperature</a:t>
            </a:r>
          </a:p>
          <a:p>
            <a:pPr lvl="1"/>
            <a:r>
              <a:rPr lang="en-US" b="1" dirty="0" smtClean="0"/>
              <a:t>Recovery potential </a:t>
            </a:r>
            <a:r>
              <a:rPr lang="en-US" dirty="0" smtClean="0"/>
              <a:t>is </a:t>
            </a:r>
            <a:r>
              <a:rPr lang="en-US" b="1" dirty="0" smtClean="0"/>
              <a:t>cooling load </a:t>
            </a:r>
            <a:r>
              <a:rPr lang="en-US" dirty="0" smtClean="0"/>
              <a:t>plus </a:t>
            </a:r>
            <a:r>
              <a:rPr lang="en-US" b="1" dirty="0" smtClean="0"/>
              <a:t>work input</a:t>
            </a:r>
          </a:p>
          <a:p>
            <a:pPr lvl="2"/>
            <a:r>
              <a:rPr lang="en-US" dirty="0" smtClean="0"/>
              <a:t>some competitors choose to ignore work input – to show higher heat recovery percentage</a:t>
            </a:r>
          </a:p>
          <a:p>
            <a:pPr lvl="1"/>
            <a:r>
              <a:rPr lang="en-US" dirty="0" smtClean="0"/>
              <a:t>Heat recovery increases chiller efficiency slightly (depending on air temperature)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49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200400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575" y="3200400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0" y="3194613"/>
            <a:ext cx="4525701" cy="2847372"/>
          </a:xfrm>
          <a:prstGeom prst="round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27325" y="5775769"/>
            <a:ext cx="4340507" cy="2893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THR is what matters to our customers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68313" y="333375"/>
            <a:ext cx="6983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/>
              <a:t>YLAA SHARE OF MARKET BY REGION</a:t>
            </a:r>
            <a:endParaRPr lang="en-US" sz="1800" b="1" dirty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755650" y="6416675"/>
            <a:ext cx="6696075" cy="130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b="0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8930" y="1287530"/>
            <a:ext cx="6425684" cy="46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2167833" y="2455524"/>
            <a:ext cx="5188457" cy="1409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1982912" y="3020602"/>
            <a:ext cx="1047964" cy="158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2778241" y="2993998"/>
            <a:ext cx="976965" cy="919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637054" y="2905877"/>
            <a:ext cx="799675" cy="171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V="1">
            <a:off x="4119143" y="3144686"/>
            <a:ext cx="1324448" cy="7767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5022350" y="3029163"/>
            <a:ext cx="1047964" cy="158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V="1">
            <a:off x="5778419" y="3005985"/>
            <a:ext cx="1005950" cy="776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6590873" y="2943547"/>
            <a:ext cx="902415" cy="85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075381" y="263018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$2.4 Mil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2823681" y="2977794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$2.9 Mil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613078" y="263703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$6.7 Mil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340830" y="2994919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$7.5 Mil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5099404" y="2633611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$2.0 Mil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5837430" y="299149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$3.9 Mil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596004" y="2640464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$4.6 Mil</a:t>
            </a:r>
            <a:endParaRPr lang="en-US" sz="1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Note</a:t>
            </a:r>
            <a:br>
              <a:rPr lang="en-US" dirty="0" smtClean="0"/>
            </a:br>
            <a:r>
              <a:rPr lang="en-US" dirty="0" smtClean="0"/>
              <a:t>Carrier Heat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Carrier Heat Recovery condenser is a Desuperheater type. 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There are a few disadvantages to the design:</a:t>
            </a:r>
          </a:p>
          <a:p>
            <a:pPr lvl="2"/>
            <a:r>
              <a:rPr lang="en-US" sz="1600" dirty="0" smtClean="0"/>
              <a:t>Low percentage of heat recovered (up to 10% THR)</a:t>
            </a:r>
          </a:p>
          <a:p>
            <a:pPr lvl="2"/>
            <a:r>
              <a:rPr lang="en-US" sz="1600" dirty="0" smtClean="0"/>
              <a:t>A single brazed plate condenser in each circuit.  This makes field piping much more complex.</a:t>
            </a:r>
          </a:p>
          <a:p>
            <a:pPr lvl="2"/>
            <a:r>
              <a:rPr lang="en-US" sz="1600" dirty="0" smtClean="0"/>
              <a:t>Condensers are not insulated for efficiency, or heat traced for winter storage.  Adds field install labor and complexity.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YLAA uses a Partially Condensing heat recovery condenser.  This design allows maximum flexibility to the user for heat and temperature balance, up to 85% THR and 60C (at lower %’s).</a:t>
            </a:r>
          </a:p>
          <a:p>
            <a:r>
              <a:rPr lang="en-US" dirty="0" smtClean="0"/>
              <a:t>The YLAA also uses a single (dual circuit) condenser, for easier field piping install. And it is heat traced, with power from the unit panel.  Insulation is standard.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6" name="Rounded Rectangle 5"/>
          <p:cNvSpPr/>
          <p:nvPr/>
        </p:nvSpPr>
        <p:spPr>
          <a:xfrm>
            <a:off x="354331" y="4297007"/>
            <a:ext cx="8423910" cy="1714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Specify a single heat recovery condenser, heat trace and insulation.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Help design systems with high % heat recovery.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Explain the extra costs to contractors.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Recovery Piping Recommendation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Closed loop should be used for heating potable water, pools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51</a:t>
            </a:fld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0742" y="1798902"/>
            <a:ext cx="5384457" cy="409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68313" y="333375"/>
            <a:ext cx="6983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/>
              <a:t>YLAA SHARE OF MARKET BY REGION</a:t>
            </a:r>
            <a:endParaRPr lang="en-US" sz="1800" b="1" dirty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755650" y="6416675"/>
            <a:ext cx="6696075" cy="130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b="0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8930" y="1287530"/>
            <a:ext cx="6425684" cy="46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2167833" y="2455524"/>
            <a:ext cx="5188457" cy="1409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178121" y="2465798"/>
            <a:ext cx="5147353" cy="1356189"/>
          </a:xfrm>
          <a:custGeom>
            <a:avLst/>
            <a:gdLst>
              <a:gd name="connsiteX0" fmla="*/ 0 w 5147353"/>
              <a:gd name="connsiteY0" fmla="*/ 0 h 1356189"/>
              <a:gd name="connsiteX1" fmla="*/ 5147353 w 5147353"/>
              <a:gd name="connsiteY1" fmla="*/ 0 h 1356189"/>
              <a:gd name="connsiteX2" fmla="*/ 5147353 w 5147353"/>
              <a:gd name="connsiteY2" fmla="*/ 976045 h 1356189"/>
              <a:gd name="connsiteX3" fmla="*/ 4859677 w 5147353"/>
              <a:gd name="connsiteY3" fmla="*/ 976045 h 1356189"/>
              <a:gd name="connsiteX4" fmla="*/ 4099389 w 5147353"/>
              <a:gd name="connsiteY4" fmla="*/ 1037690 h 1356189"/>
              <a:gd name="connsiteX5" fmla="*/ 3349376 w 5147353"/>
              <a:gd name="connsiteY5" fmla="*/ 1119883 h 1356189"/>
              <a:gd name="connsiteX6" fmla="*/ 2589088 w 5147353"/>
              <a:gd name="connsiteY6" fmla="*/ 1356189 h 1356189"/>
              <a:gd name="connsiteX7" fmla="*/ 1828800 w 5147353"/>
              <a:gd name="connsiteY7" fmla="*/ 873303 h 1356189"/>
              <a:gd name="connsiteX8" fmla="*/ 1078787 w 5147353"/>
              <a:gd name="connsiteY8" fmla="*/ 1027415 h 1356189"/>
              <a:gd name="connsiteX9" fmla="*/ 349322 w 5147353"/>
              <a:gd name="connsiteY9" fmla="*/ 1078786 h 1356189"/>
              <a:gd name="connsiteX10" fmla="*/ 30823 w 5147353"/>
              <a:gd name="connsiteY10" fmla="*/ 1078786 h 1356189"/>
              <a:gd name="connsiteX11" fmla="*/ 0 w 5147353"/>
              <a:gd name="connsiteY11" fmla="*/ 0 h 1356189"/>
              <a:gd name="connsiteX0" fmla="*/ 0 w 5147353"/>
              <a:gd name="connsiteY0" fmla="*/ 0 h 1356189"/>
              <a:gd name="connsiteX1" fmla="*/ 5147353 w 5147353"/>
              <a:gd name="connsiteY1" fmla="*/ 0 h 1356189"/>
              <a:gd name="connsiteX2" fmla="*/ 5147353 w 5147353"/>
              <a:gd name="connsiteY2" fmla="*/ 976045 h 1356189"/>
              <a:gd name="connsiteX3" fmla="*/ 4859677 w 5147353"/>
              <a:gd name="connsiteY3" fmla="*/ 976045 h 1356189"/>
              <a:gd name="connsiteX4" fmla="*/ 4099389 w 5147353"/>
              <a:gd name="connsiteY4" fmla="*/ 1037690 h 1356189"/>
              <a:gd name="connsiteX5" fmla="*/ 3349376 w 5147353"/>
              <a:gd name="connsiteY5" fmla="*/ 1119883 h 1356189"/>
              <a:gd name="connsiteX6" fmla="*/ 2589088 w 5147353"/>
              <a:gd name="connsiteY6" fmla="*/ 1356189 h 1356189"/>
              <a:gd name="connsiteX7" fmla="*/ 1828800 w 5147353"/>
              <a:gd name="connsiteY7" fmla="*/ 873303 h 1356189"/>
              <a:gd name="connsiteX8" fmla="*/ 1078787 w 5147353"/>
              <a:gd name="connsiteY8" fmla="*/ 1027415 h 1356189"/>
              <a:gd name="connsiteX9" fmla="*/ 349322 w 5147353"/>
              <a:gd name="connsiteY9" fmla="*/ 1078786 h 1356189"/>
              <a:gd name="connsiteX10" fmla="*/ 30823 w 5147353"/>
              <a:gd name="connsiteY10" fmla="*/ 1078786 h 1356189"/>
              <a:gd name="connsiteX11" fmla="*/ 0 w 5147353"/>
              <a:gd name="connsiteY11" fmla="*/ 0 h 1356189"/>
              <a:gd name="connsiteX0" fmla="*/ 68237 w 5215590"/>
              <a:gd name="connsiteY0" fmla="*/ 0 h 1356189"/>
              <a:gd name="connsiteX1" fmla="*/ 5215590 w 5215590"/>
              <a:gd name="connsiteY1" fmla="*/ 0 h 1356189"/>
              <a:gd name="connsiteX2" fmla="*/ 5215590 w 5215590"/>
              <a:gd name="connsiteY2" fmla="*/ 976045 h 1356189"/>
              <a:gd name="connsiteX3" fmla="*/ 4927914 w 5215590"/>
              <a:gd name="connsiteY3" fmla="*/ 976045 h 1356189"/>
              <a:gd name="connsiteX4" fmla="*/ 4167626 w 5215590"/>
              <a:gd name="connsiteY4" fmla="*/ 1037690 h 1356189"/>
              <a:gd name="connsiteX5" fmla="*/ 3417613 w 5215590"/>
              <a:gd name="connsiteY5" fmla="*/ 1119883 h 1356189"/>
              <a:gd name="connsiteX6" fmla="*/ 2657325 w 5215590"/>
              <a:gd name="connsiteY6" fmla="*/ 1356189 h 1356189"/>
              <a:gd name="connsiteX7" fmla="*/ 1897037 w 5215590"/>
              <a:gd name="connsiteY7" fmla="*/ 873303 h 1356189"/>
              <a:gd name="connsiteX8" fmla="*/ 1147024 w 5215590"/>
              <a:gd name="connsiteY8" fmla="*/ 1027415 h 1356189"/>
              <a:gd name="connsiteX9" fmla="*/ 417559 w 5215590"/>
              <a:gd name="connsiteY9" fmla="*/ 1078786 h 1356189"/>
              <a:gd name="connsiteX10" fmla="*/ 0 w 5215590"/>
              <a:gd name="connsiteY10" fmla="*/ 1078786 h 1356189"/>
              <a:gd name="connsiteX11" fmla="*/ 68237 w 5215590"/>
              <a:gd name="connsiteY11" fmla="*/ 0 h 1356189"/>
              <a:gd name="connsiteX0" fmla="*/ 0 w 5147353"/>
              <a:gd name="connsiteY0" fmla="*/ 0 h 2526586"/>
              <a:gd name="connsiteX1" fmla="*/ 5147353 w 5147353"/>
              <a:gd name="connsiteY1" fmla="*/ 0 h 2526586"/>
              <a:gd name="connsiteX2" fmla="*/ 5147353 w 5147353"/>
              <a:gd name="connsiteY2" fmla="*/ 976045 h 2526586"/>
              <a:gd name="connsiteX3" fmla="*/ 4859677 w 5147353"/>
              <a:gd name="connsiteY3" fmla="*/ 976045 h 2526586"/>
              <a:gd name="connsiteX4" fmla="*/ 4099389 w 5147353"/>
              <a:gd name="connsiteY4" fmla="*/ 1037690 h 2526586"/>
              <a:gd name="connsiteX5" fmla="*/ 3349376 w 5147353"/>
              <a:gd name="connsiteY5" fmla="*/ 1119883 h 2526586"/>
              <a:gd name="connsiteX6" fmla="*/ 2589088 w 5147353"/>
              <a:gd name="connsiteY6" fmla="*/ 1356189 h 2526586"/>
              <a:gd name="connsiteX7" fmla="*/ 1828800 w 5147353"/>
              <a:gd name="connsiteY7" fmla="*/ 873303 h 2526586"/>
              <a:gd name="connsiteX8" fmla="*/ 1078787 w 5147353"/>
              <a:gd name="connsiteY8" fmla="*/ 1027415 h 2526586"/>
              <a:gd name="connsiteX9" fmla="*/ 349322 w 5147353"/>
              <a:gd name="connsiteY9" fmla="*/ 1078786 h 2526586"/>
              <a:gd name="connsiteX10" fmla="*/ 2080603 w 5147353"/>
              <a:gd name="connsiteY10" fmla="*/ 2526586 h 2526586"/>
              <a:gd name="connsiteX11" fmla="*/ 0 w 5147353"/>
              <a:gd name="connsiteY11" fmla="*/ 0 h 2526586"/>
              <a:gd name="connsiteX0" fmla="*/ 0 w 5147353"/>
              <a:gd name="connsiteY0" fmla="*/ 0 h 1356189"/>
              <a:gd name="connsiteX1" fmla="*/ 5147353 w 5147353"/>
              <a:gd name="connsiteY1" fmla="*/ 0 h 1356189"/>
              <a:gd name="connsiteX2" fmla="*/ 5147353 w 5147353"/>
              <a:gd name="connsiteY2" fmla="*/ 976045 h 1356189"/>
              <a:gd name="connsiteX3" fmla="*/ 4859677 w 5147353"/>
              <a:gd name="connsiteY3" fmla="*/ 976045 h 1356189"/>
              <a:gd name="connsiteX4" fmla="*/ 4099389 w 5147353"/>
              <a:gd name="connsiteY4" fmla="*/ 1037690 h 1356189"/>
              <a:gd name="connsiteX5" fmla="*/ 3349376 w 5147353"/>
              <a:gd name="connsiteY5" fmla="*/ 1119883 h 1356189"/>
              <a:gd name="connsiteX6" fmla="*/ 2589088 w 5147353"/>
              <a:gd name="connsiteY6" fmla="*/ 1356189 h 1356189"/>
              <a:gd name="connsiteX7" fmla="*/ 1828800 w 5147353"/>
              <a:gd name="connsiteY7" fmla="*/ 873303 h 1356189"/>
              <a:gd name="connsiteX8" fmla="*/ 1078787 w 5147353"/>
              <a:gd name="connsiteY8" fmla="*/ 1027415 h 1356189"/>
              <a:gd name="connsiteX9" fmla="*/ 349322 w 5147353"/>
              <a:gd name="connsiteY9" fmla="*/ 1078786 h 1356189"/>
              <a:gd name="connsiteX10" fmla="*/ 15583 w 5147353"/>
              <a:gd name="connsiteY10" fmla="*/ 1078786 h 1356189"/>
              <a:gd name="connsiteX11" fmla="*/ 0 w 5147353"/>
              <a:gd name="connsiteY11" fmla="*/ 0 h 135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47353" h="1356189">
                <a:moveTo>
                  <a:pt x="0" y="0"/>
                </a:moveTo>
                <a:lnTo>
                  <a:pt x="5147353" y="0"/>
                </a:lnTo>
                <a:lnTo>
                  <a:pt x="5147353" y="976045"/>
                </a:lnTo>
                <a:lnTo>
                  <a:pt x="4859677" y="976045"/>
                </a:lnTo>
                <a:lnTo>
                  <a:pt x="4099389" y="1037690"/>
                </a:lnTo>
                <a:lnTo>
                  <a:pt x="3349376" y="1119883"/>
                </a:lnTo>
                <a:lnTo>
                  <a:pt x="2589088" y="1356189"/>
                </a:lnTo>
                <a:lnTo>
                  <a:pt x="1828800" y="873303"/>
                </a:lnTo>
                <a:lnTo>
                  <a:pt x="1078787" y="1027415"/>
                </a:lnTo>
                <a:lnTo>
                  <a:pt x="349322" y="1078786"/>
                </a:lnTo>
                <a:lnTo>
                  <a:pt x="15583" y="10787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37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0000" dist="23000" dir="5400000" rotWithShape="0">
              <a:schemeClr val="bg1">
                <a:alpha val="3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$30 Million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68313" y="333375"/>
            <a:ext cx="69834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/>
              <a:t>YLAA Vertical Market Applications</a:t>
            </a:r>
            <a:endParaRPr lang="en-US" sz="1800" b="1" dirty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755650" y="6416675"/>
            <a:ext cx="6696075" cy="130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b="0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226423" y="1463039"/>
          <a:ext cx="5024846" cy="382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2046" y="1077686"/>
            <a:ext cx="3825199" cy="469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5324857" y="4400441"/>
            <a:ext cx="2643486" cy="40669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92185" y="5312228"/>
            <a:ext cx="7836266" cy="10972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 lvl="3"/>
            <a:r>
              <a:rPr lang="en-US" sz="1600" b="1" dirty="0" smtClean="0">
                <a:solidFill>
                  <a:schemeClr val="accent4"/>
                </a:solidFill>
              </a:rPr>
              <a:t>Top 5 (50% orders):  </a:t>
            </a:r>
            <a:r>
              <a:rPr lang="en-US" sz="1600" dirty="0" smtClean="0">
                <a:solidFill>
                  <a:schemeClr val="accent4"/>
                </a:solidFill>
              </a:rPr>
              <a:t>K-12, Healthcare, Hotel, Federal Military, Local “other”</a:t>
            </a:r>
          </a:p>
          <a:p>
            <a:pPr marL="115888" lvl="3"/>
            <a:endParaRPr lang="en-US" sz="1600" dirty="0" smtClean="0">
              <a:solidFill>
                <a:schemeClr val="accent4"/>
              </a:solidFill>
            </a:endParaRPr>
          </a:p>
          <a:p>
            <a:pPr marL="115888" lvl="3"/>
            <a:r>
              <a:rPr lang="en-US" sz="1600" b="1" dirty="0" smtClean="0">
                <a:solidFill>
                  <a:schemeClr val="accent4"/>
                </a:solidFill>
              </a:rPr>
              <a:t>Opportunity</a:t>
            </a:r>
            <a:r>
              <a:rPr lang="en-US" sz="1600" dirty="0" smtClean="0">
                <a:solidFill>
                  <a:schemeClr val="accent4"/>
                </a:solidFill>
              </a:rPr>
              <a:t> on Manufacturing/Industrial, Real Estate/Financial Offices</a:t>
            </a:r>
          </a:p>
        </p:txBody>
      </p:sp>
      <p:sp>
        <p:nvSpPr>
          <p:cNvPr id="12" name="Down Arrow 11"/>
          <p:cNvSpPr/>
          <p:nvPr/>
        </p:nvSpPr>
        <p:spPr>
          <a:xfrm rot="2015359">
            <a:off x="8014446" y="3872750"/>
            <a:ext cx="387275" cy="5378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68313" y="333375"/>
            <a:ext cx="835295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/>
              <a:t>What is the BEST Way to Penetrate this Hidden YLAA Market?</a:t>
            </a:r>
            <a:endParaRPr lang="en-US" sz="2000" b="1" dirty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755650" y="6416675"/>
            <a:ext cx="6696075" cy="130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b="0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8313" y="1268413"/>
            <a:ext cx="8207375" cy="4681537"/>
          </a:xfrm>
        </p:spPr>
        <p:txBody>
          <a:bodyPr/>
          <a:lstStyle/>
          <a:p>
            <a:pPr marL="225425" lvl="1" indent="-171450">
              <a:buFont typeface="Wingdings" pitchFamily="2" charset="2"/>
              <a:buChar char="§"/>
            </a:pPr>
            <a:r>
              <a:rPr lang="en-US" sz="1800" b="1" dirty="0" smtClean="0"/>
              <a:t>Review your Branch Market Plan with your BM/BAM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Review ARI performance, assigned accounts and account mgmt strategies</a:t>
            </a:r>
          </a:p>
          <a:p>
            <a:pPr marL="225425" lvl="1" indent="-171450">
              <a:buFont typeface="Wingdings" pitchFamily="2" charset="2"/>
              <a:buChar char="§"/>
            </a:pPr>
            <a:r>
              <a:rPr lang="en-US" sz="1800" b="1" dirty="0" smtClean="0"/>
              <a:t>Seek opportunities through the following customers/ channels: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Customers you already call on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Design Build Contractors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Service Contractors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JCI Service team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UPG Distributors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Maintenance dept within K12, Higher Ed and CRE</a:t>
            </a:r>
          </a:p>
          <a:p>
            <a:pPr marL="455613" lvl="2" indent="-171450">
              <a:buFont typeface="Wingdings" pitchFamily="2" charset="2"/>
              <a:buChar char="§"/>
            </a:pPr>
            <a:r>
              <a:rPr lang="en-US" sz="1600" dirty="0" smtClean="0"/>
              <a:t>Local Rigging Contractors</a:t>
            </a:r>
          </a:p>
          <a:p>
            <a:pPr marL="344487" lvl="1" indent="-342900">
              <a:buFont typeface="+mj-lt"/>
              <a:buAutoNum type="arabicPeriod"/>
            </a:pPr>
            <a:endParaRPr lang="en-US" sz="1800" dirty="0" smtClean="0"/>
          </a:p>
          <a:p>
            <a:endParaRPr lang="en-US" dirty="0"/>
          </a:p>
        </p:txBody>
      </p:sp>
      <p:pic>
        <p:nvPicPr>
          <p:cNvPr id="1029" name="Picture 5" descr="C:\Documents and Settings\cjacksbr\Local Settings\Temporary Internet Files\Content.IE5\FNEOM218\MC900431643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130" y="2801694"/>
            <a:ext cx="2979868" cy="29798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5650" y="6416675"/>
            <a:ext cx="6696075" cy="130175"/>
          </a:xfrm>
        </p:spPr>
        <p:txBody>
          <a:bodyPr/>
          <a:lstStyle/>
          <a:p>
            <a:r>
              <a:rPr lang="de-DE" smtClean="0"/>
              <a:t>Johnson Controls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62E79-44A6-6044-956A-E40D50341462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638" y="1828800"/>
            <a:ext cx="3816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0450" algn="l"/>
              </a:tabLst>
              <a:defRPr/>
            </a:pPr>
            <a:r>
              <a:rPr lang="de-DE" sz="4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YLAA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&amp; Market Review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JC_PPT_Template 1">
      <a:dk1>
        <a:srgbClr val="000000"/>
      </a:dk1>
      <a:lt1>
        <a:srgbClr val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FFFFFF"/>
      </a:accent3>
      <a:accent4>
        <a:srgbClr val="000000"/>
      </a:accent4>
      <a:accent5>
        <a:srgbClr val="BFD9AA"/>
      </a:accent5>
      <a:accent6>
        <a:srgbClr val="00A6CB"/>
      </a:accent6>
      <a:hlink>
        <a:srgbClr val="DE3B21"/>
      </a:hlink>
      <a:folHlink>
        <a:srgbClr val="F7B512"/>
      </a:folHlink>
    </a:clrScheme>
    <a:fontScheme name="JC_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C_PPT_Template 1">
        <a:dk1>
          <a:srgbClr val="000000"/>
        </a:dk1>
        <a:lt1>
          <a:srgbClr val="FFFFFF"/>
        </a:lt1>
        <a:dk2>
          <a:srgbClr val="08338F"/>
        </a:dk2>
        <a:lt2>
          <a:srgbClr val="878785"/>
        </a:lt2>
        <a:accent1>
          <a:srgbClr val="7DBA00"/>
        </a:accent1>
        <a:accent2>
          <a:srgbClr val="00B8E0"/>
        </a:accent2>
        <a:accent3>
          <a:srgbClr val="FFFFFF"/>
        </a:accent3>
        <a:accent4>
          <a:srgbClr val="000000"/>
        </a:accent4>
        <a:accent5>
          <a:srgbClr val="BFD9AA"/>
        </a:accent5>
        <a:accent6>
          <a:srgbClr val="00A6CB"/>
        </a:accent6>
        <a:hlink>
          <a:srgbClr val="DE3B21"/>
        </a:hlink>
        <a:folHlink>
          <a:srgbClr val="F7B5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SharedContentType xmlns="Microsoft.SharePoint.Taxonomy.ContentTypeSync" SourceId="f2a00314-ae30-474d-911b-f8e025e1af2d" ContentTypeId="0x010100EA254AAEB50D427F87E6DD3EC4BD2437" PreviousValue="false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KM-Document" ma:contentTypeID="0x010100EA254AAEB50D427F87E6DD3EC4BD243700830BA8AA3F8B0144BDDB4E3B62B6ADAC00B7184E0C2EF7FD4C9466315700A9B958" ma:contentTypeVersion="5" ma:contentTypeDescription="" ma:contentTypeScope="" ma:versionID="27f29e85730f6b3e247b375a2ebe8009">
  <xsd:schema xmlns:xsd="http://www.w3.org/2001/XMLSchema" xmlns:xs="http://www.w3.org/2001/XMLSchema" xmlns:p="http://schemas.microsoft.com/office/2006/metadata/properties" xmlns:ns2="19bd8480-25ea-4c01-ab63-cd57b5b33df8" xmlns:ns3="295ad08c-634f-4312-a9e9-6ad14f7bb462" xmlns:ns4="e3e2664a-4298-401e-9fa6-8f5325dd2938" targetNamespace="http://schemas.microsoft.com/office/2006/metadata/properties" ma:root="true" ma:fieldsID="4191c8d348e483ed16ee3fc4a182d700" ns2:_="" ns3:_="" ns4:_="">
    <xsd:import namespace="19bd8480-25ea-4c01-ab63-cd57b5b33df8"/>
    <xsd:import namespace="295ad08c-634f-4312-a9e9-6ad14f7bb462"/>
    <xsd:import namespace="e3e2664a-4298-401e-9fa6-8f5325dd2938"/>
    <xsd:element name="properties">
      <xsd:complexType>
        <xsd:sequence>
          <xsd:element name="documentManagement">
            <xsd:complexType>
              <xsd:all>
                <xsd:element ref="ns3:JCIBusinessUnitTaxHTField0" minOccurs="0"/>
                <xsd:element ref="ns3:JCILocationTaxHTField0" minOccurs="0"/>
                <xsd:element ref="ns3:JCILanguageTaxHTField0" minOccurs="0"/>
                <xsd:element ref="ns3:TopicTaxHTField0" minOccurs="0"/>
                <xsd:element ref="ns3:DataClassificationLevelTaxHTField0" minOccurs="0"/>
                <xsd:element ref="ns2:FormNumber" minOccurs="0"/>
                <xsd:element ref="ns2:LongDescription" minOccurs="0"/>
                <xsd:element ref="ns2:ShortDescription"/>
                <xsd:element ref="ns2:KMOwner" minOccurs="0"/>
                <xsd:element ref="ns2:kb8741974c204e26bbcdabe134efd49a" minOccurs="0"/>
                <xsd:element ref="ns2:DocUpdateDate" minOccurs="0"/>
                <xsd:element ref="ns2:befd5fc98a8d4c35874178afa18ace81" minOccurs="0"/>
                <xsd:element ref="ns2:Products" minOccurs="0"/>
                <xsd:element ref="ns2:KMStatus"/>
                <xsd:element ref="ns2:o7d796674a9349efab5d16ee1b1d6b1d" minOccurs="0"/>
                <xsd:element ref="ns4:TaxCatchAll" minOccurs="0"/>
                <xsd:element ref="ns4:TaxCatchAllLabel" minOccurs="0"/>
                <xsd:element ref="ns2:nbd0c3ecfbb246538b5c01db2633b064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d8480-25ea-4c01-ab63-cd57b5b33df8" elementFormDefault="qualified">
    <xsd:import namespace="http://schemas.microsoft.com/office/2006/documentManagement/types"/>
    <xsd:import namespace="http://schemas.microsoft.com/office/infopath/2007/PartnerControls"/>
    <xsd:element name="FormNumber" ma:index="18" nillable="true" ma:displayName="Form Number" ma:internalName="FormNumber">
      <xsd:simpleType>
        <xsd:restriction base="dms:Text">
          <xsd:maxLength value="255"/>
        </xsd:restriction>
      </xsd:simpleType>
    </xsd:element>
    <xsd:element name="LongDescription" ma:index="19" nillable="true" ma:displayName="Long Description" ma:internalName="LongDescription">
      <xsd:simpleType>
        <xsd:restriction base="dms:Note">
          <xsd:maxLength value="255"/>
        </xsd:restriction>
      </xsd:simpleType>
    </xsd:element>
    <xsd:element name="ShortDescription" ma:index="20" ma:displayName="Short Description" ma:internalName="ShortDescription">
      <xsd:simpleType>
        <xsd:restriction base="dms:Text">
          <xsd:maxLength value="255"/>
        </xsd:restriction>
      </xsd:simpleType>
    </xsd:element>
    <xsd:element name="KMOwner" ma:index="21" nillable="true" ma:displayName="KM Owner" ma:list="UserInfo" ma:SharePointGroup="0" ma:internalName="KM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kb8741974c204e26bbcdabe134efd49a" ma:index="22" nillable="true" ma:taxonomy="true" ma:internalName="kb8741974c204e26bbcdabe134efd49a" ma:taxonomyFieldName="Offering" ma:displayName="Offering" ma:default="" ma:fieldId="{4b874197-4c20-4e26-bbcd-abe134efd49a}" ma:taxonomyMulti="true" ma:sspId="f2a00314-ae30-474d-911b-f8e025e1af2d" ma:termSetId="a7e882a5-53d6-4765-86c4-d3292e907d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pdateDate" ma:index="24" nillable="true" ma:displayName="Doc Update Date" ma:format="DateOnly" ma:internalName="DocUpdateDate">
      <xsd:simpleType>
        <xsd:restriction base="dms:DateTime"/>
      </xsd:simpleType>
    </xsd:element>
    <xsd:element name="befd5fc98a8d4c35874178afa18ace81" ma:index="25" nillable="true" ma:taxonomy="true" ma:internalName="befd5fc98a8d4c35874178afa18ace81" ma:taxonomyFieldName="ArtifactType" ma:displayName="Artifact Type" ma:default="" ma:fieldId="{befd5fc9-8a8d-4c35-8741-78afa18ace81}" ma:taxonomyMulti="true" ma:sspId="f2a00314-ae30-474d-911b-f8e025e1af2d" ma:termSetId="d1471084-7b8a-447a-89be-82595dd1274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ducts" ma:index="27" nillable="true" ma:displayName="Products" ma:internalName="Products">
      <xsd:simpleType>
        <xsd:restriction base="dms:Note"/>
      </xsd:simpleType>
    </xsd:element>
    <xsd:element name="KMStatus" ma:index="28" ma:displayName="KMStatus" ma:default="Active" ma:format="Dropdown" ma:internalName="KMStatus">
      <xsd:simpleType>
        <xsd:restriction base="dms:Choice">
          <xsd:enumeration value="Active"/>
          <xsd:enumeration value="Retired"/>
        </xsd:restriction>
      </xsd:simpleType>
    </xsd:element>
    <xsd:element name="o7d796674a9349efab5d16ee1b1d6b1d" ma:index="29" nillable="true" ma:taxonomy="true" ma:internalName="o7d796674a9349efab5d16ee1b1d6b1d" ma:taxonomyFieldName="Brand" ma:displayName="Brand" ma:default="" ma:fieldId="{87d79667-4a93-49ef-ab5d-16ee1b1d6b1d}" ma:sspId="f2a00314-ae30-474d-911b-f8e025e1af2d" ma:termSetId="fc8091d7-c5c6-4c9e-92f5-3b69bbc0493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d0c3ecfbb246538b5c01db2633b064" ma:index="33" nillable="true" ma:taxonomy="true" ma:internalName="nbd0c3ecfbb246538b5c01db2633b064" ma:taxonomyFieldName="LiteratureType" ma:displayName="Literature Type" ma:default="" ma:fieldId="{7bd0c3ec-fbb2-4653-8b5c-01db2633b064}" ma:taxonomyMulti="true" ma:sspId="f2a00314-ae30-474d-911b-f8e025e1af2d" ma:termSetId="25ece707-b3b2-42c5-8f4e-db59d0e7ec5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3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ad08c-634f-4312-a9e9-6ad14f7bb462" elementFormDefault="qualified">
    <xsd:import namespace="http://schemas.microsoft.com/office/2006/documentManagement/types"/>
    <xsd:import namespace="http://schemas.microsoft.com/office/infopath/2007/PartnerControls"/>
    <xsd:element name="JCIBusinessUnitTaxHTField0" ma:index="9" nillable="true" ma:taxonomy="true" ma:internalName="JCIBusinessUnitTaxHTField0" ma:taxonomyFieldName="JCIBusinessUnit" ma:displayName="JCI Business Unit" ma:readOnly="false" ma:default="" ma:fieldId="{24d4f6e7-885d-4561-8381-5613b813a45f}" ma:taxonomyMulti="true" ma:sspId="f2a00314-ae30-474d-911b-f8e025e1af2d" ma:termSetId="9cb87515-392a-4392-b6bb-9d224e1d437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CILocationTaxHTField0" ma:index="11" nillable="true" ma:taxonomy="true" ma:internalName="JCILocationTaxHTField0" ma:taxonomyFieldName="JCILocation" ma:displayName="JCI Location" ma:readOnly="false" ma:default="" ma:fieldId="{617e4336-b4c5-4c11-a84a-563b34604034}" ma:sspId="f2a00314-ae30-474d-911b-f8e025e1af2d" ma:termSetId="07003981-637c-4838-a343-bac88dd2881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CILanguageTaxHTField0" ma:index="13" nillable="true" ma:taxonomy="true" ma:internalName="JCILanguageTaxHTField0" ma:taxonomyFieldName="JCILanguage" ma:displayName="JCI Language" ma:fieldId="{24f4bd7e-396c-4b09-a734-43ac5ad5d554}" ma:sspId="f2a00314-ae30-474d-911b-f8e025e1af2d" ma:termSetId="0762c3c1-5030-4853-9ae8-983fa53dee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opicTaxHTField0" ma:index="15" nillable="true" ma:taxonomy="true" ma:internalName="TopicTaxHTField0" ma:taxonomyFieldName="Topic" ma:displayName="Topic" ma:fieldId="{cc23096b-b68a-4ab9-bdbc-041cb02baae8}" ma:sspId="f2a00314-ae30-474d-911b-f8e025e1af2d" ma:termSetId="a5a0fed3-45dd-484f-a67e-3cafc0ec6d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taClassificationLevelTaxHTField0" ma:index="17" nillable="true" ma:taxonomy="true" ma:internalName="DataClassificationLevelTaxHTField0" ma:taxonomyFieldName="DataClassificationLevel" ma:displayName="Data Classification Level" ma:readOnly="false" ma:default="" ma:fieldId="{6e650b06-ad35-42d8-9b98-3f3a368024d7}" ma:sspId="f2a00314-ae30-474d-911b-f8e025e1af2d" ma:termSetId="36eb6eb5-fd24-49d9-953c-2dddb29c16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2664a-4298-401e-9fa6-8f5325dd2938" elementFormDefault="qualified">
    <xsd:import namespace="http://schemas.microsoft.com/office/2006/documentManagement/types"/>
    <xsd:import namespace="http://schemas.microsoft.com/office/infopath/2007/PartnerControls"/>
    <xsd:element name="TaxCatchAll" ma:index="30" nillable="true" ma:displayName="Taxonomy Catch All Column" ma:hidden="true" ma:list="{86bf4401-bc0f-41d3-82d1-fcbccb387b9e}" ma:internalName="TaxCatchAll" ma:showField="CatchAllData" ma:web="19bd8480-25ea-4c01-ab63-cd57b5b33d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1" nillable="true" ma:displayName="Taxonomy Catch All Column1" ma:hidden="true" ma:list="{86bf4401-bc0f-41d3-82d1-fcbccb387b9e}" ma:internalName="TaxCatchAllLabel" ma:readOnly="true" ma:showField="CatchAllDataLabel" ma:web="19bd8480-25ea-4c01-ab63-cd57b5b33d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ClassificationLevelTaxHTField0 xmlns="295ad08c-634f-4312-a9e9-6ad14f7bb462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Restricted</TermName>
          <TermId xmlns="http://schemas.microsoft.com/office/infopath/2007/PartnerControls">981cb548-f3c0-4b0d-b76d-fd2fffec147d</TermId>
        </TermInfo>
      </Terms>
    </DataClassificationLevelTaxHTField0>
    <nbd0c3ecfbb246538b5c01db2633b064 xmlns="19bd8480-25ea-4c01-ab63-cd57b5b33df8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Sales</TermName>
          <TermId xmlns="http://schemas.microsoft.com/office/infopath/2007/PartnerControls">886efecf-200b-4a51-a157-3f036a3b3666</TermId>
        </TermInfo>
      </Terms>
    </nbd0c3ecfbb246538b5c01db2633b064>
    <JCILanguageTaxHTField0 xmlns="295ad08c-634f-4312-a9e9-6ad14f7bb46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ddf52758-3610-42da-8871-ad1033735c61</TermId>
        </TermInfo>
      </Terms>
    </JCILanguageTaxHTField0>
    <kb8741974c204e26bbcdabe134efd49a xmlns="19bd8480-25ea-4c01-ab63-cd57b5b33df8">
      <Terms xmlns="http://schemas.microsoft.com/office/infopath/2007/PartnerControls">
        <TermInfo xmlns="http://schemas.microsoft.com/office/infopath/2007/PartnerControls">
          <TermName xmlns="http://schemas.microsoft.com/office/infopath/2007/PartnerControls">Air-Cooled Chillers</TermName>
          <TermId xmlns="http://schemas.microsoft.com/office/infopath/2007/PartnerControls">97cc665c-45be-4701-98fc-f1a7e1099761</TermId>
        </TermInfo>
      </Terms>
    </kb8741974c204e26bbcdabe134efd49a>
    <TaxCatchAll xmlns="e3e2664a-4298-401e-9fa6-8f5325dd2938">
      <Value>712</Value>
      <Value>981</Value>
      <Value>980</Value>
      <Value>979</Value>
      <Value>978</Value>
      <Value>977</Value>
      <Value>597</Value>
      <Value>348</Value>
      <Value>2</Value>
    </TaxCatchAll>
    <befd5fc98a8d4c35874178afa18ace81 xmlns="19bd8480-25ea-4c01-ab63-cd57b5b33df8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Training</TermName>
          <TermId xmlns="http://schemas.microsoft.com/office/infopath/2007/PartnerControls">592932a3-d5f4-4cf0-ad80-0a48927c1fd2</TermId>
        </TermInfo>
      </Terms>
    </befd5fc98a8d4c35874178afa18ace81>
    <JCILocationTaxHTField0 xmlns="295ad08c-634f-4312-a9e9-6ad14f7bb462">
      <Terms xmlns="http://schemas.microsoft.com/office/infopath/2007/PartnerControls">
        <TermInfo xmlns="http://schemas.microsoft.com/office/infopath/2007/PartnerControls">
          <TermName xmlns="http://schemas.microsoft.com/office/infopath/2007/PartnerControls">N.America</TermName>
          <TermId xmlns="http://schemas.microsoft.com/office/infopath/2007/PartnerControls">92e64ba3-8c9e-4574-bf76-74791736278c</TermId>
        </TermInfo>
      </Terms>
    </JCILocationTaxHTField0>
    <TopicTaxHTField0 xmlns="295ad08c-634f-4312-a9e9-6ad14f7bb46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Equipment</TermName>
          <TermId xmlns="http://schemas.microsoft.com/office/infopath/2007/PartnerControls">308699ff-c04b-4f1d-95e5-be99ed5f1374</TermId>
        </TermInfo>
      </Terms>
    </TopicTaxHTField0>
    <o7d796674a9349efab5d16ee1b1d6b1d xmlns="19bd8480-25ea-4c01-ab63-cd57b5b33df8">
      <Terms xmlns="http://schemas.microsoft.com/office/infopath/2007/PartnerControls">
        <TermInfo xmlns="http://schemas.microsoft.com/office/infopath/2007/PartnerControls">
          <TermName xmlns="http://schemas.microsoft.com/office/infopath/2007/PartnerControls">Johnson Controls, Inc.</TermName>
          <TermId xmlns="http://schemas.microsoft.com/office/infopath/2007/PartnerControls">f7cde819-6c15-4947-9a0a-f76d20941fa6</TermId>
        </TermInfo>
      </Terms>
    </o7d796674a9349efab5d16ee1b1d6b1d>
    <JCIBusinessUnitTaxHTField0 xmlns="295ad08c-634f-4312-a9e9-6ad14f7bb462">
      <Terms xmlns="http://schemas.microsoft.com/office/infopath/2007/PartnerControls">
        <TermInfo xmlns="http://schemas.microsoft.com/office/infopath/2007/PartnerControls">
          <TermName xmlns="http://schemas.microsoft.com/office/infopath/2007/PartnerControls">BE</TermName>
          <TermId xmlns="http://schemas.microsoft.com/office/infopath/2007/PartnerControls">19cac712-efc4-48f0-902b-ba1197860c53</TermId>
        </TermInfo>
      </Terms>
    </JCIBusinessUnitTaxHTField0>
    <FormNumber xmlns="19bd8480-25ea-4c01-ab63-cd57b5b33df8">8.13.12</FormNumber>
    <Products xmlns="19bd8480-25ea-4c01-ab63-cd57b5b33df8">YLAA; </Products>
    <LongDescription xmlns="19bd8480-25ea-4c01-ab63-cd57b5b33df8" xsi:nil="true"/>
    <DocUpdateDate xmlns="19bd8480-25ea-4c01-ab63-cd57b5b33df8">2012-01-01T06:00:00+00:00</DocUpdateDate>
    <ShortDescription xmlns="19bd8480-25ea-4c01-ab63-cd57b5b33df8"/>
    <KMOwner xmlns="19bd8480-25ea-4c01-ab63-cd57b5b33df8">
      <UserInfo>
        <DisplayName>Jill H Woltkamp</DisplayName>
        <AccountId>132</AccountId>
        <AccountType/>
      </UserInfo>
    </KMOwner>
    <KMStatus xmlns="19bd8480-25ea-4c01-ab63-cd57b5b33df8">Active</KMStatus>
    <_dlc_DocId xmlns="19bd8480-25ea-4c01-ab63-cd57b5b33df8" xsi:nil="true"/>
    <_dlc_DocIdPersistId xmlns="19bd8480-25ea-4c01-ab63-cd57b5b33df8">false</_dlc_DocIdPersistId>
    <_dlc_DocIdUrl xmlns="19bd8480-25ea-4c01-ab63-cd57b5b33df8">
      <Url xsi:nil="true"/>
      <Description xsi:nil="true"/>
    </_dlc_DocIdUrl>
  </documentManagement>
</p:properties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FD2F98B-06B7-4589-A120-A11B791C0B30}"/>
</file>

<file path=customXml/itemProps2.xml><?xml version="1.0" encoding="utf-8"?>
<ds:datastoreItem xmlns:ds="http://schemas.openxmlformats.org/officeDocument/2006/customXml" ds:itemID="{9A800834-0F58-46A6-8ADD-FC82737552A7}"/>
</file>

<file path=customXml/itemProps3.xml><?xml version="1.0" encoding="utf-8"?>
<ds:datastoreItem xmlns:ds="http://schemas.openxmlformats.org/officeDocument/2006/customXml" ds:itemID="{EB8207AD-E861-4E8A-B0C6-23FBA924D5D9}"/>
</file>

<file path=customXml/itemProps4.xml><?xml version="1.0" encoding="utf-8"?>
<ds:datastoreItem xmlns:ds="http://schemas.openxmlformats.org/officeDocument/2006/customXml" ds:itemID="{50E27D85-AA73-4CAF-8C69-5FE7865186A2}"/>
</file>

<file path=customXml/itemProps5.xml><?xml version="1.0" encoding="utf-8"?>
<ds:datastoreItem xmlns:ds="http://schemas.openxmlformats.org/officeDocument/2006/customXml" ds:itemID="{7CA9E673-7897-47A8-9441-98E5320DAC52}"/>
</file>

<file path=customXml/itemProps6.xml><?xml version="1.0" encoding="utf-8"?>
<ds:datastoreItem xmlns:ds="http://schemas.openxmlformats.org/officeDocument/2006/customXml" ds:itemID="{4315DE18-7788-4E9C-98A5-CCB6E6501DFF}"/>
</file>

<file path=customXml/itemProps7.xml><?xml version="1.0" encoding="utf-8"?>
<ds:datastoreItem xmlns:ds="http://schemas.openxmlformats.org/officeDocument/2006/customXml" ds:itemID="{708911AB-A44F-4923-9BE2-6C017D168FE8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11286</TotalTime>
  <Words>2297</Words>
  <Application>Microsoft Office PowerPoint</Application>
  <PresentationFormat>On-screen Show (4:3)</PresentationFormat>
  <Paragraphs>483</Paragraphs>
  <Slides>51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Default Theme</vt:lpstr>
      <vt:lpstr>YLAA Air Cooled Scroll Chiller Refresh Overview 60 – 175 Tons  </vt:lpstr>
      <vt:lpstr>Presenter Introductions</vt:lpstr>
      <vt:lpstr> Today’s Expected Outcomes</vt:lpstr>
      <vt:lpstr>Agenda</vt:lpstr>
      <vt:lpstr>Slide 5</vt:lpstr>
      <vt:lpstr>Slide 6</vt:lpstr>
      <vt:lpstr>Slide 7</vt:lpstr>
      <vt:lpstr>Slide 8</vt:lpstr>
      <vt:lpstr>Slide 9</vt:lpstr>
      <vt:lpstr>YLAA Overview A brief history…</vt:lpstr>
      <vt:lpstr>YLAA Overview Industry Trends</vt:lpstr>
      <vt:lpstr>YLAA Overview Competitive Landscape (Current YLAA)</vt:lpstr>
      <vt:lpstr>YLAA – YORK Air-Cooled Scroll Chiller Competitive benchmarking – Where we are today</vt:lpstr>
      <vt:lpstr>YLAA Overview Competitive Landscape…where we are today</vt:lpstr>
      <vt:lpstr>Slide 15</vt:lpstr>
      <vt:lpstr>Refresh Project What, Why, How?</vt:lpstr>
      <vt:lpstr>Slide 17</vt:lpstr>
      <vt:lpstr>Refresh Project Schedule</vt:lpstr>
      <vt:lpstr>Slide 19</vt:lpstr>
      <vt:lpstr>Points to remember</vt:lpstr>
      <vt:lpstr>Technical Details 1.  Glycol – maximum capacity, colder glycol at higher ambient</vt:lpstr>
      <vt:lpstr>Technical Details 2.  Heat Recovery – more heat, more flexibility</vt:lpstr>
      <vt:lpstr>Refresh Project Overview 3.  Brazed Plate Evaporators (4-6 fan available now, 8-10 fan 2013) </vt:lpstr>
      <vt:lpstr>Technical Details 3.  Brazed Plate Evaporator (4-6 fan available now, 8-10 fan 2013)  </vt:lpstr>
      <vt:lpstr>Technical Details 3.  Brazed Plate Evaporator (4-6 fan available now, 8-10 fan 2013)  </vt:lpstr>
      <vt:lpstr>Technical Details 3. Brazed Plate Evaporator (4-6 fan available now, 8-10 fan 2013)  </vt:lpstr>
      <vt:lpstr>Slide 27</vt:lpstr>
      <vt:lpstr>Refresh Overview 4.  VSD Fans (New HE Option) (Available early 2013)</vt:lpstr>
      <vt:lpstr>Performance Overview 4.  VSD Fan Option – Part Load Efficiency (Available early 2013)</vt:lpstr>
      <vt:lpstr>Refresh Overview 5.  Pump Kit Improvements (available now, BPHX units) </vt:lpstr>
      <vt:lpstr>Technical Details 5.  Pumps Kits – wider range, new options (available now, BPHX units)</vt:lpstr>
      <vt:lpstr>Technical Details 5.  Pumps Kits – wider range, new options (available now, BPHX units)</vt:lpstr>
      <vt:lpstr>Technical Details 5.  Pumps Kits – wider range, new options (available now, BPHX units)</vt:lpstr>
      <vt:lpstr>Technical Details 5.  Pumps Kits – wider range, new options (available now, BPHX units)</vt:lpstr>
      <vt:lpstr>Slide 35</vt:lpstr>
      <vt:lpstr>Slide 36</vt:lpstr>
      <vt:lpstr>Global Chiller Selection Software Screenshot overview</vt:lpstr>
      <vt:lpstr>Global Chiller Selection Software Screenshot overview</vt:lpstr>
      <vt:lpstr>Global Chiller Selection Software Screenshot overview</vt:lpstr>
      <vt:lpstr>Global Chiller Selection Software Screenshot overview</vt:lpstr>
      <vt:lpstr>Global Chiller Selection Software Screenshot overview</vt:lpstr>
      <vt:lpstr>Global Chiller Selection Software Screenshot overview</vt:lpstr>
      <vt:lpstr>Slide 43</vt:lpstr>
      <vt:lpstr>Slide 44</vt:lpstr>
      <vt:lpstr>Sales Tools</vt:lpstr>
      <vt:lpstr>Information Access</vt:lpstr>
      <vt:lpstr>Summary and Questions</vt:lpstr>
      <vt:lpstr>Slide 48</vt:lpstr>
      <vt:lpstr>Technical Details 1.  Heat Recovery – more heat, more flexibility</vt:lpstr>
      <vt:lpstr>Competitive Note Carrier Heat Recovery</vt:lpstr>
      <vt:lpstr>Heat Recovery Piping Recommendation</vt:lpstr>
    </vt:vector>
  </TitlesOfParts>
  <Company>Johnson Controls,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YLAA Refresh Launch Internal Training Outline</dc:title>
  <dc:creator>crudioc</dc:creator>
  <cp:lastModifiedBy>Caroline Kuse</cp:lastModifiedBy>
  <cp:revision>330</cp:revision>
  <dcterms:created xsi:type="dcterms:W3CDTF">2011-10-14T18:31:57Z</dcterms:created>
  <dcterms:modified xsi:type="dcterms:W3CDTF">2012-08-13T19:31:49Z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opic">
    <vt:lpwstr>980;#Equipment|308699ff-c04b-4f1d-95e5-be99ed5f1374</vt:lpwstr>
  </property>
  <property fmtid="{D5CDD505-2E9C-101B-9397-08002B2CF9AE}" pid="3" name="LiteratureType">
    <vt:lpwstr>348;#Sales|886efecf-200b-4a51-a157-3f036a3b3666</vt:lpwstr>
  </property>
  <property fmtid="{D5CDD505-2E9C-101B-9397-08002B2CF9AE}" pid="4" name="ArtifactType">
    <vt:lpwstr>597;#Training|592932a3-d5f4-4cf0-ad80-0a48927c1fd2</vt:lpwstr>
  </property>
  <property fmtid="{D5CDD505-2E9C-101B-9397-08002B2CF9AE}" pid="5" name="JCILanguage">
    <vt:lpwstr>979;#English|ddf52758-3610-42da-8871-ad1033735c61</vt:lpwstr>
  </property>
  <property fmtid="{D5CDD505-2E9C-101B-9397-08002B2CF9AE}" pid="6" name="ContentTypeId">
    <vt:lpwstr>0x010100EA254AAEB50D427F87E6DD3EC4BD243700830BA8AA3F8B0144BDDB4E3B62B6ADAC00B7184E0C2EF7FD4C9466315700A9B958</vt:lpwstr>
  </property>
  <property fmtid="{D5CDD505-2E9C-101B-9397-08002B2CF9AE}" pid="7" name="DataClassificationLevel">
    <vt:lpwstr>981;#Restricted|981cb548-f3c0-4b0d-b76d-fd2fffec147d</vt:lpwstr>
  </property>
  <property fmtid="{D5CDD505-2E9C-101B-9397-08002B2CF9AE}" pid="8" name="JCILocation">
    <vt:lpwstr>978;#N.America|92e64ba3-8c9e-4574-bf76-74791736278c</vt:lpwstr>
  </property>
  <property fmtid="{D5CDD505-2E9C-101B-9397-08002B2CF9AE}" pid="9" name="Brand">
    <vt:lpwstr>2;#Johnson Controls, Inc.|f7cde819-6c15-4947-9a0a-f76d20941fa6</vt:lpwstr>
  </property>
  <property fmtid="{D5CDD505-2E9C-101B-9397-08002B2CF9AE}" pid="10" name="Offering">
    <vt:lpwstr>712;#Air-Cooled Chillers|97cc665c-45be-4701-98fc-f1a7e1099761</vt:lpwstr>
  </property>
  <property fmtid="{D5CDD505-2E9C-101B-9397-08002B2CF9AE}" pid="11" name="JCIBusinessUnit">
    <vt:lpwstr>977;#BE|19cac712-efc4-48f0-902b-ba1197860c53</vt:lpwstr>
  </property>
  <property fmtid="{D5CDD505-2E9C-101B-9397-08002B2CF9AE}" pid="12" name="Order">
    <vt:r8>186100</vt:r8>
  </property>
  <property fmtid="{D5CDD505-2E9C-101B-9397-08002B2CF9AE}" pid="13" name="xd_Signature">
    <vt:bool>false</vt:bool>
  </property>
  <property fmtid="{D5CDD505-2E9C-101B-9397-08002B2CF9AE}" pid="14" name="xd_ProgID">
    <vt:lpwstr/>
  </property>
  <property fmtid="{D5CDD505-2E9C-101B-9397-08002B2CF9AE}" pid="15" name="_dlc_DocId">
    <vt:lpwstr/>
  </property>
  <property fmtid="{D5CDD505-2E9C-101B-9397-08002B2CF9AE}" pid="16" name="_SourceUrl">
    <vt:lpwstr/>
  </property>
  <property fmtid="{D5CDD505-2E9C-101B-9397-08002B2CF9AE}" pid="17" name="_SharedFileIndex">
    <vt:lpwstr/>
  </property>
  <property fmtid="{D5CDD505-2E9C-101B-9397-08002B2CF9AE}" pid="18" name="TemplateUrl">
    <vt:lpwstr/>
  </property>
  <property fmtid="{D5CDD505-2E9C-101B-9397-08002B2CF9AE}" pid="19" name="_dlc_DocIdPersistId">
    <vt:bool>false</vt:bool>
  </property>
  <property fmtid="{D5CDD505-2E9C-101B-9397-08002B2CF9AE}" pid="20" name="_dlc_DocIdUrl">
    <vt:lpwstr/>
  </property>
</Properties>
</file>