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6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A"/>
    <a:srgbClr val="B2B2B2"/>
    <a:srgbClr val="C8C8C6"/>
    <a:srgbClr val="DCDCDE"/>
    <a:srgbClr val="AAAAA8"/>
    <a:srgbClr val="90248F"/>
    <a:srgbClr val="00C4B5"/>
    <a:srgbClr val="8787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799B9E-72E7-DC40-9CBB-B22B05424226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30A139-4012-3B44-A61F-3049C7B0AB11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E9BA8-A5CB-4609-BE99-D41EC98A5537}" type="slidenum">
              <a:rPr lang="de-DE"/>
              <a:pPr/>
              <a:t>1</a:t>
            </a:fld>
            <a:endParaRPr lang="de-DE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D6C3B-9562-478A-AD98-92C926E74A22}" type="slidenum">
              <a:rPr lang="de-DE" smtClean="0">
                <a:latin typeface="Arial" pitchFamily="34" charset="0"/>
              </a:rPr>
              <a:pPr/>
              <a:t>3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139-4012-3B44-A61F-3049C7B0AB1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BC857-7DCE-412C-862C-1796CE674EC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755650" y="1479550"/>
            <a:ext cx="7561263" cy="39655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39750"/>
            <a:ext cx="7920038" cy="939800"/>
          </a:xfrm>
        </p:spPr>
        <p:txBody>
          <a:bodyPr/>
          <a:lstStyle>
            <a:lvl1pPr>
              <a:tabLst>
                <a:tab pos="2330450" algn="l"/>
              </a:tabLst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33375"/>
            <a:ext cx="7920038" cy="276225"/>
          </a:xfrm>
        </p:spPr>
        <p:txBody>
          <a:bodyPr/>
          <a:lstStyle>
            <a:lvl1pPr>
              <a:spcBef>
                <a:spcPct val="0"/>
              </a:spcBef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416177-DA0B-8349-97C4-D43B12FA28C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333375"/>
            <a:ext cx="205105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039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B246C-ADD0-7144-B50C-A78981011C8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B62E79-44A6-6044-956A-E40D5034146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35B3C9-6FB5-8C4D-BE70-732DFD703C9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68B8-A70B-5742-A667-E07C8AA9D15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AD8C16-152A-1D49-93B7-6EB65598276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516DFC-E782-5C48-82B1-C052358694C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9BAD69-D9C2-014B-B771-4DB6A462A08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916335-A634-D24A-96D7-D0B9F5525F1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8ED4D9-3AEC-BC49-9A15-2B4F39825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here to edit the title of your presentation</a:t>
            </a:r>
            <a:br>
              <a:rPr lang="de-DE"/>
            </a:br>
            <a:r>
              <a:rPr lang="de-DE"/>
              <a:t>(two rows maximum)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here to edit the teaser text (first level)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416675"/>
            <a:ext cx="66960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de-DE"/>
              <a:t>Johnson Controls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16675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fld id="{A3FB773E-1DCD-154D-9A8A-AA93EED2BFC5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31" name="Picture 7" descr="JCI_logo_small"/>
          <p:cNvPicPr>
            <a:picLocks noChangeAspect="1" noChangeArrowheads="1"/>
          </p:cNvPicPr>
          <p:nvPr/>
        </p:nvPicPr>
        <p:blipFill>
          <a:blip r:embed="rId13"/>
          <a:srcRect b="9802"/>
          <a:stretch>
            <a:fillRect/>
          </a:stretch>
        </p:blipFill>
        <p:spPr bwMode="auto">
          <a:xfrm>
            <a:off x="7469188" y="6116638"/>
            <a:ext cx="1352550" cy="673100"/>
          </a:xfrm>
          <a:prstGeom prst="rect">
            <a:avLst/>
          </a:prstGeom>
          <a:noFill/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68313" y="6092825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97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600">
          <a:solidFill>
            <a:schemeClr val="tx1"/>
          </a:solidFill>
          <a:latin typeface="+mn-lt"/>
          <a:ea typeface="ＭＳ Ｐゴシック" pitchFamily="-97" charset="-128"/>
        </a:defRPr>
      </a:lvl2pPr>
      <a:lvl3pPr marL="496888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tx1"/>
          </a:solidFill>
          <a:latin typeface="+mn-lt"/>
          <a:ea typeface="ＭＳ Ｐゴシック" pitchFamily="-97" charset="-128"/>
        </a:defRPr>
      </a:lvl3pPr>
      <a:lvl4pPr marL="714375" indent="-2159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4pPr>
      <a:lvl5pPr marL="9350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5pPr>
      <a:lvl6pPr marL="13922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6pPr>
      <a:lvl7pPr marL="18494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7pPr>
      <a:lvl8pPr marL="23066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8pPr>
      <a:lvl9pPr marL="2763838" indent="-21907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bg2"/>
        </a:buClr>
        <a:buFont typeface="Wingdings" pitchFamily="-97" charset="2"/>
        <a:buChar char="n"/>
        <a:defRPr sz="1400">
          <a:solidFill>
            <a:schemeClr val="bg2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73175"/>
            <a:ext cx="7415733" cy="51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507" name="Picture 3" descr="JCI 011-Maske03b50oben-30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44451"/>
            <a:ext cx="9180513" cy="6902451"/>
          </a:xfrm>
          <a:prstGeom prst="rect">
            <a:avLst/>
          </a:prstGeom>
          <a:noFill/>
        </p:spPr>
      </p:pic>
      <p:sp>
        <p:nvSpPr>
          <p:cNvPr id="533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920037" cy="939800"/>
          </a:xfrm>
        </p:spPr>
        <p:txBody>
          <a:bodyPr/>
          <a:lstStyle/>
          <a:p>
            <a:r>
              <a:rPr lang="de-DE" dirty="0" smtClean="0"/>
              <a:t>Microchannel Review</a:t>
            </a:r>
            <a:br>
              <a:rPr lang="de-DE" dirty="0" smtClean="0"/>
            </a:br>
            <a:r>
              <a:rPr lang="de-DE" sz="1800" dirty="0" smtClean="0"/>
              <a:t>June 2013</a:t>
            </a:r>
            <a:endParaRPr lang="de-DE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5288" y="976313"/>
            <a:ext cx="66246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0000"/>
              </a:lnSpc>
              <a:tabLst>
                <a:tab pos="2330450" algn="l"/>
              </a:tabLst>
            </a:pPr>
            <a:endParaRPr lang="de-DE" sz="20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39552" y="6093296"/>
            <a:ext cx="6696075" cy="48601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smtClean="0"/>
              <a:t>Johnson Controls, Inc. – Proprietary and Confidential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and YORK chillers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 smtClean="0"/>
              <a:t>Started with Industrial supplier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Experience with stationary HVAC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Production capacity to make larger coils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Robust construction and thick wall tubes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Co-development with JCI materials and heat transfer engineers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5" name="Picture 4" descr="YLAA_updated_June04_option2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609" y="3382936"/>
            <a:ext cx="3312117" cy="272383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9199" y="3793899"/>
            <a:ext cx="4767716" cy="21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marR="0" lvl="1" indent="-265113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Success with YORK model YLAA and YVAA air cooled chillers  has been very good …</a:t>
            </a:r>
          </a:p>
          <a:p>
            <a:pPr marL="723900" lvl="2" indent="-265113" eaLnBrk="0" hangingPunct="0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More than 1,500 chillers per year with low coil failure rate (below RTPF)</a:t>
            </a:r>
          </a:p>
          <a:p>
            <a:pPr marL="723900" lvl="2" indent="-265113" eaLnBrk="0" hangingPunct="0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Shipped almost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50,000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MCHX coils since the production launch in 2007</a:t>
            </a:r>
          </a:p>
          <a:p>
            <a:pPr marL="723900" lvl="2" indent="-265113" eaLnBrk="0" hangingPunct="0">
              <a:lnSpc>
                <a:spcPct val="11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600" kern="0" dirty="0" smtClean="0">
                <a:latin typeface="+mn-lt"/>
              </a:rPr>
              <a:t>Includes many coastal installations…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66700" marR="0" lvl="1" indent="-265113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Install Base &amp; Chloride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Content Placeholder 3" descr="Total Years  YLAA.em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DDEE0"/>
              </a:clrFrom>
              <a:clrTo>
                <a:srgbClr val="CDDEE0">
                  <a:alpha val="0"/>
                </a:srgbClr>
              </a:clrTo>
            </a:clrChange>
          </a:blip>
          <a:srcRect t="19938" r="13559" b="17442"/>
          <a:stretch>
            <a:fillRect/>
          </a:stretch>
        </p:blipFill>
        <p:spPr bwMode="auto">
          <a:xfrm>
            <a:off x="544285" y="1349829"/>
            <a:ext cx="7921412" cy="474617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55650" y="816429"/>
            <a:ext cx="7321550" cy="1066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YLAA Installation site by locations in US.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Commercial markets often centered around coastal cities.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Larger dots indicate higher quantity of units in that location.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Install Base &amp; Chloride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7" name="Picture 8" descr="cl"/>
          <p:cNvPicPr>
            <a:picLocks noChangeAspect="1" noChangeArrowheads="1"/>
          </p:cNvPicPr>
          <p:nvPr/>
        </p:nvPicPr>
        <p:blipFill>
          <a:blip r:embed="rId2" cstate="print"/>
          <a:srcRect t="211" r="-197" b="540"/>
          <a:stretch>
            <a:fillRect/>
          </a:stretch>
        </p:blipFill>
        <p:spPr bwMode="auto">
          <a:xfrm>
            <a:off x="1001485" y="979096"/>
            <a:ext cx="6988629" cy="511519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120775" y="5943600"/>
            <a:ext cx="633095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 Salinity coastal locations are present in a large portion of the sites where YLAA are located.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 smtClean="0"/>
              <a:t>JCI “Heat Transfer Center of Excellence” (COE) set standards and performance requirements for MCHX 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Johnson Controls Materials Engineers specify: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Tube alloy material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Tube wall thickness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Fin alloy material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Braze flux material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Johnson Controls Supplier Quality engineers: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Inspect, approve and audit coil production facilities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Developed inspection processes to ensure no zinc deposits from tube fabrication plant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Inspect, approve and audit e-coating facilities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Conduct extensive, ongoing testing of coil technologies and production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b="1" dirty="0" smtClean="0"/>
              <a:t>Four methods to evaluate accelerated corrosion: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ASTM G85-A4 (Salt + SO2)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Salt, sulfur dioxide gas, pH ~2.8-3.0  (Typical pollutant from coal / oil power plants)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ASTM G85-A3 (SWAAT)</a:t>
            </a:r>
          </a:p>
          <a:p>
            <a:pPr lvl="3">
              <a:buClr>
                <a:schemeClr val="accent1"/>
              </a:buClr>
            </a:pPr>
            <a:r>
              <a:rPr lang="en-US" dirty="0" smtClean="0"/>
              <a:t>Sea salt, acetic acid, pH ~2.5-3.0 (Common test for aluminum corrosion)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Severe coastal, high chloride site testing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Severe pollution and coastal site testing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 smtClean="0"/>
              <a:t>Sea Water Acetic Acid Test (SWAAT)  - ASTM G85 A.3 (Modification of ASTM B117)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Cyclic fogging test with pH of 3.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An industry standard test used for validating aluminum heat exchangers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Coils charged with nitrogen holding charge and gauge detects leak</a:t>
            </a:r>
          </a:p>
          <a:p>
            <a:pPr lvl="2">
              <a:buClr>
                <a:schemeClr val="accent1"/>
              </a:buClr>
            </a:pPr>
            <a:r>
              <a:rPr lang="en-US" smtClean="0"/>
              <a:t>100 </a:t>
            </a:r>
            <a:r>
              <a:rPr lang="en-US" smtClean="0"/>
              <a:t>days in </a:t>
            </a:r>
            <a:r>
              <a:rPr lang="en-US" dirty="0" smtClean="0"/>
              <a:t>SWAAT approximates chiller design life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5" name="Picture 4" descr="Set Up Pic.JPG"/>
          <p:cNvPicPr>
            <a:picLocks noChangeAspect="1"/>
          </p:cNvPicPr>
          <p:nvPr/>
        </p:nvPicPr>
        <p:blipFill>
          <a:blip r:embed="rId3" cstate="print"/>
          <a:srcRect r="1770" b="41372"/>
          <a:stretch>
            <a:fillRect/>
          </a:stretch>
        </p:blipFill>
        <p:spPr>
          <a:xfrm>
            <a:off x="2895600" y="2971800"/>
            <a:ext cx="3394044" cy="2700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2410" y="5681246"/>
            <a:ext cx="539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SWAAT chamber with coils prepared for test</a:t>
            </a:r>
            <a:endParaRPr lang="en-US" sz="16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23031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4714" t="2568"/>
          <a:stretch>
            <a:fillRect/>
          </a:stretch>
        </p:blipFill>
        <p:spPr bwMode="auto">
          <a:xfrm>
            <a:off x="4673832" y="1143000"/>
            <a:ext cx="408916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 – Uncoated Coil SWAAT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8313" y="6416675"/>
            <a:ext cx="215900" cy="130175"/>
          </a:xfrm>
          <a:prstGeom prst="rect">
            <a:avLst/>
          </a:prstGeom>
          <a:noFill/>
        </p:spPr>
        <p:txBody>
          <a:bodyPr/>
          <a:lstStyle/>
          <a:p>
            <a:fld id="{76914E2F-F274-4D60-A5D5-ADB7449313EE}" type="slidenum">
              <a:rPr lang="de-DE" smtClean="0">
                <a:latin typeface="Arial" pitchFamily="34" charset="0"/>
              </a:rPr>
              <a:pPr/>
              <a:t>17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7513" y="1221897"/>
            <a:ext cx="8317054" cy="2664303"/>
          </a:xfrm>
          <a:prstGeom prst="rect">
            <a:avLst/>
          </a:prstGeom>
        </p:spPr>
        <p:txBody>
          <a:bodyPr/>
          <a:lstStyle/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kern="0" dirty="0" smtClean="0">
                <a:cs typeface="ヒラギノ角ゴ Pro W3" charset="-128"/>
              </a:rPr>
              <a:t>Electrostatic coating (e-coat) recommended for some applications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kern="0" dirty="0" smtClean="0">
                <a:cs typeface="ヒラギノ角ゴ Pro W3" charset="-128"/>
              </a:rPr>
              <a:t>Same coating as recommended for round tube plate fin (RTPF) coils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kern="0" dirty="0" smtClean="0">
                <a:cs typeface="ヒラギノ角ゴ Pro W3" charset="-128"/>
              </a:rPr>
              <a:t>Recommended applications: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u="sng" kern="0" dirty="0" smtClean="0">
                <a:cs typeface="ヒラギノ角ゴ Pro W3" charset="-128"/>
              </a:rPr>
              <a:t>Industrial</a:t>
            </a:r>
            <a:r>
              <a:rPr lang="en-US" sz="1600" kern="0" dirty="0" smtClean="0">
                <a:cs typeface="ヒラギノ角ゴ Pro W3" charset="-128"/>
              </a:rPr>
              <a:t>:  Sulfur Dioxide (SO</a:t>
            </a:r>
            <a:r>
              <a:rPr lang="en-US" sz="1600" kern="0" baseline="-25000" dirty="0" smtClean="0">
                <a:cs typeface="ヒラギノ角ゴ Pro W3" charset="-128"/>
              </a:rPr>
              <a:t>2</a:t>
            </a:r>
            <a:r>
              <a:rPr lang="en-US" sz="1600" kern="0" dirty="0" smtClean="0">
                <a:cs typeface="ヒラギノ角ゴ Pro W3" charset="-128"/>
              </a:rPr>
              <a:t>), Nitrogen Dioxide (NO</a:t>
            </a:r>
            <a:r>
              <a:rPr lang="en-US" sz="1600" kern="0" baseline="-25000" dirty="0" smtClean="0">
                <a:cs typeface="ヒラギノ角ゴ Pro W3" charset="-128"/>
              </a:rPr>
              <a:t>2</a:t>
            </a:r>
            <a:r>
              <a:rPr lang="en-US" sz="1600" kern="0" dirty="0" smtClean="0">
                <a:cs typeface="ヒラギノ角ゴ Pro W3" charset="-128"/>
              </a:rPr>
              <a:t>) pollution; low pH acid rain (sulfuric or nitric acid); heavy dust (fossil fuel burn – iron &amp; sulfur)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u="sng" kern="0" dirty="0" smtClean="0">
                <a:cs typeface="ヒラギノ角ゴ Pro W3" charset="-128"/>
              </a:rPr>
              <a:t>Coastal</a:t>
            </a:r>
            <a:r>
              <a:rPr lang="en-US" sz="1600" kern="0" dirty="0" smtClean="0">
                <a:cs typeface="ヒラギノ角ゴ Pro W3" charset="-128"/>
              </a:rPr>
              <a:t>:  within 5 miles (8 km) of coast, or in prevailing wind (chloride)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u="sng" kern="0" dirty="0" smtClean="0">
                <a:cs typeface="ヒラギノ角ゴ Pro W3" charset="-128"/>
              </a:rPr>
              <a:t>Other</a:t>
            </a:r>
            <a:r>
              <a:rPr lang="en-US" sz="1600" kern="0" dirty="0" smtClean="0">
                <a:cs typeface="ヒラギノ角ゴ Pro W3" charset="-128"/>
              </a:rPr>
              <a:t>:  High pH (pH&gt;9) from cement dust, Agricultural operations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u="sng" kern="0" dirty="0" smtClean="0">
                <a:cs typeface="ヒラギノ角ゴ Pro W3" charset="-128"/>
              </a:rPr>
              <a:t>E-coat option provides excellent protection against these elements</a:t>
            </a:r>
          </a:p>
          <a:p>
            <a:pPr marL="1169988" lvl="3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endParaRPr lang="en-US" sz="1600" kern="0" dirty="0" smtClean="0">
              <a:cs typeface="ヒラギノ角ゴ Pro W3" charset="-128"/>
            </a:endParaRPr>
          </a:p>
          <a:p>
            <a:pPr marL="1169988" lvl="3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endParaRPr lang="en-US" sz="1600" kern="0" dirty="0" smtClean="0">
              <a:cs typeface="ヒラギノ角ゴ Pro W3" charset="-128"/>
            </a:endParaRP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endParaRPr lang="en-US" sz="1600" kern="0" dirty="0" smtClean="0">
              <a:cs typeface="ヒラギノ角ゴ Pro W3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4502187" cy="22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313" y="333375"/>
            <a:ext cx="69834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+mj-ea"/>
                <a:cs typeface="+mj-cs"/>
              </a:rPr>
              <a:t>Additional Condenser Protection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5544"/>
          <a:stretch>
            <a:fillRect/>
          </a:stretch>
        </p:blipFill>
        <p:spPr bwMode="auto">
          <a:xfrm>
            <a:off x="533400" y="1143000"/>
            <a:ext cx="389461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3685"/>
          <a:stretch>
            <a:fillRect/>
          </a:stretch>
        </p:blipFill>
        <p:spPr bwMode="auto">
          <a:xfrm>
            <a:off x="4648200" y="1104901"/>
            <a:ext cx="4070652" cy="483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 – E-Coated Coil SWAAT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 – Field Trial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 smtClean="0"/>
              <a:t> Tianjin, China</a:t>
            </a:r>
          </a:p>
          <a:p>
            <a:pPr lvl="2">
              <a:buClr>
                <a:schemeClr val="accent1"/>
              </a:buClr>
            </a:pPr>
            <a:r>
              <a:rPr lang="en-US" dirty="0" smtClean="0"/>
              <a:t>Typical, urban, industrial city in China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Recently identified as city with top 10 worst air pollution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100 miles from Beijing, 37 miles from coast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pSp>
        <p:nvGrpSpPr>
          <p:cNvPr id="5" name="Group 16"/>
          <p:cNvGrpSpPr/>
          <p:nvPr/>
        </p:nvGrpSpPr>
        <p:grpSpPr>
          <a:xfrm>
            <a:off x="5318452" y="2728219"/>
            <a:ext cx="3444548" cy="3207026"/>
            <a:chOff x="304800" y="2742924"/>
            <a:chExt cx="3444548" cy="3207026"/>
          </a:xfrm>
        </p:grpSpPr>
        <p:pic>
          <p:nvPicPr>
            <p:cNvPr id="7" name="Picture 6" descr="Tianjian Map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742924"/>
              <a:ext cx="3352800" cy="320702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438400" y="5334000"/>
              <a:ext cx="6096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round/>
              <a:headEnd type="arrow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957072" y="3852671"/>
              <a:ext cx="1723645" cy="1239015"/>
            </a:xfrm>
            <a:prstGeom prst="straightConnector1">
              <a:avLst/>
            </a:prstGeom>
            <a:ln w="25400">
              <a:solidFill>
                <a:schemeClr val="tx1"/>
              </a:solidFill>
              <a:round/>
              <a:headEnd type="arrow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667000" y="514933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37 Miles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4652" y="39624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100 Miles</a:t>
              </a:r>
              <a:endParaRPr lang="en-US" b="1" dirty="0"/>
            </a:p>
          </p:txBody>
        </p:sp>
      </p:grpSp>
      <p:pic>
        <p:nvPicPr>
          <p:cNvPr id="12" name="Picture 2" descr="D:\Main Project\Microchannel\Sanden\Field Test unit in Sanden\DSCF7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28219"/>
            <a:ext cx="4276035" cy="3207026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120775" y="5943600"/>
            <a:ext cx="633095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Provides correlation between real world corrosion time and SWAAT chamber days, industrial environment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nfoss MHX fin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06" y="1408390"/>
            <a:ext cx="3708388" cy="2482475"/>
          </a:xfrm>
          <a:prstGeom prst="rect">
            <a:avLst/>
          </a:prstGeom>
        </p:spPr>
      </p:pic>
      <p:sp>
        <p:nvSpPr>
          <p:cNvPr id="819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8313" y="6416675"/>
            <a:ext cx="215900" cy="130175"/>
          </a:xfrm>
          <a:prstGeom prst="rect">
            <a:avLst/>
          </a:prstGeom>
          <a:noFill/>
        </p:spPr>
        <p:txBody>
          <a:bodyPr/>
          <a:lstStyle/>
          <a:p>
            <a:fld id="{76914E2F-F274-4D60-A5D5-ADB7449313EE}" type="slidenum">
              <a:rPr lang="de-DE" smtClean="0">
                <a:latin typeface="Arial" pitchFamily="34" charset="0"/>
              </a:rPr>
              <a:pPr/>
              <a:t>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7513" y="1269999"/>
            <a:ext cx="4593026" cy="2882123"/>
          </a:xfrm>
          <a:prstGeom prst="rect">
            <a:avLst/>
          </a:prstGeom>
        </p:spPr>
        <p:txBody>
          <a:bodyPr/>
          <a:lstStyle/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1" kern="0" dirty="0" smtClean="0">
                <a:latin typeface="+mn-lt"/>
                <a:cs typeface="ヒラギノ角ゴ Pro W3" charset="-128"/>
              </a:rPr>
              <a:t>Why microchannel condenser?</a:t>
            </a:r>
            <a:endParaRPr lang="en-US" sz="2000" b="1" kern="0" dirty="0">
              <a:latin typeface="+mn-lt"/>
              <a:cs typeface="ヒラギノ角ゴ Pro W3" charset="-128"/>
            </a:endParaRP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endParaRPr lang="en-US" sz="1600" kern="0" dirty="0" smtClean="0">
              <a:cs typeface="ヒラギノ角ゴ Pro W3" charset="-128"/>
            </a:endParaRP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"/>
              <a:defRPr/>
            </a:pPr>
            <a:r>
              <a:rPr lang="en-US" sz="1600" kern="0" dirty="0" smtClean="0">
                <a:cs typeface="ヒラギノ角ゴ Pro W3" charset="-128"/>
              </a:rPr>
              <a:t>Fins secured and recessed between channels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"/>
              <a:defRPr/>
            </a:pPr>
            <a:r>
              <a:rPr lang="en-US" sz="1600" kern="0" dirty="0" smtClean="0">
                <a:cs typeface="ヒラギノ角ゴ Pro W3" charset="-128"/>
              </a:rPr>
              <a:t>No galvanic corrosion – fins stay attached to the channels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"/>
              <a:defRPr/>
            </a:pPr>
            <a:r>
              <a:rPr lang="en-US" sz="1600" kern="0" dirty="0" smtClean="0">
                <a:latin typeface="Arial" charset="0"/>
                <a:cs typeface="ヒラギノ角ゴ Pro W3" charset="-128"/>
              </a:rPr>
              <a:t>Lower airside pressure drop improves fan efficiency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"/>
              <a:defRPr/>
            </a:pPr>
            <a:r>
              <a:rPr lang="en-US" sz="1600" kern="0" dirty="0" smtClean="0">
                <a:latin typeface="Arial" charset="0"/>
                <a:cs typeface="ヒラギノ角ゴ Pro W3" charset="-128"/>
              </a:rPr>
              <a:t>Reduced refrigerant charge (30-50%)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"/>
              <a:defRPr/>
            </a:pPr>
            <a:r>
              <a:rPr lang="en-US" sz="1600" kern="0" dirty="0" smtClean="0">
                <a:latin typeface="Arial" charset="0"/>
                <a:cs typeface="ヒラギノ角ゴ Pro W3" charset="-128"/>
              </a:rPr>
              <a:t>Almost 50,000 in chiller application globally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endParaRPr lang="en-US" sz="1600" kern="0" dirty="0" smtClean="0">
              <a:latin typeface="Arial" charset="0"/>
              <a:cs typeface="ヒラギノ角ゴ Pro W3" charset="-128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525" y="4421876"/>
            <a:ext cx="4150991" cy="164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0" y="304800"/>
            <a:ext cx="69834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MCHX Benefits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JCI MCHX Testing – Field Trial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dirty="0" smtClean="0"/>
              <a:t>Battelle Memorial Institute, Florida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Severe subtropical marine environment (Coastal Florida, USA)</a:t>
            </a:r>
          </a:p>
          <a:p>
            <a:pPr lvl="1">
              <a:buClr>
                <a:schemeClr val="accent1"/>
              </a:buClr>
            </a:pPr>
            <a:r>
              <a:rPr lang="en-US" dirty="0" smtClean="0"/>
              <a:t>Category C4/C5 corrosive environment (ISO 9223)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3" name="Picture 12" descr="DSC0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2" y="2708920"/>
            <a:ext cx="4321373" cy="3241030"/>
          </a:xfrm>
          <a:prstGeom prst="rect">
            <a:avLst/>
          </a:prstGeom>
        </p:spPr>
      </p:pic>
      <p:pic>
        <p:nvPicPr>
          <p:cNvPr id="14" name="Picture 13" descr="Battelle M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92598"/>
            <a:ext cx="3383608" cy="3257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0775" y="5943600"/>
            <a:ext cx="633095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Provides correlation between real world corrosion time and SWAAT chamber days, marine environment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268413"/>
            <a:ext cx="4430258" cy="4681537"/>
          </a:xfrm>
        </p:spPr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1800" b="1" dirty="0" smtClean="0"/>
              <a:t>Cleaning Requirements are Documented … Key Points: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Surface fibers, leaves, etc should be vacuumed with soft attachment (non-metallic) or blown out with compressed air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Coils can be cleaned with potable water – </a:t>
            </a:r>
            <a:r>
              <a:rPr lang="en-US" sz="1600" b="1" dirty="0" smtClean="0"/>
              <a:t>cleaning agents are not allowed or required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Maximum water pressure for cleaning is 100 psi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If brushing coils, a soft bristle, non-metallic brush must be used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942" y="1177422"/>
            <a:ext cx="3624943" cy="4635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2000" b="1" dirty="0" smtClean="0"/>
              <a:t>JCI Application of MCHX on HVAC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MCHX Technology is reliable for stationary HVAC applications in all global markets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Coil e-coating is advised for more corrosive, especially coastal, locations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Same coating recommended and offered for RTPF coils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The research and development investment has been significant for more than 10 years in coils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93" t="8003" r="10686" b="29208"/>
          <a:stretch>
            <a:fillRect/>
          </a:stretch>
        </p:blipFill>
        <p:spPr bwMode="auto">
          <a:xfrm>
            <a:off x="6684963" y="3429000"/>
            <a:ext cx="2459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8313" y="6416675"/>
            <a:ext cx="215900" cy="130175"/>
          </a:xfrm>
          <a:prstGeom prst="rect">
            <a:avLst/>
          </a:prstGeom>
          <a:noFill/>
        </p:spPr>
        <p:txBody>
          <a:bodyPr/>
          <a:lstStyle/>
          <a:p>
            <a:fld id="{470D21E7-D134-45C7-86F4-8D8E6CE8E2CB}" type="slidenum">
              <a:rPr lang="de-DE" smtClean="0">
                <a:latin typeface="Arial" pitchFamily="34" charset="0"/>
              </a:rPr>
              <a:pPr/>
              <a:t>3</a:t>
            </a:fld>
            <a:endParaRPr lang="de-DE" smtClean="0">
              <a:latin typeface="Arial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58" t="28447" r="47255" b="39018"/>
          <a:stretch>
            <a:fillRect/>
          </a:stretch>
        </p:blipFill>
        <p:spPr bwMode="auto">
          <a:xfrm>
            <a:off x="0" y="2965450"/>
            <a:ext cx="3749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58" t="28447" r="10425" b="38881"/>
          <a:stretch>
            <a:fillRect/>
          </a:stretch>
        </p:blipFill>
        <p:spPr bwMode="auto">
          <a:xfrm>
            <a:off x="3019425" y="3219450"/>
            <a:ext cx="31369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Documents and Settings\csinghat\Desktop\Danfoss Red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5413" y="5730875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7524750" y="5516563"/>
            <a:ext cx="941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Images courtesy</a:t>
            </a:r>
          </a:p>
        </p:txBody>
      </p:sp>
      <p:sp>
        <p:nvSpPr>
          <p:cNvPr id="29705" name="Content Placeholder 2"/>
          <p:cNvSpPr txBox="1">
            <a:spLocks/>
          </p:cNvSpPr>
          <p:nvPr/>
        </p:nvSpPr>
        <p:spPr bwMode="auto">
          <a:xfrm>
            <a:off x="441325" y="1196975"/>
            <a:ext cx="7659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5588" lvl="1" indent="-219075" eaLnBrk="0" hangingPunct="0">
              <a:lnSpc>
                <a:spcPct val="110000"/>
              </a:lnSpc>
              <a:spcBef>
                <a:spcPts val="963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All Aluminum tubes, fins, and header</a:t>
            </a:r>
          </a:p>
          <a:p>
            <a:pPr marL="255588" lvl="1" indent="-219075" eaLnBrk="0" hangingPunct="0">
              <a:lnSpc>
                <a:spcPct val="110000"/>
              </a:lnSpc>
              <a:spcBef>
                <a:spcPts val="963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Higher heat transfer per volume of </a:t>
            </a:r>
            <a:r>
              <a:rPr lang="en-US" sz="1800" dirty="0" smtClean="0"/>
              <a:t>coil – many small channels</a:t>
            </a:r>
            <a:endParaRPr lang="en-US" sz="1800" dirty="0"/>
          </a:p>
          <a:p>
            <a:pPr marL="255588" lvl="1" indent="-219075" eaLnBrk="0" hangingPunct="0">
              <a:lnSpc>
                <a:spcPct val="110000"/>
              </a:lnSpc>
              <a:spcBef>
                <a:spcPts val="963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en-US" sz="1800" dirty="0"/>
              <a:t>Increased heat transfer without adding chiller length or weight </a:t>
            </a:r>
            <a:endParaRPr lang="en-US" dirty="0"/>
          </a:p>
        </p:txBody>
      </p: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71438" y="2965450"/>
            <a:ext cx="241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Microchannel Coil</a:t>
            </a: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2987675" y="3019425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Round Tube Plate Fin Coil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>
            <a:off x="6694488" y="2997200"/>
            <a:ext cx="270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Tube Cross Section</a:t>
            </a:r>
          </a:p>
        </p:txBody>
      </p:sp>
      <p:sp>
        <p:nvSpPr>
          <p:cNvPr id="29711" name="TextBox 15"/>
          <p:cNvSpPr txBox="1">
            <a:spLocks noChangeArrowheads="1"/>
          </p:cNvSpPr>
          <p:nvPr/>
        </p:nvSpPr>
        <p:spPr bwMode="auto">
          <a:xfrm>
            <a:off x="7494588" y="4951413"/>
            <a:ext cx="13985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Microchannel</a:t>
            </a:r>
          </a:p>
        </p:txBody>
      </p:sp>
      <p:sp>
        <p:nvSpPr>
          <p:cNvPr id="29712" name="TextBox 16"/>
          <p:cNvSpPr txBox="1">
            <a:spLocks noChangeArrowheads="1"/>
          </p:cNvSpPr>
          <p:nvPr/>
        </p:nvSpPr>
        <p:spPr bwMode="auto">
          <a:xfrm>
            <a:off x="6516688" y="3644900"/>
            <a:ext cx="1219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Round Tube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" y="304800"/>
            <a:ext cx="69834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MCHX Benefits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8313" y="6416675"/>
            <a:ext cx="215900" cy="130175"/>
          </a:xfrm>
          <a:prstGeom prst="rect">
            <a:avLst/>
          </a:prstGeom>
          <a:noFill/>
        </p:spPr>
        <p:txBody>
          <a:bodyPr/>
          <a:lstStyle/>
          <a:p>
            <a:fld id="{76914E2F-F274-4D60-A5D5-ADB7449313EE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28600" y="3390900"/>
          <a:ext cx="4211602" cy="2649538"/>
        </p:xfrm>
        <a:graphic>
          <a:graphicData uri="http://schemas.openxmlformats.org/presentationml/2006/ole">
            <p:oleObj spid="_x0000_s1026" name="Image" r:id="rId3" imgW="10057143" imgH="632381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702418" y="3810000"/>
          <a:ext cx="4441582" cy="2230438"/>
        </p:xfrm>
        <a:graphic>
          <a:graphicData uri="http://schemas.openxmlformats.org/presentationml/2006/ole">
            <p:oleObj spid="_x0000_s1027" name="Image" r:id="rId4" imgW="10057143" imgH="6323810" progId="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17513" y="1270000"/>
            <a:ext cx="8021637" cy="2044700"/>
          </a:xfrm>
          <a:prstGeom prst="rect">
            <a:avLst/>
          </a:prstGeom>
        </p:spPr>
        <p:txBody>
          <a:bodyPr/>
          <a:lstStyle/>
          <a:p>
            <a:pPr marL="406400" lvl="1" indent="-406400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2000" kern="0" dirty="0">
                <a:latin typeface="+mn-lt"/>
                <a:cs typeface="ヒラギノ角ゴ Pro W3" charset="-128"/>
              </a:rPr>
              <a:t>Microchannel maintains the high efficiency </a:t>
            </a:r>
            <a:r>
              <a:rPr lang="en-US" sz="2000" kern="0" dirty="0" smtClean="0">
                <a:latin typeface="+mn-lt"/>
                <a:cs typeface="ヒラギノ角ゴ Pro W3" charset="-128"/>
              </a:rPr>
              <a:t>over </a:t>
            </a:r>
            <a:r>
              <a:rPr lang="en-US" sz="2000" kern="0" dirty="0">
                <a:latin typeface="+mn-lt"/>
                <a:cs typeface="ヒラギノ角ゴ Pro W3" charset="-128"/>
              </a:rPr>
              <a:t>time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cs typeface="ヒラギノ角ゴ Pro W3" charset="-128"/>
              </a:rPr>
              <a:t>All </a:t>
            </a:r>
            <a:r>
              <a:rPr lang="en-US" sz="1600" kern="0" dirty="0">
                <a:cs typeface="ヒラギノ角ゴ Pro W3" charset="-128"/>
              </a:rPr>
              <a:t>aluminum construction </a:t>
            </a:r>
            <a:r>
              <a:rPr lang="en-US" sz="1600" kern="0" dirty="0" smtClean="0">
                <a:cs typeface="ヒラギノ角ゴ Pro W3" charset="-128"/>
              </a:rPr>
              <a:t>minimizes </a:t>
            </a:r>
            <a:r>
              <a:rPr lang="en-US" sz="1600" kern="0" dirty="0">
                <a:cs typeface="ヒラギノ角ゴ Pro W3" charset="-128"/>
              </a:rPr>
              <a:t>galvanic (dissimilar </a:t>
            </a:r>
            <a:r>
              <a:rPr lang="en-US" sz="1600" kern="0" dirty="0" smtClean="0">
                <a:cs typeface="ヒラギノ角ゴ Pro W3" charset="-128"/>
              </a:rPr>
              <a:t>metal) corrosion </a:t>
            </a:r>
            <a:endParaRPr lang="en-US" sz="1600" kern="0" dirty="0">
              <a:cs typeface="ヒラギノ角ゴ Pro W3" charset="-128"/>
            </a:endParaRP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kern="0" dirty="0" smtClean="0">
                <a:latin typeface="Arial" charset="0"/>
                <a:cs typeface="ヒラギノ角ゴ Pro W3" charset="-128"/>
              </a:rPr>
              <a:t>Fins </a:t>
            </a:r>
            <a:r>
              <a:rPr lang="en-US" sz="1600" kern="0" dirty="0">
                <a:latin typeface="Arial" charset="0"/>
                <a:cs typeface="ヒラギノ角ゴ Pro W3" charset="-128"/>
              </a:rPr>
              <a:t>do not extend past the tubes making it easier to clean with water spray</a:t>
            </a:r>
          </a:p>
          <a:p>
            <a:pPr marL="712788" lvl="2" indent="-21907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n"/>
              <a:defRPr/>
            </a:pPr>
            <a:r>
              <a:rPr lang="en-US" sz="1600" kern="0" dirty="0">
                <a:latin typeface="Arial" charset="0"/>
                <a:cs typeface="ヒラギノ角ゴ Pro W3" charset="-128"/>
              </a:rPr>
              <a:t>Microchannel coils are less deep, allowing  more complete dirt removal when </a:t>
            </a:r>
            <a:r>
              <a:rPr lang="en-US" sz="1600" kern="0" dirty="0" smtClean="0">
                <a:latin typeface="Arial" charset="0"/>
                <a:cs typeface="ヒラギノ角ゴ Pro W3" charset="-128"/>
              </a:rPr>
              <a:t>washing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6983412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MCHX Benefits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1800" dirty="0" smtClean="0"/>
              <a:t>MCHX entered mass production in automotive industry, 1980’s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Due to switch from CFC-12 to HFC-134a</a:t>
            </a:r>
          </a:p>
          <a:p>
            <a:pPr lvl="1">
              <a:buClr>
                <a:schemeClr val="accent1"/>
              </a:buClr>
            </a:pPr>
            <a:r>
              <a:rPr lang="en-US" sz="1800" dirty="0" smtClean="0"/>
              <a:t>Automotive application is severe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Vibration from the engine and  road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Impact from debris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Chemicals such as road salt, de-</a:t>
            </a:r>
            <a:r>
              <a:rPr lang="en-US" sz="1600" dirty="0" err="1" smtClean="0"/>
              <a:t>icers</a:t>
            </a:r>
            <a:r>
              <a:rPr lang="en-US" sz="1600" dirty="0" smtClean="0"/>
              <a:t>, oils, </a:t>
            </a:r>
            <a:br>
              <a:rPr lang="en-US" sz="1600" dirty="0" smtClean="0"/>
            </a:br>
            <a:r>
              <a:rPr lang="en-US" sz="1600" dirty="0" smtClean="0"/>
              <a:t>asphalt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Air contaminant and pollution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Temperature extremes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Picture 2" descr="http://www.ls1howto.com/howto/fbody/camswap/pics/090removeradi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722688" cy="27906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2000" dirty="0" smtClean="0"/>
              <a:t>MCHX is applied in 4 out 5 automobiles worldwide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1800" dirty="0" smtClean="0"/>
              <a:t>every country and every environment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2000" dirty="0" smtClean="0"/>
              <a:t>Extremely reliable in automotive applications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endParaRPr lang="en-US" sz="200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2000" dirty="0" smtClean="0"/>
              <a:t>Early HVAC applications assumed to be similar by some manufacturers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2000" dirty="0" smtClean="0"/>
              <a:t>Focus was put into mounting, bending, pressure testing for HFC-410A, etc ….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endParaRPr lang="en-US" sz="2000" dirty="0" smtClean="0"/>
          </a:p>
          <a:p>
            <a:pPr lvl="1">
              <a:buClr>
                <a:schemeClr val="accent1"/>
              </a:buClr>
              <a:buFont typeface="Wingdings" pitchFamily="2" charset="2"/>
              <a:buChar char=""/>
            </a:pPr>
            <a:r>
              <a:rPr lang="en-US" sz="2000" b="1" dirty="0" smtClean="0"/>
              <a:t>Key application difference</a:t>
            </a:r>
            <a:r>
              <a:rPr lang="en-US" sz="2000" dirty="0" smtClean="0"/>
              <a:t>, with important implications, not discovered until after production in HVAC had started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Application on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2000" dirty="0" smtClean="0"/>
              <a:t>Key Application difference:</a:t>
            </a:r>
            <a:br>
              <a:rPr lang="en-US" sz="2000" dirty="0" smtClean="0"/>
            </a:br>
            <a:r>
              <a:rPr lang="en-US" sz="2000" b="1" dirty="0" smtClean="0"/>
              <a:t>HVAC coils are wet much longer than Automotive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Automotive coils have high face velocity - helps remove moisture </a:t>
            </a:r>
          </a:p>
          <a:p>
            <a:pPr lvl="3">
              <a:buClr>
                <a:schemeClr val="accent1"/>
              </a:buClr>
            </a:pPr>
            <a:r>
              <a:rPr lang="en-US" sz="1600" dirty="0" smtClean="0"/>
              <a:t>3,000 ft/min automotive v. 150-500 ft/min HVAC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Automotive applications stay warm/hot under the hood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Automotive coils stay shielded from precipitation </a:t>
            </a:r>
          </a:p>
          <a:p>
            <a:pPr lvl="1">
              <a:buClr>
                <a:schemeClr val="accent1"/>
              </a:buClr>
            </a:pPr>
            <a:r>
              <a:rPr lang="en-US" sz="2000" dirty="0" smtClean="0"/>
              <a:t>HVAC applications are seasonal and remain exposed to outdoor conditions, but non-operational for several months per year</a:t>
            </a:r>
          </a:p>
          <a:p>
            <a:pPr lvl="1">
              <a:buClr>
                <a:schemeClr val="accent1"/>
              </a:buClr>
            </a:pPr>
            <a:r>
              <a:rPr lang="en-US" sz="2000" dirty="0" smtClean="0"/>
              <a:t>Both applications get wet …but  HVAC applications have a much higher possibility of retaining moisture for longer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Application on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1800" b="1" dirty="0" smtClean="0"/>
              <a:t>Moisture</a:t>
            </a:r>
            <a:r>
              <a:rPr lang="en-US" sz="1800" dirty="0" smtClean="0"/>
              <a:t>… a key component required for corrosion 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Early generation MCHX from automotive MCHX suppliers used the braze flux from  automotive applications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This type braze flux created high pH conditions with extended exposure to moisture</a:t>
            </a:r>
          </a:p>
          <a:p>
            <a:pPr lvl="1">
              <a:buClr>
                <a:schemeClr val="accent1"/>
              </a:buClr>
            </a:pPr>
            <a:r>
              <a:rPr lang="en-US" sz="1800" dirty="0" smtClean="0"/>
              <a:t>High pH creates an corrosive environment that directly attacks aluminum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657" y="3182143"/>
            <a:ext cx="4115019" cy="251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2410" y="5611396"/>
            <a:ext cx="5399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Weight loss due to corrosion plotted by pH (over time)</a:t>
            </a:r>
            <a:endParaRPr lang="en-US" sz="16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MCHX Application on 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US" sz="1800" dirty="0" smtClean="0"/>
              <a:t>Production Challenges in early HVAC Experience: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Zinc deposits in the tubes, created during tube fabrication, resulted in pockets where aluminum thickness was much lower than nominal wall thickness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Early generation MCHX designs already had relatively thin tube wall thickness </a:t>
            </a:r>
          </a:p>
          <a:p>
            <a:pPr lvl="3">
              <a:buClr>
                <a:schemeClr val="accent1"/>
              </a:buClr>
            </a:pPr>
            <a:r>
              <a:rPr lang="en-US" sz="1600" dirty="0" smtClean="0"/>
              <a:t>low weight for better auto fuel economy in automobile application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Early generation MCHX tubes used a lower grade aluminum alloy </a:t>
            </a:r>
          </a:p>
          <a:p>
            <a:pPr lvl="3">
              <a:buClr>
                <a:schemeClr val="accent1"/>
              </a:buClr>
            </a:pPr>
            <a:r>
              <a:rPr lang="en-US" sz="1600" dirty="0" smtClean="0"/>
              <a:t>cost control for auto industry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Braze flux from automotive was not suited to high moisture environments</a:t>
            </a:r>
          </a:p>
          <a:p>
            <a:pPr lvl="1">
              <a:buClr>
                <a:schemeClr val="accent1"/>
              </a:buClr>
            </a:pPr>
            <a:endParaRPr lang="en-US" sz="1800" dirty="0" smtClean="0"/>
          </a:p>
          <a:p>
            <a:pPr lvl="1">
              <a:buClr>
                <a:schemeClr val="accent1"/>
              </a:buClr>
            </a:pPr>
            <a:r>
              <a:rPr lang="en-US" sz="1800" b="1" dirty="0" smtClean="0"/>
              <a:t>Summary:  </a:t>
            </a:r>
            <a:r>
              <a:rPr lang="en-US" sz="1800" dirty="0" smtClean="0"/>
              <a:t>Zinc deposits, less corrosion resistant alloy and flux, and thin wall tubes increased opportunity for tube failure (especially in coastal zones)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BD111-EF92-4432-A18F-A3F9BEDB230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JC_PPT_Template 1">
      <a:dk1>
        <a:srgbClr val="000000"/>
      </a:dk1>
      <a:lt1>
        <a:srgbClr val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FFFFFF"/>
      </a:accent3>
      <a:accent4>
        <a:srgbClr val="000000"/>
      </a:accent4>
      <a:accent5>
        <a:srgbClr val="BFD9AA"/>
      </a:accent5>
      <a:accent6>
        <a:srgbClr val="00A6CB"/>
      </a:accent6>
      <a:hlink>
        <a:srgbClr val="DE3B21"/>
      </a:hlink>
      <a:folHlink>
        <a:srgbClr val="F7B512"/>
      </a:folHlink>
    </a:clrScheme>
    <a:fontScheme name="JC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C_PPT_Template 1">
        <a:dk1>
          <a:srgbClr val="000000"/>
        </a:dk1>
        <a:lt1>
          <a:srgbClr val="FFFFFF"/>
        </a:lt1>
        <a:dk2>
          <a:srgbClr val="08338F"/>
        </a:dk2>
        <a:lt2>
          <a:srgbClr val="878785"/>
        </a:lt2>
        <a:accent1>
          <a:srgbClr val="7DBA00"/>
        </a:accent1>
        <a:accent2>
          <a:srgbClr val="00B8E0"/>
        </a:accent2>
        <a:accent3>
          <a:srgbClr val="FFFFFF"/>
        </a:accent3>
        <a:accent4>
          <a:srgbClr val="000000"/>
        </a:accent4>
        <a:accent5>
          <a:srgbClr val="BFD9AA"/>
        </a:accent5>
        <a:accent6>
          <a:srgbClr val="00A6CB"/>
        </a:accent6>
        <a:hlink>
          <a:srgbClr val="DE3B21"/>
        </a:hlink>
        <a:folHlink>
          <a:srgbClr val="F7B5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7A3504375994CBC5E53A00A528904" ma:contentTypeVersion="8" ma:contentTypeDescription="Create a new document." ma:contentTypeScope="" ma:versionID="658a1d631ed3c08bc1ef311ddfba1a18">
  <xsd:schema xmlns:xsd="http://www.w3.org/2001/XMLSchema" xmlns:xs="http://www.w3.org/2001/XMLSchema" xmlns:p="http://schemas.microsoft.com/office/2006/metadata/properties" xmlns:ns1="http://schemas.microsoft.com/sharepoint/v3" xmlns:ns2="562baa29-9ed2-440d-9960-b8b38f59f490" targetNamespace="http://schemas.microsoft.com/office/2006/metadata/properties" ma:root="true" ma:fieldsID="fd73cf209ad8ca5647bb5e98fee1a4ea" ns1:_="" ns2:_="">
    <xsd:import namespace="http://schemas.microsoft.com/sharepoint/v3"/>
    <xsd:import namespace="562baa29-9ed2-440d-9960-b8b38f59f490"/>
    <xsd:element name="properties">
      <xsd:complexType>
        <xsd:sequence>
          <xsd:element name="documentManagement">
            <xsd:complexType>
              <xsd:all>
                <xsd:element ref="ns2:Chiller" minOccurs="0"/>
                <xsd:element ref="ns2:Literature" minOccurs="0"/>
                <xsd:element ref="ns2:Literature_x0020_Type" minOccurs="0"/>
                <xsd:element ref="ns2:Date" minOccurs="0"/>
                <xsd:element ref="ns2:File_x0020_Description" minOccurs="0"/>
                <xsd:element ref="ns2:Literature_x0020_Fil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baa29-9ed2-440d-9960-b8b38f59f490" elementFormDefault="qualified">
    <xsd:import namespace="http://schemas.microsoft.com/office/2006/documentManagement/types"/>
    <xsd:import namespace="http://schemas.microsoft.com/office/infopath/2007/PartnerControls"/>
    <xsd:element name="Chiller" ma:index="1" nillable="true" ma:displayName="Chiller" ma:format="RadioButtons" ma:internalName="Chiller">
      <xsd:simpleType>
        <xsd:restriction base="dms:Choice">
          <xsd:enumeration value="Air-Cooled"/>
          <xsd:enumeration value="Water-Cooled"/>
        </xsd:restriction>
      </xsd:simpleType>
    </xsd:element>
    <xsd:element name="Literature" ma:index="3" nillable="true" ma:displayName="Literature" ma:format="RadioButtons" ma:internalName="Literature">
      <xsd:simpleType>
        <xsd:restriction base="dms:Choice">
          <xsd:enumeration value="Sales Literature"/>
          <xsd:enumeration value="Service Literature"/>
        </xsd:restriction>
      </xsd:simpleType>
    </xsd:element>
    <xsd:element name="Literature_x0020_Type" ma:index="4" nillable="true" ma:displayName="Literature Type" ma:format="RadioButtons" ma:internalName="Literature_x0020_Type">
      <xsd:simpleType>
        <xsd:restriction base="dms:Choice">
          <xsd:enumeration value="Industrial Update"/>
          <xsd:enumeration value="Marketing Letter"/>
          <xsd:enumeration value="Technical Data"/>
        </xsd:restriction>
      </xsd:simpleType>
    </xsd:element>
    <xsd:element name="Date" ma:index="5" nillable="true" ma:displayName="Date" ma:internalName="Date">
      <xsd:simpleType>
        <xsd:restriction base="dms:Text">
          <xsd:maxLength value="255"/>
        </xsd:restriction>
      </xsd:simpleType>
    </xsd:element>
    <xsd:element name="File_x0020_Description" ma:index="7" nillable="true" ma:displayName="File Description" ma:internalName="File_x0020_Description">
      <xsd:simpleType>
        <xsd:restriction base="dms:Note">
          <xsd:maxLength value="255"/>
        </xsd:restriction>
      </xsd:simpleType>
    </xsd:element>
    <xsd:element name="Literature_x0020_File" ma:index="8" nillable="true" ma:displayName="Literature File" ma:format="Hyperlink" ma:internalName="Literature_x0020_Fil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2" ma:displayName="Title"/>
        <xsd:element ref="dc:subject" minOccurs="0" maxOccurs="1" ma:index="6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terature_x0020_Type xmlns="562baa29-9ed2-440d-9960-b8b38f59f490" xsi:nil="true"/>
    <Literature xmlns="562baa29-9ed2-440d-9960-b8b38f59f490" xsi:nil="true"/>
    <File_x0020_Description xmlns="562baa29-9ed2-440d-9960-b8b38f59f490" xsi:nil="true"/>
    <Literature_x0020_File xmlns="562baa29-9ed2-440d-9960-b8b38f59f490">
      <Url xsi:nil="true"/>
      <Description xsi:nil="true"/>
    </Literature_x0020_File>
    <Chiller xmlns="562baa29-9ed2-440d-9960-b8b38f59f490" xsi:nil="true"/>
    <Date xmlns="562baa29-9ed2-440d-9960-b8b38f59f490" xsi:nil="true"/>
  </documentManagement>
</p:properties>
</file>

<file path=customXml/itemProps1.xml><?xml version="1.0" encoding="utf-8"?>
<ds:datastoreItem xmlns:ds="http://schemas.openxmlformats.org/officeDocument/2006/customXml" ds:itemID="{ECA6D342-6BAB-4F51-B406-CE45D7ECD231}"/>
</file>

<file path=customXml/itemProps2.xml><?xml version="1.0" encoding="utf-8"?>
<ds:datastoreItem xmlns:ds="http://schemas.openxmlformats.org/officeDocument/2006/customXml" ds:itemID="{94E46B3D-12F6-4794-A181-931851B555C4}"/>
</file>

<file path=customXml/itemProps3.xml><?xml version="1.0" encoding="utf-8"?>
<ds:datastoreItem xmlns:ds="http://schemas.openxmlformats.org/officeDocument/2006/customXml" ds:itemID="{0CB9B699-3FA7-4E5D-B720-42A9D57CDD13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1143</Words>
  <Application>Microsoft Office PowerPoint</Application>
  <PresentationFormat>On-screen Show (4:3)</PresentationFormat>
  <Paragraphs>169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Theme</vt:lpstr>
      <vt:lpstr>Image</vt:lpstr>
      <vt:lpstr>Microchannel Review June 2013</vt:lpstr>
      <vt:lpstr>Slide 2</vt:lpstr>
      <vt:lpstr>Slide 3</vt:lpstr>
      <vt:lpstr>Slide 4</vt:lpstr>
      <vt:lpstr>MCHX Early History</vt:lpstr>
      <vt:lpstr>MCHX Early History</vt:lpstr>
      <vt:lpstr>MCHX Application on HVAC</vt:lpstr>
      <vt:lpstr>MCHX Application on HVAC</vt:lpstr>
      <vt:lpstr>MCHX Application on HVAC</vt:lpstr>
      <vt:lpstr>MCHX and YORK chillers</vt:lpstr>
      <vt:lpstr>Coastal Install Base &amp; Chloride Concentrations</vt:lpstr>
      <vt:lpstr>Coastal Install Base &amp; Chloride Concentrations</vt:lpstr>
      <vt:lpstr>JCI MCHX Development Process</vt:lpstr>
      <vt:lpstr>JCI MCHX Testing</vt:lpstr>
      <vt:lpstr>JCI MCHX Testing</vt:lpstr>
      <vt:lpstr>JCI MCHX Testing – Uncoated Coil SWAAT</vt:lpstr>
      <vt:lpstr>Slide 17</vt:lpstr>
      <vt:lpstr>JCI MCHX Testing – E-Coated Coil SWAAT</vt:lpstr>
      <vt:lpstr>JCI MCHX Testing – Field Trial Site</vt:lpstr>
      <vt:lpstr>JCI MCHX Testing – Field Trial Site</vt:lpstr>
      <vt:lpstr>Coil Cleaning</vt:lpstr>
      <vt:lpstr>Conclusions</vt:lpstr>
    </vt:vector>
  </TitlesOfParts>
  <Company>Johnson Controls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Microchannel Review June 2013</dc:title>
  <dc:creator>crudioc</dc:creator>
  <cp:lastModifiedBy>crudioc</cp:lastModifiedBy>
  <cp:revision>6</cp:revision>
  <dcterms:created xsi:type="dcterms:W3CDTF">2013-06-16T11:29:46Z</dcterms:created>
  <dcterms:modified xsi:type="dcterms:W3CDTF">2013-06-17T09:11:13Z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0x0101005B87A3504375994CBC5E53A00A528904</vt:lpwstr>
  </property>
</Properties>
</file>