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53.xml" ContentType="application/vnd.openxmlformats-officedocument.presentationml.slide+xml"/>
  <Override PartName="/ppt/slides/slide27.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7.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2.xml" ContentType="application/vnd.openxmlformats-officedocument.presentationml.slide+xml"/>
  <Override PartName="/ppt/slides/slide45.xml" ContentType="application/vnd.openxmlformats-officedocument.presentationml.slide+xml"/>
  <Override PartName="/ppt/slides/slide48.xml" ContentType="application/vnd.openxmlformats-officedocument.presentationml.slide+xml"/>
  <Override PartName="/ppt/slides/slide1.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xml" ContentType="application/vnd.openxmlformats-officedocument.presentationml.slide+xml"/>
  <Override PartName="/ppt/slides/slide44.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8.xml" ContentType="application/vnd.openxmlformats-officedocument.presentationml.slide+xml"/>
  <Override PartName="/ppt/slides/slide3.xml" ContentType="application/vnd.openxmlformats-officedocument.presentationml.slide+xml"/>
  <Override PartName="/ppt/slides/slide41.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2.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56"/>
  </p:notesMasterIdLst>
  <p:handoutMasterIdLst>
    <p:handoutMasterId r:id="rId57"/>
  </p:handoutMasterIdLst>
  <p:sldIdLst>
    <p:sldId id="294" r:id="rId3"/>
    <p:sldId id="297" r:id="rId4"/>
    <p:sldId id="274" r:id="rId5"/>
    <p:sldId id="288" r:id="rId6"/>
    <p:sldId id="257" r:id="rId7"/>
    <p:sldId id="260" r:id="rId8"/>
    <p:sldId id="292" r:id="rId9"/>
    <p:sldId id="277" r:id="rId10"/>
    <p:sldId id="293" r:id="rId11"/>
    <p:sldId id="278" r:id="rId12"/>
    <p:sldId id="283" r:id="rId13"/>
    <p:sldId id="295" r:id="rId14"/>
    <p:sldId id="298" r:id="rId15"/>
    <p:sldId id="299" r:id="rId16"/>
    <p:sldId id="300" r:id="rId17"/>
    <p:sldId id="302" r:id="rId18"/>
    <p:sldId id="351" r:id="rId19"/>
    <p:sldId id="303" r:id="rId20"/>
    <p:sldId id="304" r:id="rId21"/>
    <p:sldId id="305" r:id="rId22"/>
    <p:sldId id="307" r:id="rId23"/>
    <p:sldId id="308" r:id="rId24"/>
    <p:sldId id="309" r:id="rId25"/>
    <p:sldId id="310" r:id="rId26"/>
    <p:sldId id="311" r:id="rId27"/>
    <p:sldId id="313" r:id="rId28"/>
    <p:sldId id="314" r:id="rId29"/>
    <p:sldId id="315" r:id="rId30"/>
    <p:sldId id="316" r:id="rId31"/>
    <p:sldId id="317" r:id="rId32"/>
    <p:sldId id="324" r:id="rId33"/>
    <p:sldId id="326" r:id="rId34"/>
    <p:sldId id="327" r:id="rId35"/>
    <p:sldId id="337" r:id="rId36"/>
    <p:sldId id="338" r:id="rId37"/>
    <p:sldId id="339" r:id="rId38"/>
    <p:sldId id="340" r:id="rId39"/>
    <p:sldId id="341" r:id="rId40"/>
    <p:sldId id="342" r:id="rId41"/>
    <p:sldId id="346" r:id="rId42"/>
    <p:sldId id="331" r:id="rId43"/>
    <p:sldId id="332" r:id="rId44"/>
    <p:sldId id="333" r:id="rId45"/>
    <p:sldId id="334" r:id="rId46"/>
    <p:sldId id="335" r:id="rId47"/>
    <p:sldId id="336" r:id="rId48"/>
    <p:sldId id="349" r:id="rId49"/>
    <p:sldId id="343" r:id="rId50"/>
    <p:sldId id="344" r:id="rId51"/>
    <p:sldId id="350" r:id="rId52"/>
    <p:sldId id="347" r:id="rId53"/>
    <p:sldId id="348" r:id="rId54"/>
    <p:sldId id="270" r:id="rId55"/>
  </p:sldIdLst>
  <p:sldSz cx="9144000" cy="6858000" type="screen4x3"/>
  <p:notesSz cx="6797675" cy="9926638"/>
  <p:defaultTextStyle>
    <a:defPPr>
      <a:defRPr lang="de-DE"/>
    </a:defPPr>
    <a:lvl1pPr algn="l" rtl="0" fontAlgn="base">
      <a:spcBef>
        <a:spcPct val="0"/>
      </a:spcBef>
      <a:spcAft>
        <a:spcPct val="0"/>
      </a:spcAft>
      <a:defRPr kern="1200">
        <a:solidFill>
          <a:schemeClr val="tx1"/>
        </a:solidFill>
        <a:latin typeface="Arial" pitchFamily="-97" charset="0"/>
        <a:ea typeface="+mn-ea"/>
        <a:cs typeface="+mn-cs"/>
      </a:defRPr>
    </a:lvl1pPr>
    <a:lvl2pPr marL="457200" algn="l" rtl="0" fontAlgn="base">
      <a:spcBef>
        <a:spcPct val="0"/>
      </a:spcBef>
      <a:spcAft>
        <a:spcPct val="0"/>
      </a:spcAft>
      <a:defRPr kern="1200">
        <a:solidFill>
          <a:schemeClr val="tx1"/>
        </a:solidFill>
        <a:latin typeface="Arial" pitchFamily="-97" charset="0"/>
        <a:ea typeface="+mn-ea"/>
        <a:cs typeface="+mn-cs"/>
      </a:defRPr>
    </a:lvl2pPr>
    <a:lvl3pPr marL="914400" algn="l" rtl="0" fontAlgn="base">
      <a:spcBef>
        <a:spcPct val="0"/>
      </a:spcBef>
      <a:spcAft>
        <a:spcPct val="0"/>
      </a:spcAft>
      <a:defRPr kern="1200">
        <a:solidFill>
          <a:schemeClr val="tx1"/>
        </a:solidFill>
        <a:latin typeface="Arial" pitchFamily="-97" charset="0"/>
        <a:ea typeface="+mn-ea"/>
        <a:cs typeface="+mn-cs"/>
      </a:defRPr>
    </a:lvl3pPr>
    <a:lvl4pPr marL="1371600" algn="l" rtl="0" fontAlgn="base">
      <a:spcBef>
        <a:spcPct val="0"/>
      </a:spcBef>
      <a:spcAft>
        <a:spcPct val="0"/>
      </a:spcAft>
      <a:defRPr kern="1200">
        <a:solidFill>
          <a:schemeClr val="tx1"/>
        </a:solidFill>
        <a:latin typeface="Arial" pitchFamily="-97" charset="0"/>
        <a:ea typeface="+mn-ea"/>
        <a:cs typeface="+mn-cs"/>
      </a:defRPr>
    </a:lvl4pPr>
    <a:lvl5pPr marL="1828800" algn="l" rtl="0" fontAlgn="base">
      <a:spcBef>
        <a:spcPct val="0"/>
      </a:spcBef>
      <a:spcAft>
        <a:spcPct val="0"/>
      </a:spcAft>
      <a:defRPr kern="1200">
        <a:solidFill>
          <a:schemeClr val="tx1"/>
        </a:solidFill>
        <a:latin typeface="Arial" pitchFamily="-97" charset="0"/>
        <a:ea typeface="+mn-ea"/>
        <a:cs typeface="+mn-cs"/>
      </a:defRPr>
    </a:lvl5pPr>
    <a:lvl6pPr marL="2286000" algn="l" defTabSz="457200" rtl="0" eaLnBrk="1" latinLnBrk="0" hangingPunct="1">
      <a:defRPr kern="1200">
        <a:solidFill>
          <a:schemeClr val="tx1"/>
        </a:solidFill>
        <a:latin typeface="Arial" pitchFamily="-97" charset="0"/>
        <a:ea typeface="+mn-ea"/>
        <a:cs typeface="+mn-cs"/>
      </a:defRPr>
    </a:lvl6pPr>
    <a:lvl7pPr marL="2743200" algn="l" defTabSz="457200" rtl="0" eaLnBrk="1" latinLnBrk="0" hangingPunct="1">
      <a:defRPr kern="1200">
        <a:solidFill>
          <a:schemeClr val="tx1"/>
        </a:solidFill>
        <a:latin typeface="Arial" pitchFamily="-97" charset="0"/>
        <a:ea typeface="+mn-ea"/>
        <a:cs typeface="+mn-cs"/>
      </a:defRPr>
    </a:lvl7pPr>
    <a:lvl8pPr marL="3200400" algn="l" defTabSz="457200" rtl="0" eaLnBrk="1" latinLnBrk="0" hangingPunct="1">
      <a:defRPr kern="1200">
        <a:solidFill>
          <a:schemeClr val="tx1"/>
        </a:solidFill>
        <a:latin typeface="Arial" pitchFamily="-97" charset="0"/>
        <a:ea typeface="+mn-ea"/>
        <a:cs typeface="+mn-cs"/>
      </a:defRPr>
    </a:lvl8pPr>
    <a:lvl9pPr marL="3657600" algn="l" defTabSz="457200" rtl="0" eaLnBrk="1" latinLnBrk="0" hangingPunct="1">
      <a:defRPr kern="1200">
        <a:solidFill>
          <a:schemeClr val="tx1"/>
        </a:solidFill>
        <a:latin typeface="Arial" pitchFamily="-97"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CDA"/>
    <a:srgbClr val="B2B2B2"/>
    <a:srgbClr val="C8C8C6"/>
    <a:srgbClr val="DCDCDE"/>
    <a:srgbClr val="AAAAA8"/>
    <a:srgbClr val="90248F"/>
    <a:srgbClr val="00C4B5"/>
    <a:srgbClr val="8787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07" autoAdjust="0"/>
    <p:restoredTop sz="94660" autoAdjust="0"/>
  </p:normalViewPr>
  <p:slideViewPr>
    <p:cSldViewPr snapToObjects="1">
      <p:cViewPr>
        <p:scale>
          <a:sx n="100" d="100"/>
          <a:sy n="100" d="100"/>
        </p:scale>
        <p:origin x="1176"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46084" cy="496332"/>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defRPr sz="1200"/>
            </a:lvl1pPr>
          </a:lstStyle>
          <a:p>
            <a:endParaRPr lang="de-DE"/>
          </a:p>
        </p:txBody>
      </p:sp>
      <p:sp>
        <p:nvSpPr>
          <p:cNvPr id="75779" name="Rectangle 3"/>
          <p:cNvSpPr>
            <a:spLocks noGrp="1" noChangeArrowheads="1"/>
          </p:cNvSpPr>
          <p:nvPr>
            <p:ph type="dt" sz="quarter" idx="1"/>
          </p:nvPr>
        </p:nvSpPr>
        <p:spPr bwMode="auto">
          <a:xfrm>
            <a:off x="3849997" y="0"/>
            <a:ext cx="2946084" cy="496332"/>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lgn="r">
              <a:defRPr sz="1200"/>
            </a:lvl1pPr>
          </a:lstStyle>
          <a:p>
            <a:endParaRPr lang="de-DE"/>
          </a:p>
        </p:txBody>
      </p:sp>
      <p:sp>
        <p:nvSpPr>
          <p:cNvPr id="75780" name="Rectangle 4"/>
          <p:cNvSpPr>
            <a:spLocks noGrp="1" noChangeArrowheads="1"/>
          </p:cNvSpPr>
          <p:nvPr>
            <p:ph type="ftr" sz="quarter" idx="2"/>
          </p:nvPr>
        </p:nvSpPr>
        <p:spPr bwMode="auto">
          <a:xfrm>
            <a:off x="0" y="9428716"/>
            <a:ext cx="2946084" cy="496332"/>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defRPr sz="1200"/>
            </a:lvl1pPr>
          </a:lstStyle>
          <a:p>
            <a:endParaRPr lang="de-DE"/>
          </a:p>
        </p:txBody>
      </p:sp>
      <p:sp>
        <p:nvSpPr>
          <p:cNvPr id="75781" name="Rectangle 5"/>
          <p:cNvSpPr>
            <a:spLocks noGrp="1" noChangeArrowheads="1"/>
          </p:cNvSpPr>
          <p:nvPr>
            <p:ph type="sldNum" sz="quarter" idx="3"/>
          </p:nvPr>
        </p:nvSpPr>
        <p:spPr bwMode="auto">
          <a:xfrm>
            <a:off x="3849997" y="9428716"/>
            <a:ext cx="2946084" cy="496332"/>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lgn="r">
              <a:defRPr sz="1200"/>
            </a:lvl1pPr>
          </a:lstStyle>
          <a:p>
            <a:fld id="{47799B9E-72E7-DC40-9CBB-B22B05424226}" type="slidenum">
              <a:rPr lang="de-DE"/>
              <a:pPr/>
              <a:t>‹#›</a:t>
            </a:fld>
            <a:endParaRPr lang="de-DE"/>
          </a:p>
        </p:txBody>
      </p:sp>
    </p:spTree>
    <p:extLst>
      <p:ext uri="{BB962C8B-B14F-4D97-AF65-F5344CB8AC3E}">
        <p14:creationId xmlns:p14="http://schemas.microsoft.com/office/powerpoint/2010/main" val="455209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6084" cy="496332"/>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defRPr sz="1200"/>
            </a:lvl1pPr>
          </a:lstStyle>
          <a:p>
            <a:endParaRPr lang="de-DE"/>
          </a:p>
        </p:txBody>
      </p:sp>
      <p:sp>
        <p:nvSpPr>
          <p:cNvPr id="7171" name="Rectangle 3"/>
          <p:cNvSpPr>
            <a:spLocks noGrp="1" noChangeArrowheads="1"/>
          </p:cNvSpPr>
          <p:nvPr>
            <p:ph type="dt" idx="1"/>
          </p:nvPr>
        </p:nvSpPr>
        <p:spPr bwMode="auto">
          <a:xfrm>
            <a:off x="3849997" y="0"/>
            <a:ext cx="2946084" cy="496332"/>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lgn="r">
              <a:defRPr sz="1200"/>
            </a:lvl1pPr>
          </a:lstStyle>
          <a:p>
            <a:endParaRPr lang="de-DE"/>
          </a:p>
        </p:txBody>
      </p:sp>
      <p:sp>
        <p:nvSpPr>
          <p:cNvPr id="717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79130" y="4715153"/>
            <a:ext cx="5439415" cy="4466987"/>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174" name="Rectangle 6"/>
          <p:cNvSpPr>
            <a:spLocks noGrp="1" noChangeArrowheads="1"/>
          </p:cNvSpPr>
          <p:nvPr>
            <p:ph type="ftr" sz="quarter" idx="4"/>
          </p:nvPr>
        </p:nvSpPr>
        <p:spPr bwMode="auto">
          <a:xfrm>
            <a:off x="0" y="9428716"/>
            <a:ext cx="2946084" cy="496332"/>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defRPr sz="1200"/>
            </a:lvl1pPr>
          </a:lstStyle>
          <a:p>
            <a:endParaRPr lang="de-DE"/>
          </a:p>
        </p:txBody>
      </p:sp>
      <p:sp>
        <p:nvSpPr>
          <p:cNvPr id="7175" name="Rectangle 7"/>
          <p:cNvSpPr>
            <a:spLocks noGrp="1" noChangeArrowheads="1"/>
          </p:cNvSpPr>
          <p:nvPr>
            <p:ph type="sldNum" sz="quarter" idx="5"/>
          </p:nvPr>
        </p:nvSpPr>
        <p:spPr bwMode="auto">
          <a:xfrm>
            <a:off x="3849997" y="9428716"/>
            <a:ext cx="2946084" cy="496332"/>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lgn="r">
              <a:defRPr sz="1200"/>
            </a:lvl1pPr>
          </a:lstStyle>
          <a:p>
            <a:fld id="{6B30A139-4012-3B44-A61F-3049C7B0AB11}" type="slidenum">
              <a:rPr lang="de-DE"/>
              <a:pPr/>
              <a:t>‹#›</a:t>
            </a:fld>
            <a:endParaRPr lang="de-DE"/>
          </a:p>
        </p:txBody>
      </p:sp>
    </p:spTree>
    <p:extLst>
      <p:ext uri="{BB962C8B-B14F-4D97-AF65-F5344CB8AC3E}">
        <p14:creationId xmlns:p14="http://schemas.microsoft.com/office/powerpoint/2010/main" val="6502143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97" charset="0"/>
        <a:ea typeface="+mn-ea"/>
        <a:cs typeface="+mn-cs"/>
      </a:defRPr>
    </a:lvl1pPr>
    <a:lvl2pPr marL="457200" algn="l" rtl="0" fontAlgn="base">
      <a:spcBef>
        <a:spcPct val="30000"/>
      </a:spcBef>
      <a:spcAft>
        <a:spcPct val="0"/>
      </a:spcAft>
      <a:defRPr sz="1200" kern="1200">
        <a:solidFill>
          <a:schemeClr val="tx1"/>
        </a:solidFill>
        <a:latin typeface="Arial" pitchFamily="-97" charset="0"/>
        <a:ea typeface="ＭＳ Ｐゴシック" pitchFamily="-97" charset="-128"/>
        <a:cs typeface="+mn-cs"/>
      </a:defRPr>
    </a:lvl2pPr>
    <a:lvl3pPr marL="914400" algn="l" rtl="0" fontAlgn="base">
      <a:spcBef>
        <a:spcPct val="30000"/>
      </a:spcBef>
      <a:spcAft>
        <a:spcPct val="0"/>
      </a:spcAft>
      <a:defRPr sz="1200" kern="1200">
        <a:solidFill>
          <a:schemeClr val="tx1"/>
        </a:solidFill>
        <a:latin typeface="Arial" pitchFamily="-97" charset="0"/>
        <a:ea typeface="ＭＳ Ｐゴシック" pitchFamily="-97" charset="-128"/>
        <a:cs typeface="+mn-cs"/>
      </a:defRPr>
    </a:lvl3pPr>
    <a:lvl4pPr marL="1371600" algn="l" rtl="0" fontAlgn="base">
      <a:spcBef>
        <a:spcPct val="30000"/>
      </a:spcBef>
      <a:spcAft>
        <a:spcPct val="0"/>
      </a:spcAft>
      <a:defRPr sz="1200" kern="1200">
        <a:solidFill>
          <a:schemeClr val="tx1"/>
        </a:solidFill>
        <a:latin typeface="Arial" pitchFamily="-97" charset="0"/>
        <a:ea typeface="ＭＳ Ｐゴシック" pitchFamily="-97" charset="-128"/>
        <a:cs typeface="+mn-cs"/>
      </a:defRPr>
    </a:lvl4pPr>
    <a:lvl5pPr marL="1828800" algn="l" rtl="0" fontAlgn="base">
      <a:spcBef>
        <a:spcPct val="30000"/>
      </a:spcBef>
      <a:spcAft>
        <a:spcPct val="0"/>
      </a:spcAft>
      <a:defRPr sz="1200" kern="1200">
        <a:solidFill>
          <a:schemeClr val="tx1"/>
        </a:solidFill>
        <a:latin typeface="Arial" pitchFamily="-97" charset="0"/>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052" eaLnBrk="1" hangingPunct="1">
              <a:defRPr/>
            </a:pPr>
            <a:endParaRPr lang="en-US" dirty="0" smtClean="0"/>
          </a:p>
        </p:txBody>
      </p:sp>
      <p:sp>
        <p:nvSpPr>
          <p:cNvPr id="4" name="Slide Number Placeholder 3"/>
          <p:cNvSpPr>
            <a:spLocks noGrp="1"/>
          </p:cNvSpPr>
          <p:nvPr>
            <p:ph type="sldNum" sz="quarter" idx="10"/>
          </p:nvPr>
        </p:nvSpPr>
        <p:spPr/>
        <p:txBody>
          <a:bodyPr/>
          <a:lstStyle/>
          <a:p>
            <a:fld id="{6B30A139-4012-3B44-A61F-3049C7B0AB11}" type="slidenum">
              <a:rPr lang="de-DE" smtClean="0"/>
              <a:pPr/>
              <a:t>2</a:t>
            </a:fld>
            <a:endParaRPr lang="de-DE"/>
          </a:p>
        </p:txBody>
      </p:sp>
    </p:spTree>
    <p:extLst>
      <p:ext uri="{BB962C8B-B14F-4D97-AF65-F5344CB8AC3E}">
        <p14:creationId xmlns:p14="http://schemas.microsoft.com/office/powerpoint/2010/main" val="2502215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a:tabLst>
                <a:tab pos="234950" algn="l"/>
              </a:tabLst>
            </a:pPr>
            <a:r>
              <a:rPr lang="en-US" sz="1100" smtClean="0"/>
              <a:t>	Just as we discussed in regard to energy efficiency, design conditions of capacity and ambient temperature only occur a very small portion of the time a chiller operates.  The YVAA chiller, with standard VSD-driven compressors, is unique among air-cooled screw chillers because it provides superior sound reduction as operating conditions become less stringent (lower capacity demand OR lower outdoor ambient temperature).</a:t>
            </a:r>
          </a:p>
          <a:p>
            <a:pPr eaLnBrk="1" hangingPunct="1">
              <a:tabLst>
                <a:tab pos="234950" algn="l"/>
              </a:tabLst>
            </a:pPr>
            <a:r>
              <a:rPr lang="en-US" sz="1100" smtClean="0"/>
              <a:t>	The hottest, stickiest days are when most neighbors are inside in the comfort of their own air-conditioning system.  But on mild days when people are enjoying the outdoors, your chiller operating condition will yield lower sound.  On evenings and weekends, when neighbors are more likely to be home and outside, is when sound regulations are the tightest – it is precisely these times when the benefit of lower cooling capacity demand and lower ambient temperatures are most likely to occur. And the addition of VSD drive to the condenser fans only multiplies the benefit you get in part load sound reduction.</a:t>
            </a:r>
          </a:p>
          <a:p>
            <a:pPr>
              <a:tabLst>
                <a:tab pos="234950" algn="l"/>
              </a:tabLst>
            </a:pPr>
            <a:r>
              <a:rPr lang="en-US" sz="1100" smtClean="0"/>
              <a:t>	The only thing better than having part load sound reduction, is the ability to put it in your control.  The SilentNight feature provides ‘night setback’ for the neighborhood.  SilentNight offers you BAS or programmable control to limit the chiller load and make sound your priority.  This can be especially effective when changes in sound regulations are triggered by specific times of day.</a:t>
            </a:r>
          </a:p>
          <a:p>
            <a:pPr>
              <a:tabLst>
                <a:tab pos="234950" algn="l"/>
              </a:tabLst>
            </a:pPr>
            <a:r>
              <a:rPr lang="en-US" sz="1100" smtClean="0"/>
              <a:t>	All together, this makes the YVAA chiller a perfect fit for when quiet operation can make you a good neighbor.  </a:t>
            </a:r>
          </a:p>
          <a:p>
            <a:pPr>
              <a:tabLst>
                <a:tab pos="234950" algn="l"/>
              </a:tabLst>
            </a:pPr>
            <a:endParaRPr lang="en-US" sz="1100" smtClean="0"/>
          </a:p>
          <a:p>
            <a:pPr>
              <a:buFontTx/>
              <a:buChar char="•"/>
              <a:tabLst>
                <a:tab pos="234950" algn="l"/>
              </a:tabLst>
            </a:pPr>
            <a:r>
              <a:rPr lang="en-US" sz="1100" b="1" smtClean="0"/>
              <a:t>SilentNight</a:t>
            </a:r>
          </a:p>
          <a:p>
            <a:pPr lvl="1">
              <a:buFontTx/>
              <a:buChar char="•"/>
              <a:tabLst>
                <a:tab pos="234950" algn="l"/>
              </a:tabLst>
            </a:pPr>
            <a:r>
              <a:rPr lang="en-US" sz="1100" b="1" smtClean="0"/>
              <a:t>This is a York/JCI term for load shedding or using the Building Automated System to artificially reduce the unit output to match sound specs for certain time mandated by government and surroundings</a:t>
            </a:r>
          </a:p>
          <a:p>
            <a:pPr>
              <a:buFontTx/>
              <a:buChar char="•"/>
              <a:tabLst>
                <a:tab pos="234950" algn="l"/>
              </a:tabLst>
            </a:pPr>
            <a:r>
              <a:rPr lang="en-US" sz="1100" b="1" smtClean="0"/>
              <a:t>V-S-D will be extremely benifiical in controlling sound by allowing the compressor to run at reduced load during those off design conditions when sound regulations are tightest, evenings and weekends. </a:t>
            </a:r>
          </a:p>
          <a:p>
            <a:pPr>
              <a:buFontTx/>
              <a:buChar char="•"/>
              <a:tabLst>
                <a:tab pos="234950" algn="l"/>
              </a:tabLst>
            </a:pPr>
            <a:r>
              <a:rPr lang="en-US" sz="1100" b="1" smtClean="0"/>
              <a:t>JCI will provide the graph data to JPL to enhance it visually</a:t>
            </a:r>
          </a:p>
          <a:p>
            <a:pPr>
              <a:tabLst>
                <a:tab pos="234950" algn="l"/>
              </a:tabLst>
            </a:pPr>
            <a:endParaRPr lang="en-US" sz="1100" smtClean="0"/>
          </a:p>
        </p:txBody>
      </p:sp>
      <p:sp>
        <p:nvSpPr>
          <p:cNvPr id="117764" name="Slide Number Placeholder 3"/>
          <p:cNvSpPr>
            <a:spLocks noGrp="1"/>
          </p:cNvSpPr>
          <p:nvPr>
            <p:ph type="sldNum" sz="quarter" idx="5"/>
          </p:nvPr>
        </p:nvSpPr>
        <p:spPr>
          <a:noFill/>
        </p:spPr>
        <p:txBody>
          <a:bodyPr/>
          <a:lstStyle/>
          <a:p>
            <a:fld id="{E9A0106D-581F-4BD6-8D12-05D1750BAC56}" type="slidenum">
              <a:rPr lang="de-DE" smtClean="0"/>
              <a:pPr/>
              <a:t>25</a:t>
            </a:fld>
            <a:endParaRPr lang="de-DE" smtClean="0"/>
          </a:p>
        </p:txBody>
      </p:sp>
    </p:spTree>
    <p:extLst>
      <p:ext uri="{BB962C8B-B14F-4D97-AF65-F5344CB8AC3E}">
        <p14:creationId xmlns:p14="http://schemas.microsoft.com/office/powerpoint/2010/main" val="167442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21AD69E0-7DAB-4F40-99E8-46A105D71D0B}" type="slidenum">
              <a:rPr lang="de-DE"/>
              <a:pPr/>
              <a:t>31</a:t>
            </a:fld>
            <a:endParaRPr lang="de-DE"/>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22442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21AD69E0-7DAB-4F40-99E8-46A105D71D0B}" type="slidenum">
              <a:rPr lang="de-DE"/>
              <a:pPr/>
              <a:t>34</a:t>
            </a:fld>
            <a:endParaRPr lang="de-DE"/>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3658660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21AD69E0-7DAB-4F40-99E8-46A105D71D0B}" type="slidenum">
              <a:rPr lang="de-DE"/>
              <a:pPr/>
              <a:t>40</a:t>
            </a:fld>
            <a:endParaRPr lang="de-DE"/>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889603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21AD69E0-7DAB-4F40-99E8-46A105D71D0B}" type="slidenum">
              <a:rPr lang="de-DE"/>
              <a:pPr/>
              <a:t>47</a:t>
            </a:fld>
            <a:endParaRPr lang="de-DE"/>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2689350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21AD69E0-7DAB-4F40-99E8-46A105D71D0B}" type="slidenum">
              <a:rPr lang="de-DE"/>
              <a:pPr/>
              <a:t>51</a:t>
            </a:fld>
            <a:endParaRPr lang="de-DE"/>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202900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4FF35EA0-8ED7-4C31-8B4D-F166B82AC584}" type="slidenum">
              <a:rPr lang="en-US"/>
              <a:pPr/>
              <a:t>3</a:t>
            </a:fld>
            <a:endParaRPr lang="en-US" dirty="0"/>
          </a:p>
        </p:txBody>
      </p:sp>
      <p:sp>
        <p:nvSpPr>
          <p:cNvPr id="7" name="Rectangle 7"/>
          <p:cNvSpPr txBox="1">
            <a:spLocks noGrp="1" noChangeArrowheads="1"/>
          </p:cNvSpPr>
          <p:nvPr/>
        </p:nvSpPr>
        <p:spPr>
          <a:xfrm>
            <a:off x="3850443" y="9428583"/>
            <a:ext cx="2945660" cy="496332"/>
          </a:xfrm>
          <a:prstGeom prst="rect">
            <a:avLst/>
          </a:prstGeom>
          <a:noFill/>
        </p:spPr>
        <p:txBody>
          <a:bodyPr lIns="91705" tIns="45853" rIns="91705" bIns="45853" anchor="b"/>
          <a:lstStyle/>
          <a:p>
            <a:pPr algn="r" fontAlgn="auto">
              <a:spcBef>
                <a:spcPts val="0"/>
              </a:spcBef>
              <a:spcAft>
                <a:spcPts val="0"/>
              </a:spcAft>
              <a:defRPr/>
            </a:pPr>
            <a:fld id="{3E391709-3EB0-4BB8-8C84-78283D1DC095}" type="slidenum">
              <a:rPr lang="en-US" sz="1200">
                <a:latin typeface="+mn-lt"/>
              </a:rPr>
              <a:pPr algn="r" fontAlgn="auto">
                <a:spcBef>
                  <a:spcPts val="0"/>
                </a:spcBef>
                <a:spcAft>
                  <a:spcPts val="0"/>
                </a:spcAft>
                <a:defRPr/>
              </a:pPr>
              <a:t>3</a:t>
            </a:fld>
            <a:endParaRPr lang="en-US" sz="1200" dirty="0">
              <a:latin typeface="+mn-lt"/>
            </a:endParaRPr>
          </a:p>
        </p:txBody>
      </p:sp>
      <p:sp>
        <p:nvSpPr>
          <p:cNvPr id="512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1063711" y="4556602"/>
            <a:ext cx="4645078" cy="4466987"/>
          </a:xfrm>
          <a:noFill/>
        </p:spPr>
        <p:txBody>
          <a:bodyPr>
            <a:normAutofit/>
          </a:bodyPr>
          <a:lstStyle/>
          <a:p>
            <a:pPr>
              <a:spcBef>
                <a:spcPct val="0"/>
              </a:spcBef>
            </a:pPr>
            <a:endParaRPr lang="en-US" dirty="0"/>
          </a:p>
        </p:txBody>
      </p:sp>
    </p:spTree>
    <p:extLst>
      <p:ext uri="{BB962C8B-B14F-4D97-AF65-F5344CB8AC3E}">
        <p14:creationId xmlns:p14="http://schemas.microsoft.com/office/powerpoint/2010/main" val="36986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4FF35EA0-8ED7-4C31-8B4D-F166B82AC584}" type="slidenum">
              <a:rPr lang="en-US"/>
              <a:pPr/>
              <a:t>12</a:t>
            </a:fld>
            <a:endParaRPr lang="en-US" dirty="0"/>
          </a:p>
        </p:txBody>
      </p:sp>
      <p:sp>
        <p:nvSpPr>
          <p:cNvPr id="7" name="Rectangle 7"/>
          <p:cNvSpPr txBox="1">
            <a:spLocks noGrp="1" noChangeArrowheads="1"/>
          </p:cNvSpPr>
          <p:nvPr/>
        </p:nvSpPr>
        <p:spPr>
          <a:xfrm>
            <a:off x="3850443" y="9428583"/>
            <a:ext cx="2945659" cy="496332"/>
          </a:xfrm>
          <a:prstGeom prst="rect">
            <a:avLst/>
          </a:prstGeom>
          <a:noFill/>
        </p:spPr>
        <p:txBody>
          <a:bodyPr anchor="b"/>
          <a:lstStyle/>
          <a:p>
            <a:pPr algn="r" fontAlgn="auto">
              <a:lnSpc>
                <a:spcPct val="100000"/>
              </a:lnSpc>
              <a:spcBef>
                <a:spcPts val="0"/>
              </a:spcBef>
              <a:spcAft>
                <a:spcPts val="0"/>
              </a:spcAft>
              <a:buClrTx/>
              <a:buFontTx/>
              <a:buNone/>
              <a:defRPr/>
            </a:pPr>
            <a:fld id="{3E391709-3EB0-4BB8-8C84-78283D1DC095}" type="slidenum">
              <a:rPr lang="en-US" sz="1200" b="0">
                <a:latin typeface="+mn-lt"/>
                <a:cs typeface="+mn-cs"/>
              </a:rPr>
              <a:pPr algn="r" fontAlgn="auto">
                <a:lnSpc>
                  <a:spcPct val="100000"/>
                </a:lnSpc>
                <a:spcBef>
                  <a:spcPts val="0"/>
                </a:spcBef>
                <a:spcAft>
                  <a:spcPts val="0"/>
                </a:spcAft>
                <a:buClrTx/>
                <a:buFontTx/>
                <a:buNone/>
                <a:defRPr/>
              </a:pPr>
              <a:t>12</a:t>
            </a:fld>
            <a:endParaRPr lang="en-US" sz="1200" b="0" dirty="0">
              <a:latin typeface="+mn-lt"/>
              <a:cs typeface="+mn-cs"/>
            </a:endParaRPr>
          </a:p>
        </p:txBody>
      </p:sp>
      <p:sp>
        <p:nvSpPr>
          <p:cNvPr id="512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1063710" y="4556603"/>
            <a:ext cx="4645078" cy="4466987"/>
          </a:xfrm>
          <a:noFill/>
        </p:spPr>
        <p:txBody>
          <a:bodyPr>
            <a:normAutofit/>
          </a:bodyPr>
          <a:lstStyle/>
          <a:p>
            <a:pPr>
              <a:spcBef>
                <a:spcPct val="0"/>
              </a:spcBef>
            </a:pPr>
            <a:endParaRPr lang="en-US" dirty="0"/>
          </a:p>
        </p:txBody>
      </p:sp>
    </p:spTree>
    <p:extLst>
      <p:ext uri="{BB962C8B-B14F-4D97-AF65-F5344CB8AC3E}">
        <p14:creationId xmlns:p14="http://schemas.microsoft.com/office/powerpoint/2010/main" val="288165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AB91B26-4E04-48E2-8786-97971E24C842}" type="slidenum">
              <a:rPr lang="de-DE"/>
              <a:pPr/>
              <a:t>13</a:t>
            </a:fld>
            <a:endParaRPr lang="de-DE"/>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xfrm>
            <a:off x="326338" y="4271710"/>
            <a:ext cx="6144999" cy="5156563"/>
          </a:xfrm>
          <a:noFill/>
          <a:ln/>
        </p:spPr>
        <p:txBody>
          <a:bodyPr/>
          <a:lstStyle/>
          <a:p>
            <a:pPr eaLnBrk="1" hangingPunct="1">
              <a:tabLst>
                <a:tab pos="234950" algn="l"/>
              </a:tabLst>
            </a:pPr>
            <a:r>
              <a:rPr lang="en-US" dirty="0" smtClean="0">
                <a:ea typeface="ＭＳ Ｐゴシック" pitchFamily="34" charset="-128"/>
              </a:rPr>
              <a:t>	</a:t>
            </a:r>
            <a:r>
              <a:rPr lang="en-US" sz="1100" dirty="0" smtClean="0">
                <a:ea typeface="ＭＳ Ｐゴシック" pitchFamily="34" charset="-128"/>
              </a:rPr>
              <a:t>In 2004, we invented the first air-cooled VSD screw chiller.  AND NOW, not only do we ship 100% of our air-cooled screw chillers with VSDs, the competition have started to copy us – this is high praise, for sure.</a:t>
            </a:r>
          </a:p>
          <a:p>
            <a:pPr eaLnBrk="1" hangingPunct="1">
              <a:tabLst>
                <a:tab pos="234950" algn="l"/>
              </a:tabLst>
            </a:pPr>
            <a:r>
              <a:rPr lang="en-US" sz="1100" dirty="0" smtClean="0">
                <a:ea typeface="ＭＳ Ｐゴシック" pitchFamily="34" charset="-128"/>
              </a:rPr>
              <a:t>	And now,  in 2010, we are at it again. We are</a:t>
            </a:r>
            <a:r>
              <a:rPr lang="en-US" sz="1100" baseline="30000" dirty="0" smtClean="0">
                <a:ea typeface="ＭＳ Ｐゴシック" pitchFamily="34" charset="-128"/>
              </a:rPr>
              <a:t> </a:t>
            </a:r>
            <a:r>
              <a:rPr lang="en-US" sz="1100" dirty="0" smtClean="0">
                <a:ea typeface="ＭＳ Ｐゴシック" pitchFamily="34" charset="-128"/>
              </a:rPr>
              <a:t>taking air-cooled screw chiller performance to a whole new level. </a:t>
            </a:r>
          </a:p>
          <a:p>
            <a:pPr eaLnBrk="1" hangingPunct="1">
              <a:tabLst>
                <a:tab pos="234950" algn="l"/>
              </a:tabLst>
            </a:pPr>
            <a:endParaRPr lang="en-US" sz="1100" dirty="0" smtClean="0">
              <a:ea typeface="ＭＳ Ｐゴシック" pitchFamily="34" charset="-128"/>
            </a:endParaRPr>
          </a:p>
          <a:p>
            <a:pPr eaLnBrk="1" hangingPunct="1">
              <a:buFontTx/>
              <a:buChar char="•"/>
              <a:tabLst>
                <a:tab pos="234950" algn="l"/>
              </a:tabLst>
            </a:pPr>
            <a:r>
              <a:rPr lang="en-US" sz="1100" b="1" dirty="0" smtClean="0">
                <a:ea typeface="ＭＳ Ｐゴシック" pitchFamily="34" charset="-128"/>
              </a:rPr>
              <a:t>30 years experience with V-S-D chillers</a:t>
            </a:r>
          </a:p>
          <a:p>
            <a:pPr lvl="1" eaLnBrk="1" hangingPunct="1">
              <a:buFontTx/>
              <a:buChar char="•"/>
              <a:tabLst>
                <a:tab pos="234950" algn="l"/>
              </a:tabLst>
            </a:pPr>
            <a:r>
              <a:rPr lang="en-US" sz="1100" b="1" dirty="0" smtClean="0">
                <a:ea typeface="ＭＳ Ｐゴシック" pitchFamily="34" charset="-128"/>
              </a:rPr>
              <a:t>2004 was the first V-S-D air cooled chiller and it was developed by York</a:t>
            </a:r>
          </a:p>
          <a:p>
            <a:pPr lvl="1" eaLnBrk="1" hangingPunct="1">
              <a:buFontTx/>
              <a:buChar char="•"/>
              <a:tabLst>
                <a:tab pos="234950" algn="l"/>
              </a:tabLst>
            </a:pPr>
            <a:endParaRPr lang="en-US" sz="1100" b="1" dirty="0" smtClean="0">
              <a:ea typeface="ＭＳ Ｐゴシック" pitchFamily="34" charset="-128"/>
            </a:endParaRPr>
          </a:p>
          <a:p>
            <a:pPr eaLnBrk="1" hangingPunct="1">
              <a:buFontTx/>
              <a:buChar char="•"/>
              <a:tabLst>
                <a:tab pos="234950" algn="l"/>
              </a:tabLst>
            </a:pPr>
            <a:r>
              <a:rPr lang="en-US" sz="1100" b="1" dirty="0" smtClean="0">
                <a:ea typeface="ＭＳ Ｐゴシック" pitchFamily="34" charset="-128"/>
              </a:rPr>
              <a:t>Only focus on the third timeline piece…2004</a:t>
            </a:r>
          </a:p>
        </p:txBody>
      </p:sp>
    </p:spTree>
    <p:extLst>
      <p:ext uri="{BB962C8B-B14F-4D97-AF65-F5344CB8AC3E}">
        <p14:creationId xmlns:p14="http://schemas.microsoft.com/office/powerpoint/2010/main" val="233498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pPr>
              <a:tabLst>
                <a:tab pos="234950" algn="l"/>
              </a:tabLst>
            </a:pPr>
            <a:r>
              <a:rPr lang="en-US" sz="1100" dirty="0" smtClean="0"/>
              <a:t>	. </a:t>
            </a:r>
          </a:p>
          <a:p>
            <a:pPr eaLnBrk="1" hangingPunct="1">
              <a:tabLst>
                <a:tab pos="234950" algn="l"/>
              </a:tabLst>
            </a:pPr>
            <a:endParaRPr lang="en-US" sz="1100" dirty="0" smtClean="0"/>
          </a:p>
          <a:p>
            <a:pPr eaLnBrk="1" hangingPunct="1">
              <a:buFontTx/>
              <a:buChar char="•"/>
              <a:tabLst>
                <a:tab pos="234950" algn="l"/>
              </a:tabLst>
            </a:pPr>
            <a:r>
              <a:rPr lang="en-US" sz="1100" b="1" dirty="0" smtClean="0"/>
              <a:t>This image is copyrighted. JPL needs to build this from the data that Ian/Mike provided. Use the 2010 column as it is the cumulative number for experience for each region</a:t>
            </a:r>
          </a:p>
          <a:p>
            <a:pPr eaLnBrk="1" hangingPunct="1">
              <a:buFontTx/>
              <a:buChar char="•"/>
              <a:tabLst>
                <a:tab pos="234950" algn="l"/>
              </a:tabLst>
            </a:pPr>
            <a:r>
              <a:rPr lang="en-US" sz="1100" b="1" dirty="0" smtClean="0"/>
              <a:t>Have 16,000 V-S-D air-cooled screw drive chiller units worldwide</a:t>
            </a:r>
          </a:p>
          <a:p>
            <a:pPr eaLnBrk="1" hangingPunct="1">
              <a:buFontTx/>
              <a:buChar char="•"/>
              <a:tabLst>
                <a:tab pos="234950" algn="l"/>
              </a:tabLst>
            </a:pPr>
            <a:r>
              <a:rPr lang="en-US" sz="1100" b="1" dirty="0" err="1" smtClean="0"/>
              <a:t>Bottomline</a:t>
            </a:r>
            <a:r>
              <a:rPr lang="en-US" sz="1100" b="1" dirty="0" smtClean="0"/>
              <a:t>: Build great chillers, have the best specs, and the experience that goes along with that</a:t>
            </a:r>
          </a:p>
        </p:txBody>
      </p:sp>
      <p:sp>
        <p:nvSpPr>
          <p:cNvPr id="137220" name="Slide Number Placeholder 3"/>
          <p:cNvSpPr>
            <a:spLocks noGrp="1"/>
          </p:cNvSpPr>
          <p:nvPr>
            <p:ph type="sldNum" sz="quarter" idx="5"/>
          </p:nvPr>
        </p:nvSpPr>
        <p:spPr>
          <a:noFill/>
        </p:spPr>
        <p:txBody>
          <a:bodyPr/>
          <a:lstStyle/>
          <a:p>
            <a:fld id="{093FADD0-5625-4EB7-8412-7037C0FEB47A}" type="slidenum">
              <a:rPr lang="de-DE" smtClean="0"/>
              <a:pPr/>
              <a:t>14</a:t>
            </a:fld>
            <a:endParaRPr lang="de-DE" smtClean="0"/>
          </a:p>
        </p:txBody>
      </p:sp>
    </p:spTree>
    <p:extLst>
      <p:ext uri="{BB962C8B-B14F-4D97-AF65-F5344CB8AC3E}">
        <p14:creationId xmlns:p14="http://schemas.microsoft.com/office/powerpoint/2010/main" val="2789600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pPr>
              <a:tabLst>
                <a:tab pos="234950" algn="l"/>
              </a:tabLst>
            </a:pPr>
            <a:r>
              <a:rPr lang="en-US" sz="1100" smtClean="0"/>
              <a:t>	As we mentioned at the start of this discussion, YORK invented the first VSD-driven, air-cooled screw chiller in 2004 after years of research and development.  Although there are now some other manufacturers offering an option for VSD on air-cooled screw chillers, YORK is still the only manufacturer to make this a standard feature on all air-cooled screw chillers.  AND no one else has the engineering and field experience we do in VSD air-cooled screw chillers.</a:t>
            </a:r>
          </a:p>
          <a:p>
            <a:pPr eaLnBrk="1" hangingPunct="1">
              <a:tabLst>
                <a:tab pos="234950" algn="l"/>
              </a:tabLst>
            </a:pPr>
            <a:r>
              <a:rPr lang="en-US" sz="1100" smtClean="0"/>
              <a:t>	Today, we have over 2 million refrigeration tons (5.2 million kW) of VSD-driven, air-cooled screw chillers operating globally.  All units combined, we have more than 18,000 years of cumulative field experience in more than 100 countries. </a:t>
            </a:r>
          </a:p>
          <a:p>
            <a:pPr eaLnBrk="1" hangingPunct="1">
              <a:tabLst>
                <a:tab pos="234950" algn="l"/>
              </a:tabLst>
            </a:pPr>
            <a:endParaRPr lang="en-US" sz="1100" smtClean="0"/>
          </a:p>
          <a:p>
            <a:pPr eaLnBrk="1" hangingPunct="1">
              <a:buFontTx/>
              <a:buChar char="•"/>
              <a:tabLst>
                <a:tab pos="234950" algn="l"/>
              </a:tabLst>
            </a:pPr>
            <a:r>
              <a:rPr lang="en-US" sz="1100" b="1" smtClean="0"/>
              <a:t>This image is copyrighted. JPL needs to build this from the data that Ian/Mike provided. Use the 2010 column as it is the cumulative number for experience for each region</a:t>
            </a:r>
          </a:p>
          <a:p>
            <a:pPr eaLnBrk="1" hangingPunct="1">
              <a:buFontTx/>
              <a:buChar char="•"/>
              <a:tabLst>
                <a:tab pos="234950" algn="l"/>
              </a:tabLst>
            </a:pPr>
            <a:r>
              <a:rPr lang="en-US" sz="1100" b="1" smtClean="0"/>
              <a:t>Have 16,000 V-S-D air-cooled screw drive chiller units worldwide</a:t>
            </a:r>
          </a:p>
          <a:p>
            <a:pPr eaLnBrk="1" hangingPunct="1">
              <a:buFontTx/>
              <a:buChar char="•"/>
              <a:tabLst>
                <a:tab pos="234950" algn="l"/>
              </a:tabLst>
            </a:pPr>
            <a:r>
              <a:rPr lang="en-US" sz="1100" b="1" smtClean="0"/>
              <a:t>Bottomline: Build great chillers, have the best specs, and the experience that goes along with that</a:t>
            </a:r>
          </a:p>
        </p:txBody>
      </p:sp>
      <p:sp>
        <p:nvSpPr>
          <p:cNvPr id="137220" name="Slide Number Placeholder 3"/>
          <p:cNvSpPr>
            <a:spLocks noGrp="1"/>
          </p:cNvSpPr>
          <p:nvPr>
            <p:ph type="sldNum" sz="quarter" idx="5"/>
          </p:nvPr>
        </p:nvSpPr>
        <p:spPr>
          <a:noFill/>
        </p:spPr>
        <p:txBody>
          <a:bodyPr/>
          <a:lstStyle/>
          <a:p>
            <a:fld id="{093FADD0-5625-4EB7-8412-7037C0FEB47A}" type="slidenum">
              <a:rPr lang="de-DE" smtClean="0"/>
              <a:pPr/>
              <a:t>21</a:t>
            </a:fld>
            <a:endParaRPr lang="de-DE" smtClean="0"/>
          </a:p>
        </p:txBody>
      </p:sp>
    </p:spTree>
    <p:extLst>
      <p:ext uri="{BB962C8B-B14F-4D97-AF65-F5344CB8AC3E}">
        <p14:creationId xmlns:p14="http://schemas.microsoft.com/office/powerpoint/2010/main" val="2307412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pPr defTabSz="881063" eaLnBrk="1" hangingPunct="1">
              <a:buSzPct val="80000"/>
              <a:tabLst>
                <a:tab pos="234950" algn="l"/>
              </a:tabLst>
            </a:pPr>
            <a:r>
              <a:rPr lang="en-US" sz="1100" smtClean="0">
                <a:solidFill>
                  <a:srgbClr val="000000"/>
                </a:solidFill>
              </a:rPr>
              <a:t>	</a:t>
            </a:r>
          </a:p>
          <a:p>
            <a:pPr defTabSz="881063">
              <a:buSzPct val="80000"/>
              <a:buFont typeface="Wingdings" pitchFamily="2" charset="2"/>
              <a:buNone/>
              <a:tabLst>
                <a:tab pos="234950" algn="l"/>
              </a:tabLst>
            </a:pPr>
            <a:r>
              <a:rPr lang="en-US" sz="1100" smtClean="0"/>
              <a:t>	The YVAA chiller allows you to exceed the ASHRAE 90.1 regulated minimum full load efficiency levels by more than 20%.  </a:t>
            </a:r>
            <a:r>
              <a:rPr lang="en-US" sz="1100" u="sng" smtClean="0"/>
              <a:t>AND exceed the ASHRAE 90.1 regulated minimum part load efficiencies by more than 50%</a:t>
            </a:r>
            <a:r>
              <a:rPr lang="en-US" sz="1100" smtClean="0"/>
              <a:t>.</a:t>
            </a:r>
          </a:p>
          <a:p>
            <a:pPr defTabSz="881063">
              <a:buSzPct val="80000"/>
              <a:buFont typeface="Wingdings" pitchFamily="2" charset="2"/>
              <a:buNone/>
              <a:tabLst>
                <a:tab pos="234950" algn="l"/>
              </a:tabLst>
            </a:pPr>
            <a:r>
              <a:rPr lang="en-US" sz="1100" smtClean="0"/>
              <a:t>	</a:t>
            </a:r>
          </a:p>
          <a:p>
            <a:pPr defTabSz="881063">
              <a:buSzPct val="80000"/>
              <a:buFont typeface="Wingdings" pitchFamily="2" charset="2"/>
              <a:buNone/>
              <a:tabLst>
                <a:tab pos="234950" algn="l"/>
              </a:tabLst>
            </a:pPr>
            <a:endParaRPr lang="en-US" sz="1100" smtClean="0"/>
          </a:p>
          <a:p>
            <a:pPr defTabSz="881063">
              <a:buSzPct val="80000"/>
              <a:buFontTx/>
              <a:buChar char="•"/>
              <a:tabLst>
                <a:tab pos="234950" algn="l"/>
              </a:tabLst>
            </a:pPr>
            <a:r>
              <a:rPr lang="en-US" sz="1100" b="1" smtClean="0"/>
              <a:t>Use the first two main points in content generation.</a:t>
            </a:r>
          </a:p>
          <a:p>
            <a:pPr defTabSz="881063">
              <a:buSzPct val="80000"/>
              <a:buFontTx/>
              <a:buChar char="•"/>
              <a:tabLst>
                <a:tab pos="234950" algn="l"/>
              </a:tabLst>
            </a:pPr>
            <a:r>
              <a:rPr lang="en-US" sz="1100" b="1" smtClean="0"/>
              <a:t>Not mentioned key: Tailor and Tune. Chiller can be built to spec for capacity and efficiency</a:t>
            </a:r>
          </a:p>
          <a:p>
            <a:pPr defTabSz="881063">
              <a:buSzPct val="80000"/>
              <a:buFontTx/>
              <a:buChar char="•"/>
              <a:tabLst>
                <a:tab pos="234950" algn="l"/>
              </a:tabLst>
            </a:pPr>
            <a:r>
              <a:rPr lang="en-US" sz="1100" b="1" smtClean="0"/>
              <a:t>Can use the above JCI paragraph to generate content</a:t>
            </a:r>
          </a:p>
          <a:p>
            <a:pPr defTabSz="881063">
              <a:buSzPct val="80000"/>
              <a:buFontTx/>
              <a:buChar char="•"/>
              <a:tabLst>
                <a:tab pos="234950" algn="l"/>
              </a:tabLst>
            </a:pPr>
            <a:r>
              <a:rPr lang="en-US" sz="1100" b="1" smtClean="0"/>
              <a:t>Design Conditions = Worst Case Scenario</a:t>
            </a:r>
          </a:p>
          <a:p>
            <a:pPr lvl="1" defTabSz="881063">
              <a:buSzPct val="80000"/>
              <a:buFontTx/>
              <a:buChar char="•"/>
              <a:tabLst>
                <a:tab pos="234950" algn="l"/>
              </a:tabLst>
            </a:pPr>
            <a:r>
              <a:rPr lang="en-US" sz="1100" b="1" smtClean="0"/>
              <a:t>Occuring 1% of the time of operation but the unit is built to ensure it can handle this </a:t>
            </a:r>
          </a:p>
          <a:p>
            <a:pPr defTabSz="881063">
              <a:buSzPct val="80000"/>
              <a:buFontTx/>
              <a:buChar char="•"/>
              <a:tabLst>
                <a:tab pos="234950" algn="l"/>
              </a:tabLst>
            </a:pPr>
            <a:r>
              <a:rPr lang="en-US" sz="1100" b="1" smtClean="0"/>
              <a:t>Off Design Conditions = Everyday Operating Scenario</a:t>
            </a:r>
          </a:p>
          <a:p>
            <a:pPr lvl="1" defTabSz="881063">
              <a:buSzPct val="80000"/>
              <a:buFontTx/>
              <a:buChar char="•"/>
              <a:tabLst>
                <a:tab pos="234950" algn="l"/>
              </a:tabLst>
            </a:pPr>
            <a:r>
              <a:rPr lang="en-US" sz="1100" b="1" smtClean="0"/>
              <a:t>Occuring 99% of the time of operation</a:t>
            </a:r>
          </a:p>
          <a:p>
            <a:pPr defTabSz="881063">
              <a:buSzPct val="80000"/>
              <a:buFontTx/>
              <a:buChar char="•"/>
              <a:tabLst>
                <a:tab pos="234950" algn="l"/>
              </a:tabLst>
            </a:pPr>
            <a:r>
              <a:rPr lang="en-US" sz="1100" b="1" smtClean="0"/>
              <a:t>The graph on this slide will need to be on of the images for the content page of brochure</a:t>
            </a:r>
          </a:p>
          <a:p>
            <a:pPr lvl="1" defTabSz="881063">
              <a:buSzPct val="80000"/>
              <a:buFontTx/>
              <a:buChar char="•"/>
              <a:tabLst>
                <a:tab pos="234950" algn="l"/>
              </a:tabLst>
            </a:pPr>
            <a:r>
              <a:rPr lang="en-US" sz="1100" b="1" smtClean="0"/>
              <a:t>JCI to provide data to JPL to improve design if needed</a:t>
            </a:r>
          </a:p>
          <a:p>
            <a:pPr defTabSz="881063">
              <a:buSzPct val="80000"/>
              <a:buFontTx/>
              <a:buChar char="•"/>
              <a:tabLst>
                <a:tab pos="234950" algn="l"/>
              </a:tabLst>
            </a:pPr>
            <a:r>
              <a:rPr lang="en-US" sz="1100" b="1" smtClean="0"/>
              <a:t>ASHRAE:</a:t>
            </a:r>
          </a:p>
          <a:p>
            <a:pPr lvl="1" defTabSz="881063">
              <a:buSzPct val="80000"/>
              <a:buFontTx/>
              <a:buChar char="•"/>
              <a:tabLst>
                <a:tab pos="234950" algn="l"/>
              </a:tabLst>
            </a:pPr>
            <a:r>
              <a:rPr lang="en-US" sz="1100" b="1" smtClean="0"/>
              <a:t>An industry engineering group that builds specification for the industry to abide by</a:t>
            </a:r>
          </a:p>
          <a:p>
            <a:pPr lvl="2" defTabSz="881063">
              <a:buSzPct val="80000"/>
              <a:buFontTx/>
              <a:buChar char="•"/>
              <a:tabLst>
                <a:tab pos="234950" algn="l"/>
              </a:tabLst>
            </a:pPr>
            <a:r>
              <a:rPr lang="en-US" sz="1100" b="1" smtClean="0"/>
              <a:t>SAE</a:t>
            </a:r>
          </a:p>
          <a:p>
            <a:pPr lvl="2" defTabSz="881063">
              <a:buSzPct val="80000"/>
              <a:buFontTx/>
              <a:buChar char="•"/>
              <a:tabLst>
                <a:tab pos="234950" algn="l"/>
              </a:tabLst>
            </a:pPr>
            <a:r>
              <a:rPr lang="en-US" sz="1100" b="1" smtClean="0"/>
              <a:t>AMA</a:t>
            </a:r>
          </a:p>
          <a:p>
            <a:pPr lvl="2" defTabSz="881063">
              <a:buSzPct val="80000"/>
              <a:buFontTx/>
              <a:buChar char="•"/>
              <a:tabLst>
                <a:tab pos="234950" algn="l"/>
              </a:tabLst>
            </a:pPr>
            <a:r>
              <a:rPr lang="en-US" sz="1100" b="1" smtClean="0"/>
              <a:t>LEED</a:t>
            </a:r>
          </a:p>
          <a:p>
            <a:pPr lvl="2" defTabSz="881063">
              <a:buSzPct val="80000"/>
              <a:buFontTx/>
              <a:buChar char="•"/>
              <a:tabLst>
                <a:tab pos="234950" algn="l"/>
              </a:tabLst>
            </a:pPr>
            <a:r>
              <a:rPr lang="en-US" sz="1100" b="1" smtClean="0"/>
              <a:t>Etc………</a:t>
            </a:r>
          </a:p>
          <a:p>
            <a:pPr defTabSz="881063">
              <a:buSzPct val="80000"/>
              <a:buFontTx/>
              <a:buChar char="•"/>
              <a:tabLst>
                <a:tab pos="234950" algn="l"/>
              </a:tabLst>
            </a:pPr>
            <a:endParaRPr lang="en-US" sz="1100" b="1" smtClean="0"/>
          </a:p>
          <a:p>
            <a:pPr lvl="1" defTabSz="881063">
              <a:buSzPct val="80000"/>
              <a:buFontTx/>
              <a:buChar char="•"/>
              <a:tabLst>
                <a:tab pos="234950" algn="l"/>
              </a:tabLst>
            </a:pPr>
            <a:endParaRPr lang="en-US" sz="1100" b="1" smtClean="0"/>
          </a:p>
          <a:p>
            <a:pPr defTabSz="881063">
              <a:tabLst>
                <a:tab pos="234950" algn="l"/>
              </a:tabLst>
            </a:pPr>
            <a:endParaRPr lang="en-US" sz="1100" smtClean="0"/>
          </a:p>
          <a:p>
            <a:pPr defTabSz="881063">
              <a:tabLst>
                <a:tab pos="234950" algn="l"/>
              </a:tabLst>
            </a:pPr>
            <a:endParaRPr lang="en-US" sz="1100" b="1" smtClean="0"/>
          </a:p>
          <a:p>
            <a:pPr defTabSz="881063">
              <a:tabLst>
                <a:tab pos="234950" algn="l"/>
              </a:tabLst>
            </a:pPr>
            <a:endParaRPr lang="en-US" sz="1100" smtClean="0"/>
          </a:p>
          <a:p>
            <a:pPr defTabSz="881063">
              <a:tabLst>
                <a:tab pos="234950" algn="l"/>
              </a:tabLst>
            </a:pPr>
            <a:endParaRPr lang="en-US" sz="1100" smtClean="0"/>
          </a:p>
        </p:txBody>
      </p:sp>
      <p:sp>
        <p:nvSpPr>
          <p:cNvPr id="94212" name="Slide Number Placeholder 3"/>
          <p:cNvSpPr>
            <a:spLocks noGrp="1"/>
          </p:cNvSpPr>
          <p:nvPr>
            <p:ph type="sldNum" sz="quarter" idx="5"/>
          </p:nvPr>
        </p:nvSpPr>
        <p:spPr>
          <a:noFill/>
        </p:spPr>
        <p:txBody>
          <a:bodyPr/>
          <a:lstStyle/>
          <a:p>
            <a:fld id="{0688652D-33C3-4176-83B5-241DDD2BD592}" type="slidenum">
              <a:rPr lang="de-DE" smtClean="0"/>
              <a:pPr/>
              <a:t>22</a:t>
            </a:fld>
            <a:endParaRPr lang="de-DE" smtClean="0"/>
          </a:p>
        </p:txBody>
      </p:sp>
    </p:spTree>
    <p:extLst>
      <p:ext uri="{BB962C8B-B14F-4D97-AF65-F5344CB8AC3E}">
        <p14:creationId xmlns:p14="http://schemas.microsoft.com/office/powerpoint/2010/main" val="1235899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pPr defTabSz="881063" eaLnBrk="1" hangingPunct="1">
              <a:buSzPct val="80000"/>
              <a:tabLst>
                <a:tab pos="234950" algn="l"/>
              </a:tabLst>
            </a:pPr>
            <a:r>
              <a:rPr lang="en-US" sz="1100" smtClean="0">
                <a:solidFill>
                  <a:srgbClr val="000000"/>
                </a:solidFill>
              </a:rPr>
              <a:t>	</a:t>
            </a:r>
          </a:p>
          <a:p>
            <a:pPr defTabSz="881063">
              <a:buSzPct val="80000"/>
              <a:buFont typeface="Wingdings" pitchFamily="2" charset="2"/>
              <a:buNone/>
              <a:tabLst>
                <a:tab pos="234950" algn="l"/>
              </a:tabLst>
            </a:pPr>
            <a:r>
              <a:rPr lang="en-US" sz="1100" smtClean="0"/>
              <a:t>	The YVAA chiller allows you to exceed the ASHRAE 90.1 regulated minimum full load efficiency levels by more than 20%.  </a:t>
            </a:r>
            <a:r>
              <a:rPr lang="en-US" sz="1100" u="sng" smtClean="0"/>
              <a:t>AND exceed the ASHRAE 90.1 regulated minimum part load efficiencies by more than 50%</a:t>
            </a:r>
            <a:r>
              <a:rPr lang="en-US" sz="1100" smtClean="0"/>
              <a:t>.</a:t>
            </a:r>
          </a:p>
          <a:p>
            <a:pPr defTabSz="881063">
              <a:buSzPct val="80000"/>
              <a:buFont typeface="Wingdings" pitchFamily="2" charset="2"/>
              <a:buNone/>
              <a:tabLst>
                <a:tab pos="234950" algn="l"/>
              </a:tabLst>
            </a:pPr>
            <a:r>
              <a:rPr lang="en-US" sz="1100" smtClean="0"/>
              <a:t>	</a:t>
            </a:r>
          </a:p>
          <a:p>
            <a:pPr defTabSz="881063">
              <a:buSzPct val="80000"/>
              <a:buFont typeface="Wingdings" pitchFamily="2" charset="2"/>
              <a:buNone/>
              <a:tabLst>
                <a:tab pos="234950" algn="l"/>
              </a:tabLst>
            </a:pPr>
            <a:endParaRPr lang="en-US" sz="1100" smtClean="0"/>
          </a:p>
          <a:p>
            <a:pPr defTabSz="881063">
              <a:buSzPct val="80000"/>
              <a:buFontTx/>
              <a:buChar char="•"/>
              <a:tabLst>
                <a:tab pos="234950" algn="l"/>
              </a:tabLst>
            </a:pPr>
            <a:r>
              <a:rPr lang="en-US" sz="1100" b="1" smtClean="0"/>
              <a:t>Use the first two main points in content generation.</a:t>
            </a:r>
          </a:p>
          <a:p>
            <a:pPr defTabSz="881063">
              <a:buSzPct val="80000"/>
              <a:buFontTx/>
              <a:buChar char="•"/>
              <a:tabLst>
                <a:tab pos="234950" algn="l"/>
              </a:tabLst>
            </a:pPr>
            <a:r>
              <a:rPr lang="en-US" sz="1100" b="1" smtClean="0"/>
              <a:t>Not mentioned key: Tailor and Tune. Chiller can be built to spec for capacity and efficiency</a:t>
            </a:r>
          </a:p>
          <a:p>
            <a:pPr defTabSz="881063">
              <a:buSzPct val="80000"/>
              <a:buFontTx/>
              <a:buChar char="•"/>
              <a:tabLst>
                <a:tab pos="234950" algn="l"/>
              </a:tabLst>
            </a:pPr>
            <a:r>
              <a:rPr lang="en-US" sz="1100" b="1" smtClean="0"/>
              <a:t>Can use the above JCI paragraph to generate content</a:t>
            </a:r>
          </a:p>
          <a:p>
            <a:pPr defTabSz="881063">
              <a:buSzPct val="80000"/>
              <a:buFontTx/>
              <a:buChar char="•"/>
              <a:tabLst>
                <a:tab pos="234950" algn="l"/>
              </a:tabLst>
            </a:pPr>
            <a:r>
              <a:rPr lang="en-US" sz="1100" b="1" smtClean="0"/>
              <a:t>Design Conditions = Worst Case Scenario</a:t>
            </a:r>
          </a:p>
          <a:p>
            <a:pPr lvl="1" defTabSz="881063">
              <a:buSzPct val="80000"/>
              <a:buFontTx/>
              <a:buChar char="•"/>
              <a:tabLst>
                <a:tab pos="234950" algn="l"/>
              </a:tabLst>
            </a:pPr>
            <a:r>
              <a:rPr lang="en-US" sz="1100" b="1" smtClean="0"/>
              <a:t>Occuring 1% of the time of operation but the unit is built to ensure it can handle this </a:t>
            </a:r>
          </a:p>
          <a:p>
            <a:pPr defTabSz="881063">
              <a:buSzPct val="80000"/>
              <a:buFontTx/>
              <a:buChar char="•"/>
              <a:tabLst>
                <a:tab pos="234950" algn="l"/>
              </a:tabLst>
            </a:pPr>
            <a:r>
              <a:rPr lang="en-US" sz="1100" b="1" smtClean="0"/>
              <a:t>Off Design Conditions = Everyday Operating Scenario</a:t>
            </a:r>
          </a:p>
          <a:p>
            <a:pPr lvl="1" defTabSz="881063">
              <a:buSzPct val="80000"/>
              <a:buFontTx/>
              <a:buChar char="•"/>
              <a:tabLst>
                <a:tab pos="234950" algn="l"/>
              </a:tabLst>
            </a:pPr>
            <a:r>
              <a:rPr lang="en-US" sz="1100" b="1" smtClean="0"/>
              <a:t>Occuring 99% of the time of operation</a:t>
            </a:r>
          </a:p>
          <a:p>
            <a:pPr defTabSz="881063">
              <a:buSzPct val="80000"/>
              <a:buFontTx/>
              <a:buChar char="•"/>
              <a:tabLst>
                <a:tab pos="234950" algn="l"/>
              </a:tabLst>
            </a:pPr>
            <a:r>
              <a:rPr lang="en-US" sz="1100" b="1" smtClean="0"/>
              <a:t>The graph on this slide will need to be on of the images for the content page of brochure</a:t>
            </a:r>
          </a:p>
          <a:p>
            <a:pPr lvl="1" defTabSz="881063">
              <a:buSzPct val="80000"/>
              <a:buFontTx/>
              <a:buChar char="•"/>
              <a:tabLst>
                <a:tab pos="234950" algn="l"/>
              </a:tabLst>
            </a:pPr>
            <a:r>
              <a:rPr lang="en-US" sz="1100" b="1" smtClean="0"/>
              <a:t>JCI to provide data to JPL to improve design if needed</a:t>
            </a:r>
          </a:p>
          <a:p>
            <a:pPr defTabSz="881063">
              <a:buSzPct val="80000"/>
              <a:buFontTx/>
              <a:buChar char="•"/>
              <a:tabLst>
                <a:tab pos="234950" algn="l"/>
              </a:tabLst>
            </a:pPr>
            <a:r>
              <a:rPr lang="en-US" sz="1100" b="1" smtClean="0"/>
              <a:t>ASHRAE:</a:t>
            </a:r>
          </a:p>
          <a:p>
            <a:pPr lvl="1" defTabSz="881063">
              <a:buSzPct val="80000"/>
              <a:buFontTx/>
              <a:buChar char="•"/>
              <a:tabLst>
                <a:tab pos="234950" algn="l"/>
              </a:tabLst>
            </a:pPr>
            <a:r>
              <a:rPr lang="en-US" sz="1100" b="1" smtClean="0"/>
              <a:t>An industry engineering group that builds specification for the industry to abide by</a:t>
            </a:r>
          </a:p>
          <a:p>
            <a:pPr lvl="2" defTabSz="881063">
              <a:buSzPct val="80000"/>
              <a:buFontTx/>
              <a:buChar char="•"/>
              <a:tabLst>
                <a:tab pos="234950" algn="l"/>
              </a:tabLst>
            </a:pPr>
            <a:r>
              <a:rPr lang="en-US" sz="1100" b="1" smtClean="0"/>
              <a:t>SAE</a:t>
            </a:r>
          </a:p>
          <a:p>
            <a:pPr lvl="2" defTabSz="881063">
              <a:buSzPct val="80000"/>
              <a:buFontTx/>
              <a:buChar char="•"/>
              <a:tabLst>
                <a:tab pos="234950" algn="l"/>
              </a:tabLst>
            </a:pPr>
            <a:r>
              <a:rPr lang="en-US" sz="1100" b="1" smtClean="0"/>
              <a:t>AMA</a:t>
            </a:r>
          </a:p>
          <a:p>
            <a:pPr lvl="2" defTabSz="881063">
              <a:buSzPct val="80000"/>
              <a:buFontTx/>
              <a:buChar char="•"/>
              <a:tabLst>
                <a:tab pos="234950" algn="l"/>
              </a:tabLst>
            </a:pPr>
            <a:r>
              <a:rPr lang="en-US" sz="1100" b="1" smtClean="0"/>
              <a:t>LEED</a:t>
            </a:r>
          </a:p>
          <a:p>
            <a:pPr lvl="2" defTabSz="881063">
              <a:buSzPct val="80000"/>
              <a:buFontTx/>
              <a:buChar char="•"/>
              <a:tabLst>
                <a:tab pos="234950" algn="l"/>
              </a:tabLst>
            </a:pPr>
            <a:r>
              <a:rPr lang="en-US" sz="1100" b="1" smtClean="0"/>
              <a:t>Etc………</a:t>
            </a:r>
          </a:p>
          <a:p>
            <a:pPr defTabSz="881063">
              <a:buSzPct val="80000"/>
              <a:buFontTx/>
              <a:buChar char="•"/>
              <a:tabLst>
                <a:tab pos="234950" algn="l"/>
              </a:tabLst>
            </a:pPr>
            <a:endParaRPr lang="en-US" sz="1100" b="1" smtClean="0"/>
          </a:p>
          <a:p>
            <a:pPr lvl="1" defTabSz="881063">
              <a:buSzPct val="80000"/>
              <a:buFontTx/>
              <a:buChar char="•"/>
              <a:tabLst>
                <a:tab pos="234950" algn="l"/>
              </a:tabLst>
            </a:pPr>
            <a:endParaRPr lang="en-US" sz="1100" b="1" smtClean="0"/>
          </a:p>
          <a:p>
            <a:pPr defTabSz="881063">
              <a:tabLst>
                <a:tab pos="234950" algn="l"/>
              </a:tabLst>
            </a:pPr>
            <a:endParaRPr lang="en-US" sz="1100" smtClean="0"/>
          </a:p>
          <a:p>
            <a:pPr defTabSz="881063">
              <a:tabLst>
                <a:tab pos="234950" algn="l"/>
              </a:tabLst>
            </a:pPr>
            <a:endParaRPr lang="en-US" sz="1100" b="1" smtClean="0"/>
          </a:p>
          <a:p>
            <a:pPr defTabSz="881063">
              <a:tabLst>
                <a:tab pos="234950" algn="l"/>
              </a:tabLst>
            </a:pPr>
            <a:endParaRPr lang="en-US" sz="1100" smtClean="0"/>
          </a:p>
          <a:p>
            <a:pPr defTabSz="881063">
              <a:tabLst>
                <a:tab pos="234950" algn="l"/>
              </a:tabLst>
            </a:pPr>
            <a:endParaRPr lang="en-US" sz="1100" smtClean="0"/>
          </a:p>
        </p:txBody>
      </p:sp>
      <p:sp>
        <p:nvSpPr>
          <p:cNvPr id="91140" name="Slide Number Placeholder 3"/>
          <p:cNvSpPr>
            <a:spLocks noGrp="1"/>
          </p:cNvSpPr>
          <p:nvPr>
            <p:ph type="sldNum" sz="quarter" idx="5"/>
          </p:nvPr>
        </p:nvSpPr>
        <p:spPr>
          <a:noFill/>
        </p:spPr>
        <p:txBody>
          <a:bodyPr/>
          <a:lstStyle/>
          <a:p>
            <a:fld id="{A2ADEFC5-F937-40C4-ABF4-8A937F49FAB0}" type="slidenum">
              <a:rPr lang="de-DE" smtClean="0"/>
              <a:pPr/>
              <a:t>23</a:t>
            </a:fld>
            <a:endParaRPr lang="de-DE" smtClean="0"/>
          </a:p>
        </p:txBody>
      </p:sp>
    </p:spTree>
    <p:extLst>
      <p:ext uri="{BB962C8B-B14F-4D97-AF65-F5344CB8AC3E}">
        <p14:creationId xmlns:p14="http://schemas.microsoft.com/office/powerpoint/2010/main" val="264986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pPr>
              <a:tabLst>
                <a:tab pos="234950" algn="l"/>
              </a:tabLst>
            </a:pPr>
            <a:r>
              <a:rPr lang="en-US" sz="1100" smtClean="0"/>
              <a:t>	Of course, there will always be design considerations that must consider the worst-case noise.  Critical property-line sound values can be a controlling factor in placement of air-cooled chillers, or selection of sound attenuation options.</a:t>
            </a:r>
          </a:p>
          <a:p>
            <a:pPr>
              <a:tabLst>
                <a:tab pos="234950" algn="l"/>
              </a:tabLst>
            </a:pPr>
            <a:r>
              <a:rPr lang="en-US" sz="1100" smtClean="0">
                <a:solidFill>
                  <a:srgbClr val="000000"/>
                </a:solidFill>
              </a:rPr>
              <a:t>	The YVAA chiller can use combinations of enclosures, insulation, and fans options to provide sound reduction to match your sound requirements at design conditions.  The unique ability to tailor and tune your configuration provides unmatched flexibility, and applies to sound just as it does other design considerations.</a:t>
            </a:r>
          </a:p>
          <a:p>
            <a:pPr>
              <a:tabLst>
                <a:tab pos="234950" algn="l"/>
              </a:tabLst>
            </a:pPr>
            <a:r>
              <a:rPr lang="en-US" sz="1100" smtClean="0">
                <a:solidFill>
                  <a:srgbClr val="000000"/>
                </a:solidFill>
              </a:rPr>
              <a:t>	The combination of state-of-the-art sound reduction at design conditions AND the inherent benefits of off-design sound reduction can deliver a perfect fit for almost any application.</a:t>
            </a:r>
          </a:p>
          <a:p>
            <a:pPr>
              <a:tabLst>
                <a:tab pos="234950" algn="l"/>
              </a:tabLst>
            </a:pPr>
            <a:endParaRPr lang="en-US" sz="1100" smtClean="0">
              <a:solidFill>
                <a:srgbClr val="000000"/>
              </a:solidFill>
            </a:endParaRPr>
          </a:p>
          <a:p>
            <a:pPr>
              <a:buFontTx/>
              <a:buChar char="•"/>
              <a:tabLst>
                <a:tab pos="234950" algn="l"/>
              </a:tabLst>
            </a:pPr>
            <a:r>
              <a:rPr lang="en-US" sz="1100" b="1" smtClean="0"/>
              <a:t>This slide to be used for content/copy generation</a:t>
            </a:r>
          </a:p>
          <a:p>
            <a:pPr>
              <a:buFontTx/>
              <a:buChar char="•"/>
              <a:tabLst>
                <a:tab pos="234950" algn="l"/>
              </a:tabLst>
            </a:pPr>
            <a:r>
              <a:rPr lang="en-US" sz="1100" b="1" smtClean="0"/>
              <a:t>Bottomline:</a:t>
            </a:r>
            <a:r>
              <a:rPr lang="en-US" sz="1100" b="1" smtClean="0">
                <a:solidFill>
                  <a:srgbClr val="000000"/>
                </a:solidFill>
              </a:rPr>
              <a:t> Tailor and Tune as discussed previously</a:t>
            </a:r>
            <a:endParaRPr lang="en-US" sz="1100" b="1" smtClean="0"/>
          </a:p>
        </p:txBody>
      </p:sp>
      <p:sp>
        <p:nvSpPr>
          <p:cNvPr id="122884" name="Slide Number Placeholder 3"/>
          <p:cNvSpPr>
            <a:spLocks noGrp="1"/>
          </p:cNvSpPr>
          <p:nvPr>
            <p:ph type="sldNum" sz="quarter" idx="5"/>
          </p:nvPr>
        </p:nvSpPr>
        <p:spPr>
          <a:noFill/>
        </p:spPr>
        <p:txBody>
          <a:bodyPr/>
          <a:lstStyle/>
          <a:p>
            <a:fld id="{845CD296-5AC6-489D-9181-90CF6EB1DF71}" type="slidenum">
              <a:rPr lang="de-DE" smtClean="0"/>
              <a:pPr/>
              <a:t>24</a:t>
            </a:fld>
            <a:endParaRPr lang="de-DE" smtClean="0"/>
          </a:p>
        </p:txBody>
      </p:sp>
    </p:spTree>
    <p:extLst>
      <p:ext uri="{BB962C8B-B14F-4D97-AF65-F5344CB8AC3E}">
        <p14:creationId xmlns:p14="http://schemas.microsoft.com/office/powerpoint/2010/main" val="1961576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5426" name="Rectangle 18"/>
          <p:cNvSpPr>
            <a:spLocks noChangeArrowheads="1"/>
          </p:cNvSpPr>
          <p:nvPr/>
        </p:nvSpPr>
        <p:spPr bwMode="auto">
          <a:xfrm>
            <a:off x="755650" y="1479550"/>
            <a:ext cx="7561263" cy="3965575"/>
          </a:xfrm>
          <a:prstGeom prst="rect">
            <a:avLst/>
          </a:prstGeom>
          <a:solidFill>
            <a:schemeClr val="bg2"/>
          </a:solidFill>
          <a:ln w="9525">
            <a:noFill/>
            <a:miter lim="800000"/>
            <a:headEnd/>
            <a:tailEnd/>
          </a:ln>
          <a:effectLst/>
        </p:spPr>
        <p:txBody>
          <a:bodyPr wrap="none" anchor="ctr">
            <a:prstTxWarp prst="textNoShape">
              <a:avLst/>
            </a:prstTxWarp>
          </a:bodyPr>
          <a:lstStyle/>
          <a:p>
            <a:endParaRPr lang="en-US" dirty="0"/>
          </a:p>
        </p:txBody>
      </p:sp>
      <p:sp>
        <p:nvSpPr>
          <p:cNvPr id="145410" name="Rectangle 2"/>
          <p:cNvSpPr>
            <a:spLocks noGrp="1" noChangeArrowheads="1"/>
          </p:cNvSpPr>
          <p:nvPr>
            <p:ph type="ctrTitle"/>
          </p:nvPr>
        </p:nvSpPr>
        <p:spPr>
          <a:xfrm>
            <a:off x="755650" y="539750"/>
            <a:ext cx="7920038" cy="939800"/>
          </a:xfrm>
        </p:spPr>
        <p:txBody>
          <a:bodyPr/>
          <a:lstStyle>
            <a:lvl1pPr>
              <a:tabLst>
                <a:tab pos="2330450" algn="l"/>
              </a:tabLst>
              <a:defRPr sz="2800" b="0"/>
            </a:lvl1pPr>
          </a:lstStyle>
          <a:p>
            <a:r>
              <a:rPr lang="en-US" smtClean="0"/>
              <a:t>Click to edit Master title style</a:t>
            </a:r>
            <a:endParaRPr lang="de-DE"/>
          </a:p>
        </p:txBody>
      </p:sp>
      <p:sp>
        <p:nvSpPr>
          <p:cNvPr id="145411" name="Rectangle 3"/>
          <p:cNvSpPr>
            <a:spLocks noGrp="1" noChangeArrowheads="1"/>
          </p:cNvSpPr>
          <p:nvPr>
            <p:ph type="subTitle" idx="1"/>
          </p:nvPr>
        </p:nvSpPr>
        <p:spPr>
          <a:xfrm>
            <a:off x="755650" y="333375"/>
            <a:ext cx="7920038" cy="276225"/>
          </a:xfrm>
        </p:spPr>
        <p:txBody>
          <a:bodyPr/>
          <a:lstStyle>
            <a:lvl1pPr>
              <a:spcBef>
                <a:spcPct val="0"/>
              </a:spcBef>
              <a:defRPr sz="1000" b="1">
                <a:solidFill>
                  <a:schemeClr val="bg2"/>
                </a:solidFill>
              </a:defRPr>
            </a:lvl1pPr>
          </a:lstStyle>
          <a:p>
            <a:r>
              <a:rPr lang="en-US" smtClean="0"/>
              <a:t>Click to edit Master subtitle style</a:t>
            </a:r>
            <a:endParaRPr lang="de-DE"/>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de-DE"/>
              <a:t>Johnson Controls</a:t>
            </a:r>
          </a:p>
        </p:txBody>
      </p:sp>
      <p:sp>
        <p:nvSpPr>
          <p:cNvPr id="6" name="Slide Number Placeholder 5"/>
          <p:cNvSpPr>
            <a:spLocks noGrp="1"/>
          </p:cNvSpPr>
          <p:nvPr>
            <p:ph type="sldNum" sz="quarter" idx="11"/>
          </p:nvPr>
        </p:nvSpPr>
        <p:spPr/>
        <p:txBody>
          <a:bodyPr/>
          <a:lstStyle>
            <a:lvl1pPr>
              <a:defRPr smtClean="0"/>
            </a:lvl1pPr>
          </a:lstStyle>
          <a:p>
            <a:fld id="{578ED4D9-3AEC-BC49-9A15-2B4F39825142}" type="slidenum">
              <a:rPr lang="de-DE"/>
              <a:pPr/>
              <a:t>‹#›</a:t>
            </a:fld>
            <a:endParaRPr lang="de-DE"/>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buFont typeface="Wingdings" pitchFamily="2" charset="2"/>
              <a:buChar char="q"/>
              <a:defRPr/>
            </a:lvl1pPr>
            <a:lvl2pPr>
              <a:buFont typeface="Wingdings" pitchFamily="2" charset="2"/>
              <a:buChar char="q"/>
              <a:defRPr/>
            </a:lvl2pPr>
            <a:lvl3pPr>
              <a:buFont typeface="Wingdings" pitchFamily="2" charset="2"/>
              <a:buChar char="q"/>
              <a:defRPr/>
            </a:lvl3pPr>
            <a:lvl4pPr>
              <a:buFont typeface="Wingdings" pitchFamily="2" charset="2"/>
              <a:buChar char="q"/>
              <a:defRPr/>
            </a:lvl4pPr>
            <a:lvl5pPr>
              <a:buFont typeface="Wingdings" pitchFamily="2" charset="2"/>
              <a:buChar char="q"/>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de-DE"/>
              <a:t>Johnson Controls</a:t>
            </a:r>
          </a:p>
        </p:txBody>
      </p:sp>
      <p:sp>
        <p:nvSpPr>
          <p:cNvPr id="5" name="Slide Number Placeholder 4"/>
          <p:cNvSpPr>
            <a:spLocks noGrp="1"/>
          </p:cNvSpPr>
          <p:nvPr>
            <p:ph type="sldNum" sz="quarter" idx="11"/>
          </p:nvPr>
        </p:nvSpPr>
        <p:spPr/>
        <p:txBody>
          <a:bodyPr/>
          <a:lstStyle>
            <a:lvl1pPr>
              <a:defRPr smtClean="0"/>
            </a:lvl1pPr>
          </a:lstStyle>
          <a:p>
            <a:fld id="{50416177-DA0B-8349-97C4-D43B12FA28CD}" type="slidenum">
              <a:rPr lang="de-DE"/>
              <a:pPr/>
              <a:t>‹#›</a:t>
            </a:fld>
            <a:endParaRPr lang="de-DE"/>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333375"/>
            <a:ext cx="2051050" cy="5616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313" y="333375"/>
            <a:ext cx="6003925" cy="5616575"/>
          </a:xfrm>
        </p:spPr>
        <p:txBody>
          <a:bodyPr vert="eaVert"/>
          <a:lstStyle>
            <a:lvl1pPr>
              <a:buFont typeface="Wingdings" pitchFamily="2" charset="2"/>
              <a:buChar char="q"/>
              <a:defRPr/>
            </a:lvl1pPr>
            <a:lvl2pPr>
              <a:buFont typeface="Wingdings" pitchFamily="2" charset="2"/>
              <a:buChar char="q"/>
              <a:defRPr/>
            </a:lvl2pPr>
            <a:lvl3pPr>
              <a:buFont typeface="Wingdings" pitchFamily="2" charset="2"/>
              <a:buChar char="q"/>
              <a:defRPr/>
            </a:lvl3pPr>
            <a:lvl4pPr>
              <a:buFont typeface="Wingdings" pitchFamily="2" charset="2"/>
              <a:buChar char="q"/>
              <a:defRPr/>
            </a:lvl4pPr>
            <a:lvl5pPr>
              <a:buFont typeface="Wingdings" pitchFamily="2" charset="2"/>
              <a:buChar char="q"/>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de-DE"/>
              <a:t>Johnson Controls</a:t>
            </a:r>
          </a:p>
        </p:txBody>
      </p:sp>
      <p:sp>
        <p:nvSpPr>
          <p:cNvPr id="5" name="Slide Number Placeholder 4"/>
          <p:cNvSpPr>
            <a:spLocks noGrp="1"/>
          </p:cNvSpPr>
          <p:nvPr>
            <p:ph type="sldNum" sz="quarter" idx="11"/>
          </p:nvPr>
        </p:nvSpPr>
        <p:spPr/>
        <p:txBody>
          <a:bodyPr/>
          <a:lstStyle>
            <a:lvl1pPr>
              <a:defRPr smtClean="0"/>
            </a:lvl1pPr>
          </a:lstStyle>
          <a:p>
            <a:fld id="{7AEB246C-ADD0-7144-B50C-A78981011C8F}" type="slidenum">
              <a:rPr lang="de-DE"/>
              <a:pPr/>
              <a:t>‹#›</a:t>
            </a:fld>
            <a:endParaRPr lang="de-DE"/>
          </a:p>
        </p:txBody>
      </p:sp>
    </p:spTree>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755650" y="539750"/>
            <a:ext cx="7920038" cy="939800"/>
          </a:xfrm>
        </p:spPr>
        <p:txBody>
          <a:bodyPr/>
          <a:lstStyle>
            <a:lvl1pPr>
              <a:tabLst>
                <a:tab pos="2330450" algn="l"/>
              </a:tabLst>
              <a:defRPr sz="2800" b="0"/>
            </a:lvl1pPr>
          </a:lstStyle>
          <a:p>
            <a:r>
              <a:rPr lang="en-US" smtClean="0"/>
              <a:t>Click to edit Master title style</a:t>
            </a:r>
            <a:endParaRPr lang="de-DE"/>
          </a:p>
        </p:txBody>
      </p:sp>
      <p:sp>
        <p:nvSpPr>
          <p:cNvPr id="145411" name="Rectangle 3"/>
          <p:cNvSpPr>
            <a:spLocks noGrp="1" noChangeArrowheads="1"/>
          </p:cNvSpPr>
          <p:nvPr>
            <p:ph type="subTitle" idx="1"/>
          </p:nvPr>
        </p:nvSpPr>
        <p:spPr>
          <a:xfrm>
            <a:off x="755650" y="333375"/>
            <a:ext cx="7920038" cy="276225"/>
          </a:xfrm>
        </p:spPr>
        <p:txBody>
          <a:bodyPr/>
          <a:lstStyle>
            <a:lvl1pPr>
              <a:spcBef>
                <a:spcPct val="0"/>
              </a:spcBef>
              <a:defRPr sz="1000" b="1">
                <a:solidFill>
                  <a:schemeClr val="bg2"/>
                </a:solidFill>
              </a:defRPr>
            </a:lvl1pPr>
          </a:lstStyle>
          <a:p>
            <a:r>
              <a:rPr lang="en-US" smtClean="0"/>
              <a:t>Click to edit Master subtitle style</a:t>
            </a:r>
            <a:endParaRPr lang="de-DE"/>
          </a:p>
        </p:txBody>
      </p:sp>
    </p:spTree>
    <p:extLst>
      <p:ext uri="{BB962C8B-B14F-4D97-AF65-F5344CB8AC3E}">
        <p14:creationId xmlns:p14="http://schemas.microsoft.com/office/powerpoint/2010/main" val="2133605017"/>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de-DE">
                <a:solidFill>
                  <a:srgbClr val="878785"/>
                </a:solidFill>
              </a:rPr>
              <a:t>Johnson Controls</a:t>
            </a:r>
          </a:p>
        </p:txBody>
      </p:sp>
      <p:sp>
        <p:nvSpPr>
          <p:cNvPr id="5" name="Slide Number Placeholder 4"/>
          <p:cNvSpPr>
            <a:spLocks noGrp="1"/>
          </p:cNvSpPr>
          <p:nvPr>
            <p:ph type="sldNum" sz="quarter" idx="11"/>
          </p:nvPr>
        </p:nvSpPr>
        <p:spPr/>
        <p:txBody>
          <a:bodyPr/>
          <a:lstStyle>
            <a:lvl1pPr>
              <a:defRPr smtClean="0"/>
            </a:lvl1pPr>
          </a:lstStyle>
          <a:p>
            <a:fld id="{0FB62E79-44A6-6044-956A-E40D50341462}"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1936818173"/>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de-DE">
                <a:solidFill>
                  <a:srgbClr val="878785"/>
                </a:solidFill>
              </a:rPr>
              <a:t>Johnson Controls</a:t>
            </a:r>
          </a:p>
        </p:txBody>
      </p:sp>
      <p:sp>
        <p:nvSpPr>
          <p:cNvPr id="5" name="Slide Number Placeholder 4"/>
          <p:cNvSpPr>
            <a:spLocks noGrp="1"/>
          </p:cNvSpPr>
          <p:nvPr>
            <p:ph type="sldNum" sz="quarter" idx="11"/>
          </p:nvPr>
        </p:nvSpPr>
        <p:spPr/>
        <p:txBody>
          <a:bodyPr/>
          <a:lstStyle>
            <a:lvl1pPr>
              <a:defRPr smtClean="0"/>
            </a:lvl1pPr>
          </a:lstStyle>
          <a:p>
            <a:fld id="{6635B3C9-6FB5-8C4D-BE70-732DFD703C99}"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3610592411"/>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268413"/>
            <a:ext cx="4027487" cy="4681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68413"/>
            <a:ext cx="4027488" cy="4681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de-DE">
                <a:solidFill>
                  <a:srgbClr val="878785"/>
                </a:solidFill>
              </a:rPr>
              <a:t>Johnson Controls</a:t>
            </a:r>
          </a:p>
        </p:txBody>
      </p:sp>
      <p:sp>
        <p:nvSpPr>
          <p:cNvPr id="6" name="Slide Number Placeholder 5"/>
          <p:cNvSpPr>
            <a:spLocks noGrp="1"/>
          </p:cNvSpPr>
          <p:nvPr>
            <p:ph type="sldNum" sz="quarter" idx="11"/>
          </p:nvPr>
        </p:nvSpPr>
        <p:spPr/>
        <p:txBody>
          <a:bodyPr/>
          <a:lstStyle>
            <a:lvl1pPr>
              <a:defRPr smtClean="0"/>
            </a:lvl1pPr>
          </a:lstStyle>
          <a:p>
            <a:fld id="{B19B68B8-A70B-5742-A667-E07C8AA9D157}"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3298047317"/>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de-DE">
                <a:solidFill>
                  <a:srgbClr val="878785"/>
                </a:solidFill>
              </a:rPr>
              <a:t>Johnson Controls</a:t>
            </a:r>
          </a:p>
        </p:txBody>
      </p:sp>
      <p:sp>
        <p:nvSpPr>
          <p:cNvPr id="8" name="Slide Number Placeholder 7"/>
          <p:cNvSpPr>
            <a:spLocks noGrp="1"/>
          </p:cNvSpPr>
          <p:nvPr>
            <p:ph type="sldNum" sz="quarter" idx="11"/>
          </p:nvPr>
        </p:nvSpPr>
        <p:spPr/>
        <p:txBody>
          <a:bodyPr/>
          <a:lstStyle>
            <a:lvl1pPr>
              <a:defRPr smtClean="0"/>
            </a:lvl1pPr>
          </a:lstStyle>
          <a:p>
            <a:fld id="{14AD8C16-152A-1D49-93B7-6EB65598276C}"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2290451133"/>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de-DE">
                <a:solidFill>
                  <a:srgbClr val="878785"/>
                </a:solidFill>
              </a:rPr>
              <a:t>Johnson Controls</a:t>
            </a:r>
          </a:p>
        </p:txBody>
      </p:sp>
      <p:sp>
        <p:nvSpPr>
          <p:cNvPr id="4" name="Slide Number Placeholder 3"/>
          <p:cNvSpPr>
            <a:spLocks noGrp="1"/>
          </p:cNvSpPr>
          <p:nvPr>
            <p:ph type="sldNum" sz="quarter" idx="11"/>
          </p:nvPr>
        </p:nvSpPr>
        <p:spPr/>
        <p:txBody>
          <a:bodyPr/>
          <a:lstStyle>
            <a:lvl1pPr>
              <a:defRPr smtClean="0"/>
            </a:lvl1pPr>
          </a:lstStyle>
          <a:p>
            <a:fld id="{8E516DFC-E782-5C48-82B1-C052358694CC}"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3068421413"/>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de-DE">
                <a:solidFill>
                  <a:srgbClr val="878785"/>
                </a:solidFill>
              </a:rPr>
              <a:t>Johnson Controls</a:t>
            </a:r>
          </a:p>
        </p:txBody>
      </p:sp>
      <p:sp>
        <p:nvSpPr>
          <p:cNvPr id="3" name="Slide Number Placeholder 2"/>
          <p:cNvSpPr>
            <a:spLocks noGrp="1"/>
          </p:cNvSpPr>
          <p:nvPr>
            <p:ph type="sldNum" sz="quarter" idx="11"/>
          </p:nvPr>
        </p:nvSpPr>
        <p:spPr/>
        <p:txBody>
          <a:bodyPr/>
          <a:lstStyle>
            <a:lvl1pPr>
              <a:defRPr smtClean="0"/>
            </a:lvl1pPr>
          </a:lstStyle>
          <a:p>
            <a:fld id="{769BAD69-D9C2-014B-B771-4DB6A462A082}"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173995934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Font typeface="Wingdings" pitchFamily="2" charset="2"/>
              <a:buChar char="q"/>
              <a:defRPr/>
            </a:lvl1pPr>
            <a:lvl2pPr>
              <a:buFont typeface="Wingdings" pitchFamily="2" charset="2"/>
              <a:buChar char="q"/>
              <a:defRPr/>
            </a:lvl2pPr>
            <a:lvl3pPr>
              <a:buFont typeface="Wingdings" pitchFamily="2" charset="2"/>
              <a:buChar char="q"/>
              <a:defRPr/>
            </a:lvl3pPr>
            <a:lvl4pPr>
              <a:buFont typeface="Wingdings" pitchFamily="2" charset="2"/>
              <a:buChar char="q"/>
              <a:defRPr/>
            </a:lvl4pPr>
            <a:lvl5pPr>
              <a:buFont typeface="Wingdings" pitchFamily="2" charset="2"/>
              <a:buChar char="q"/>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de-DE"/>
              <a:t>Johnson Controls</a:t>
            </a:r>
          </a:p>
        </p:txBody>
      </p:sp>
      <p:sp>
        <p:nvSpPr>
          <p:cNvPr id="5" name="Slide Number Placeholder 4"/>
          <p:cNvSpPr>
            <a:spLocks noGrp="1"/>
          </p:cNvSpPr>
          <p:nvPr>
            <p:ph type="sldNum" sz="quarter" idx="11"/>
          </p:nvPr>
        </p:nvSpPr>
        <p:spPr/>
        <p:txBody>
          <a:bodyPr/>
          <a:lstStyle>
            <a:lvl1pPr>
              <a:defRPr smtClean="0"/>
            </a:lvl1pPr>
          </a:lstStyle>
          <a:p>
            <a:fld id="{0FB62E79-44A6-6044-956A-E40D50341462}" type="slidenum">
              <a:rPr lang="de-DE"/>
              <a:pPr/>
              <a:t>‹#›</a:t>
            </a:fld>
            <a:endParaRPr lang="de-DE"/>
          </a:p>
        </p:txBody>
      </p:sp>
    </p:spTree>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de-DE">
                <a:solidFill>
                  <a:srgbClr val="878785"/>
                </a:solidFill>
              </a:rPr>
              <a:t>Johnson Controls</a:t>
            </a:r>
          </a:p>
        </p:txBody>
      </p:sp>
      <p:sp>
        <p:nvSpPr>
          <p:cNvPr id="6" name="Slide Number Placeholder 5"/>
          <p:cNvSpPr>
            <a:spLocks noGrp="1"/>
          </p:cNvSpPr>
          <p:nvPr>
            <p:ph type="sldNum" sz="quarter" idx="11"/>
          </p:nvPr>
        </p:nvSpPr>
        <p:spPr/>
        <p:txBody>
          <a:bodyPr/>
          <a:lstStyle>
            <a:lvl1pPr>
              <a:defRPr smtClean="0"/>
            </a:lvl1pPr>
          </a:lstStyle>
          <a:p>
            <a:fld id="{F3916335-A634-D24A-96D7-D0B9F5525F1E}"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3506498410"/>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de-DE">
                <a:solidFill>
                  <a:srgbClr val="878785"/>
                </a:solidFill>
              </a:rPr>
              <a:t>Johnson Controls</a:t>
            </a:r>
          </a:p>
        </p:txBody>
      </p:sp>
      <p:sp>
        <p:nvSpPr>
          <p:cNvPr id="6" name="Slide Number Placeholder 5"/>
          <p:cNvSpPr>
            <a:spLocks noGrp="1"/>
          </p:cNvSpPr>
          <p:nvPr>
            <p:ph type="sldNum" sz="quarter" idx="11"/>
          </p:nvPr>
        </p:nvSpPr>
        <p:spPr/>
        <p:txBody>
          <a:bodyPr/>
          <a:lstStyle>
            <a:lvl1pPr>
              <a:defRPr smtClean="0"/>
            </a:lvl1pPr>
          </a:lstStyle>
          <a:p>
            <a:fld id="{578ED4D9-3AEC-BC49-9A15-2B4F39825142}"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2203888358"/>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de-DE">
                <a:solidFill>
                  <a:srgbClr val="878785"/>
                </a:solidFill>
              </a:rPr>
              <a:t>Johnson Controls</a:t>
            </a:r>
          </a:p>
        </p:txBody>
      </p:sp>
      <p:sp>
        <p:nvSpPr>
          <p:cNvPr id="5" name="Slide Number Placeholder 4"/>
          <p:cNvSpPr>
            <a:spLocks noGrp="1"/>
          </p:cNvSpPr>
          <p:nvPr>
            <p:ph type="sldNum" sz="quarter" idx="11"/>
          </p:nvPr>
        </p:nvSpPr>
        <p:spPr/>
        <p:txBody>
          <a:bodyPr/>
          <a:lstStyle>
            <a:lvl1pPr>
              <a:defRPr smtClean="0"/>
            </a:lvl1pPr>
          </a:lstStyle>
          <a:p>
            <a:fld id="{50416177-DA0B-8349-97C4-D43B12FA28CD}"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2189088247"/>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333375"/>
            <a:ext cx="2051050" cy="5616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313" y="333375"/>
            <a:ext cx="6003925" cy="5616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de-DE">
                <a:solidFill>
                  <a:srgbClr val="878785"/>
                </a:solidFill>
              </a:rPr>
              <a:t>Johnson Controls</a:t>
            </a:r>
          </a:p>
        </p:txBody>
      </p:sp>
      <p:sp>
        <p:nvSpPr>
          <p:cNvPr id="5" name="Slide Number Placeholder 4"/>
          <p:cNvSpPr>
            <a:spLocks noGrp="1"/>
          </p:cNvSpPr>
          <p:nvPr>
            <p:ph type="sldNum" sz="quarter" idx="11"/>
          </p:nvPr>
        </p:nvSpPr>
        <p:spPr/>
        <p:txBody>
          <a:bodyPr/>
          <a:lstStyle>
            <a:lvl1pPr>
              <a:defRPr smtClean="0"/>
            </a:lvl1pPr>
          </a:lstStyle>
          <a:p>
            <a:fld id="{7AEB246C-ADD0-7144-B50C-A78981011C8F}"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3786491400"/>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68313" y="1268413"/>
            <a:ext cx="4103687" cy="4681537"/>
          </a:xfrm>
        </p:spPr>
        <p:txBody>
          <a:bodyPr/>
          <a:lstStyle>
            <a:lvl1pPr>
              <a:buFont typeface="Wingdings" pitchFamily="2" charset="2"/>
              <a:buChar char="q"/>
              <a:defRPr/>
            </a:lvl1pPr>
            <a:lvl2pPr>
              <a:buFont typeface="Wingdings" pitchFamily="2" charset="2"/>
              <a:buChar char="q"/>
              <a:defRPr/>
            </a:lvl2pPr>
            <a:lvl3pPr>
              <a:buFont typeface="Wingdings" pitchFamily="2" charset="2"/>
              <a:buChar char="q"/>
              <a:defRPr/>
            </a:lvl3pPr>
            <a:lvl4pPr>
              <a:buFont typeface="Wingdings" pitchFamily="2" charset="2"/>
              <a:buChar char="q"/>
              <a:defRPr/>
            </a:lvl4pPr>
            <a:lvl5pPr>
              <a:buFont typeface="Wingdings" pitchFamily="2" charset="2"/>
              <a:buChar char="q"/>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de-DE">
                <a:solidFill>
                  <a:srgbClr val="878785"/>
                </a:solidFill>
              </a:rPr>
              <a:t>Johnson Controls</a:t>
            </a:r>
          </a:p>
        </p:txBody>
      </p:sp>
      <p:sp>
        <p:nvSpPr>
          <p:cNvPr id="5" name="Slide Number Placeholder 4"/>
          <p:cNvSpPr>
            <a:spLocks noGrp="1"/>
          </p:cNvSpPr>
          <p:nvPr>
            <p:ph type="sldNum" sz="quarter" idx="11"/>
          </p:nvPr>
        </p:nvSpPr>
        <p:spPr/>
        <p:txBody>
          <a:bodyPr/>
          <a:lstStyle>
            <a:lvl1pPr>
              <a:defRPr smtClean="0"/>
            </a:lvl1pPr>
          </a:lstStyle>
          <a:p>
            <a:fld id="{0FB62E79-44A6-6044-956A-E40D50341462}" type="slidenum">
              <a:rPr lang="de-DE">
                <a:solidFill>
                  <a:srgbClr val="000000"/>
                </a:solidFill>
              </a:rPr>
              <a:pPr/>
              <a:t>‹#›</a:t>
            </a:fld>
            <a:endParaRPr lang="de-DE">
              <a:solidFill>
                <a:srgbClr val="000000"/>
              </a:solidFill>
            </a:endParaRPr>
          </a:p>
        </p:txBody>
      </p:sp>
      <p:sp>
        <p:nvSpPr>
          <p:cNvPr id="7" name="Content Placeholder 2"/>
          <p:cNvSpPr>
            <a:spLocks noGrp="1"/>
          </p:cNvSpPr>
          <p:nvPr>
            <p:ph idx="13"/>
          </p:nvPr>
        </p:nvSpPr>
        <p:spPr>
          <a:xfrm>
            <a:off x="4724400" y="3714752"/>
            <a:ext cx="4103687" cy="2235198"/>
          </a:xfrm>
        </p:spPr>
        <p:txBody>
          <a:bodyPr/>
          <a:lstStyle>
            <a:lvl1pPr>
              <a:buFont typeface="Wingdings" pitchFamily="2" charset="2"/>
              <a:buChar char="q"/>
              <a:defRPr/>
            </a:lvl1pPr>
            <a:lvl2pPr>
              <a:buFont typeface="Wingdings" pitchFamily="2" charset="2"/>
              <a:buChar char="q"/>
              <a:defRPr/>
            </a:lvl2pPr>
            <a:lvl3pPr>
              <a:buFont typeface="Wingdings" pitchFamily="2" charset="2"/>
              <a:buChar char="q"/>
              <a:defRPr/>
            </a:lvl3pPr>
            <a:lvl4pPr>
              <a:buFont typeface="Wingdings" pitchFamily="2" charset="2"/>
              <a:buChar char="q"/>
              <a:defRPr/>
            </a:lvl4pPr>
            <a:lvl5pPr>
              <a:buFont typeface="Wingdings" pitchFamily="2" charset="2"/>
              <a:buChar char="q"/>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4724400" y="1268413"/>
            <a:ext cx="4103688" cy="2303462"/>
          </a:xfrm>
        </p:spPr>
        <p:txBody>
          <a:bodyPr/>
          <a:lstStyle/>
          <a:p>
            <a:r>
              <a:rPr lang="en-US" dirty="0" smtClean="0"/>
              <a:t>Click icon to add picture</a:t>
            </a:r>
            <a:endParaRPr lang="en-GB" dirty="0"/>
          </a:p>
        </p:txBody>
      </p:sp>
    </p:spTree>
    <p:extLst>
      <p:ext uri="{BB962C8B-B14F-4D97-AF65-F5344CB8AC3E}">
        <p14:creationId xmlns:p14="http://schemas.microsoft.com/office/powerpoint/2010/main" val="328485101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68313" y="1268413"/>
            <a:ext cx="4103687" cy="4681537"/>
          </a:xfrm>
        </p:spPr>
        <p:txBody>
          <a:bodyPr/>
          <a:lstStyle>
            <a:lvl1pPr>
              <a:buFont typeface="Wingdings" pitchFamily="2" charset="2"/>
              <a:buChar char="q"/>
              <a:defRPr/>
            </a:lvl1pPr>
            <a:lvl2pPr>
              <a:buFont typeface="Wingdings" pitchFamily="2" charset="2"/>
              <a:buChar char="q"/>
              <a:defRPr/>
            </a:lvl2pPr>
            <a:lvl3pPr>
              <a:buFont typeface="Wingdings" pitchFamily="2" charset="2"/>
              <a:buChar char="q"/>
              <a:defRPr/>
            </a:lvl3pPr>
            <a:lvl4pPr>
              <a:buFont typeface="Wingdings" pitchFamily="2" charset="2"/>
              <a:buChar char="q"/>
              <a:defRPr/>
            </a:lvl4pPr>
            <a:lvl5pPr>
              <a:buFont typeface="Wingdings" pitchFamily="2" charset="2"/>
              <a:buChar char="q"/>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de-DE"/>
              <a:t>Johnson Controls</a:t>
            </a:r>
          </a:p>
        </p:txBody>
      </p:sp>
      <p:sp>
        <p:nvSpPr>
          <p:cNvPr id="5" name="Slide Number Placeholder 4"/>
          <p:cNvSpPr>
            <a:spLocks noGrp="1"/>
          </p:cNvSpPr>
          <p:nvPr>
            <p:ph type="sldNum" sz="quarter" idx="11"/>
          </p:nvPr>
        </p:nvSpPr>
        <p:spPr/>
        <p:txBody>
          <a:bodyPr/>
          <a:lstStyle>
            <a:lvl1pPr>
              <a:defRPr smtClean="0"/>
            </a:lvl1pPr>
          </a:lstStyle>
          <a:p>
            <a:fld id="{0FB62E79-44A6-6044-956A-E40D50341462}" type="slidenum">
              <a:rPr lang="de-DE"/>
              <a:pPr/>
              <a:t>‹#›</a:t>
            </a:fld>
            <a:endParaRPr lang="de-DE"/>
          </a:p>
        </p:txBody>
      </p:sp>
      <p:sp>
        <p:nvSpPr>
          <p:cNvPr id="7" name="Content Placeholder 2"/>
          <p:cNvSpPr>
            <a:spLocks noGrp="1"/>
          </p:cNvSpPr>
          <p:nvPr>
            <p:ph idx="13"/>
          </p:nvPr>
        </p:nvSpPr>
        <p:spPr>
          <a:xfrm>
            <a:off x="4724400" y="3714752"/>
            <a:ext cx="4103687" cy="2235198"/>
          </a:xfrm>
        </p:spPr>
        <p:txBody>
          <a:bodyPr/>
          <a:lstStyle>
            <a:lvl1pPr>
              <a:buFont typeface="Wingdings" pitchFamily="2" charset="2"/>
              <a:buChar char="q"/>
              <a:defRPr/>
            </a:lvl1pPr>
            <a:lvl2pPr>
              <a:buFont typeface="Wingdings" pitchFamily="2" charset="2"/>
              <a:buChar char="q"/>
              <a:defRPr/>
            </a:lvl2pPr>
            <a:lvl3pPr>
              <a:buFont typeface="Wingdings" pitchFamily="2" charset="2"/>
              <a:buChar char="q"/>
              <a:defRPr/>
            </a:lvl3pPr>
            <a:lvl4pPr>
              <a:buFont typeface="Wingdings" pitchFamily="2" charset="2"/>
              <a:buChar char="q"/>
              <a:defRPr/>
            </a:lvl4pPr>
            <a:lvl5pPr>
              <a:buFont typeface="Wingdings" pitchFamily="2" charset="2"/>
              <a:buChar char="q"/>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8"/>
          <p:cNvSpPr>
            <a:spLocks noGrp="1"/>
          </p:cNvSpPr>
          <p:nvPr>
            <p:ph type="pic" sz="quarter" idx="14"/>
          </p:nvPr>
        </p:nvSpPr>
        <p:spPr>
          <a:xfrm>
            <a:off x="4724400" y="1268413"/>
            <a:ext cx="4103688" cy="2303462"/>
          </a:xfrm>
        </p:spPr>
        <p:txBody>
          <a:bodyPr/>
          <a:lstStyle/>
          <a:p>
            <a:r>
              <a:rPr lang="en-US" dirty="0" smtClean="0"/>
              <a:t>Click icon to add picture</a:t>
            </a:r>
            <a:endParaRPr lang="en-GB" dirty="0"/>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de-DE"/>
              <a:t>Johnson Controls</a:t>
            </a:r>
          </a:p>
        </p:txBody>
      </p:sp>
      <p:sp>
        <p:nvSpPr>
          <p:cNvPr id="5" name="Slide Number Placeholder 4"/>
          <p:cNvSpPr>
            <a:spLocks noGrp="1"/>
          </p:cNvSpPr>
          <p:nvPr>
            <p:ph type="sldNum" sz="quarter" idx="11"/>
          </p:nvPr>
        </p:nvSpPr>
        <p:spPr/>
        <p:txBody>
          <a:bodyPr/>
          <a:lstStyle>
            <a:lvl1pPr>
              <a:defRPr smtClean="0"/>
            </a:lvl1pPr>
          </a:lstStyle>
          <a:p>
            <a:fld id="{6635B3C9-6FB5-8C4D-BE70-732DFD703C99}" type="slidenum">
              <a:rPr lang="de-DE"/>
              <a:pPr/>
              <a:t>‹#›</a:t>
            </a:fld>
            <a:endParaRPr lang="de-DE"/>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268413"/>
            <a:ext cx="4027487" cy="4681537"/>
          </a:xfrm>
        </p:spPr>
        <p:txBody>
          <a:bodyPr/>
          <a:lstStyle>
            <a:lvl1pPr>
              <a:buFont typeface="Wingdings" pitchFamily="2" charset="2"/>
              <a:buChar char="q"/>
              <a:defRPr sz="2800"/>
            </a:lvl1pPr>
            <a:lvl2pPr>
              <a:buFont typeface="Wingdings" pitchFamily="2" charset="2"/>
              <a:buChar char="q"/>
              <a:defRPr sz="2400"/>
            </a:lvl2pPr>
            <a:lvl3pPr>
              <a:buFont typeface="Wingdings" pitchFamily="2" charset="2"/>
              <a:buChar char="q"/>
              <a:defRPr sz="2000"/>
            </a:lvl3pPr>
            <a:lvl4pPr>
              <a:buFont typeface="Wingdings" pitchFamily="2" charset="2"/>
              <a:buChar char="q"/>
              <a:defRPr sz="1800"/>
            </a:lvl4pPr>
            <a:lvl5pPr>
              <a:buFont typeface="Wingdings" pitchFamily="2" charset="2"/>
              <a:buChar char="q"/>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8413"/>
            <a:ext cx="4027488" cy="4681537"/>
          </a:xfrm>
        </p:spPr>
        <p:txBody>
          <a:bodyPr/>
          <a:lstStyle>
            <a:lvl1pPr>
              <a:buFont typeface="Wingdings" pitchFamily="2" charset="2"/>
              <a:buChar char="q"/>
              <a:defRPr sz="2800"/>
            </a:lvl1pPr>
            <a:lvl2pPr>
              <a:buFont typeface="Wingdings" pitchFamily="2" charset="2"/>
              <a:buChar char="q"/>
              <a:defRPr sz="2400"/>
            </a:lvl2pPr>
            <a:lvl3pPr>
              <a:buFont typeface="Wingdings" pitchFamily="2" charset="2"/>
              <a:buChar char="q"/>
              <a:defRPr sz="2000"/>
            </a:lvl3pPr>
            <a:lvl4pPr>
              <a:buFont typeface="Wingdings" pitchFamily="2" charset="2"/>
              <a:buChar char="q"/>
              <a:defRPr sz="1800"/>
            </a:lvl4pPr>
            <a:lvl5pPr>
              <a:buFont typeface="Wingdings" pitchFamily="2" charset="2"/>
              <a:buChar char="q"/>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lvl1pPr>
              <a:defRPr/>
            </a:lvl1pPr>
          </a:lstStyle>
          <a:p>
            <a:r>
              <a:rPr lang="de-DE"/>
              <a:t>Johnson Controls</a:t>
            </a:r>
          </a:p>
        </p:txBody>
      </p:sp>
      <p:sp>
        <p:nvSpPr>
          <p:cNvPr id="6" name="Slide Number Placeholder 5"/>
          <p:cNvSpPr>
            <a:spLocks noGrp="1"/>
          </p:cNvSpPr>
          <p:nvPr>
            <p:ph type="sldNum" sz="quarter" idx="11"/>
          </p:nvPr>
        </p:nvSpPr>
        <p:spPr/>
        <p:txBody>
          <a:bodyPr/>
          <a:lstStyle>
            <a:lvl1pPr>
              <a:defRPr smtClean="0"/>
            </a:lvl1pPr>
          </a:lstStyle>
          <a:p>
            <a:fld id="{B19B68B8-A70B-5742-A667-E07C8AA9D157}" type="slidenum">
              <a:rPr lang="de-DE"/>
              <a:pPr/>
              <a:t>‹#›</a:t>
            </a:fld>
            <a:endParaRPr lang="de-DE"/>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Font typeface="Wingdings" pitchFamily="2" charset="2"/>
              <a:buChar char="q"/>
              <a:defRPr sz="2400"/>
            </a:lvl1pPr>
            <a:lvl2pPr>
              <a:buFont typeface="Wingdings" pitchFamily="2" charset="2"/>
              <a:buChar char="q"/>
              <a:defRPr sz="2000"/>
            </a:lvl2pPr>
            <a:lvl3pPr>
              <a:buFont typeface="Wingdings" pitchFamily="2" charset="2"/>
              <a:buChar char="q"/>
              <a:defRPr sz="1800"/>
            </a:lvl3pPr>
            <a:lvl4pPr>
              <a:buFont typeface="Wingdings" pitchFamily="2" charset="2"/>
              <a:buChar char="q"/>
              <a:defRPr sz="1600"/>
            </a:lvl4pPr>
            <a:lvl5pPr>
              <a:buFont typeface="Wingdings" pitchFamily="2" charset="2"/>
              <a:buChar char="q"/>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Font typeface="Wingdings" pitchFamily="2" charset="2"/>
              <a:buChar char="q"/>
              <a:defRPr sz="2400"/>
            </a:lvl1pPr>
            <a:lvl2pPr>
              <a:buFont typeface="Wingdings" pitchFamily="2" charset="2"/>
              <a:buChar char="q"/>
              <a:defRPr sz="2000"/>
            </a:lvl2pPr>
            <a:lvl3pPr>
              <a:buFont typeface="Wingdings" pitchFamily="2" charset="2"/>
              <a:buChar char="q"/>
              <a:defRPr sz="1800"/>
            </a:lvl3pPr>
            <a:lvl4pPr>
              <a:buFont typeface="Wingdings" pitchFamily="2" charset="2"/>
              <a:buChar char="q"/>
              <a:defRPr sz="1600"/>
            </a:lvl4pPr>
            <a:lvl5pPr>
              <a:buFont typeface="Wingdings" pitchFamily="2" charset="2"/>
              <a:buChar char="q"/>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10"/>
          </p:nvPr>
        </p:nvSpPr>
        <p:spPr/>
        <p:txBody>
          <a:bodyPr/>
          <a:lstStyle>
            <a:lvl1pPr>
              <a:defRPr/>
            </a:lvl1pPr>
          </a:lstStyle>
          <a:p>
            <a:r>
              <a:rPr lang="de-DE"/>
              <a:t>Johnson Controls</a:t>
            </a:r>
          </a:p>
        </p:txBody>
      </p:sp>
      <p:sp>
        <p:nvSpPr>
          <p:cNvPr id="8" name="Slide Number Placeholder 7"/>
          <p:cNvSpPr>
            <a:spLocks noGrp="1"/>
          </p:cNvSpPr>
          <p:nvPr>
            <p:ph type="sldNum" sz="quarter" idx="11"/>
          </p:nvPr>
        </p:nvSpPr>
        <p:spPr/>
        <p:txBody>
          <a:bodyPr/>
          <a:lstStyle>
            <a:lvl1pPr>
              <a:defRPr smtClean="0"/>
            </a:lvl1pPr>
          </a:lstStyle>
          <a:p>
            <a:fld id="{14AD8C16-152A-1D49-93B7-6EB65598276C}" type="slidenum">
              <a:rPr lang="de-DE"/>
              <a:pPr/>
              <a:t>‹#›</a:t>
            </a:fld>
            <a:endParaRPr lang="de-DE"/>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de-DE"/>
              <a:t>Johnson Controls</a:t>
            </a:r>
          </a:p>
        </p:txBody>
      </p:sp>
      <p:sp>
        <p:nvSpPr>
          <p:cNvPr id="4" name="Slide Number Placeholder 3"/>
          <p:cNvSpPr>
            <a:spLocks noGrp="1"/>
          </p:cNvSpPr>
          <p:nvPr>
            <p:ph type="sldNum" sz="quarter" idx="11"/>
          </p:nvPr>
        </p:nvSpPr>
        <p:spPr/>
        <p:txBody>
          <a:bodyPr/>
          <a:lstStyle>
            <a:lvl1pPr>
              <a:defRPr smtClean="0"/>
            </a:lvl1pPr>
          </a:lstStyle>
          <a:p>
            <a:fld id="{8E516DFC-E782-5C48-82B1-C052358694CC}" type="slidenum">
              <a:rPr lang="de-DE"/>
              <a:pPr/>
              <a:t>‹#›</a:t>
            </a:fld>
            <a:endParaRPr lang="de-DE"/>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de-DE"/>
              <a:t>Johnson Controls</a:t>
            </a:r>
          </a:p>
        </p:txBody>
      </p:sp>
      <p:sp>
        <p:nvSpPr>
          <p:cNvPr id="3" name="Slide Number Placeholder 2"/>
          <p:cNvSpPr>
            <a:spLocks noGrp="1"/>
          </p:cNvSpPr>
          <p:nvPr>
            <p:ph type="sldNum" sz="quarter" idx="11"/>
          </p:nvPr>
        </p:nvSpPr>
        <p:spPr/>
        <p:txBody>
          <a:bodyPr/>
          <a:lstStyle>
            <a:lvl1pPr>
              <a:defRPr smtClean="0"/>
            </a:lvl1pPr>
          </a:lstStyle>
          <a:p>
            <a:fld id="{769BAD69-D9C2-014B-B771-4DB6A462A082}" type="slidenum">
              <a:rPr lang="de-DE"/>
              <a:pPr/>
              <a:t>‹#›</a:t>
            </a:fld>
            <a:endParaRPr lang="de-DE"/>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buFont typeface="Wingdings" pitchFamily="2" charset="2"/>
              <a:buChar char="q"/>
              <a:defRPr sz="3200"/>
            </a:lvl1pPr>
            <a:lvl2pPr>
              <a:buFont typeface="Wingdings" pitchFamily="2" charset="2"/>
              <a:buChar char="q"/>
              <a:defRPr sz="2800"/>
            </a:lvl2pPr>
            <a:lvl3pPr>
              <a:buFont typeface="Wingdings" pitchFamily="2" charset="2"/>
              <a:buChar char="q"/>
              <a:defRPr sz="2400"/>
            </a:lvl3pPr>
            <a:lvl4pPr>
              <a:buFont typeface="Wingdings" pitchFamily="2" charset="2"/>
              <a:buChar char="q"/>
              <a:defRPr sz="2000"/>
            </a:lvl4pPr>
            <a:lvl5pPr>
              <a:buFont typeface="Wingdings" pitchFamily="2" charset="2"/>
              <a:buChar char="q"/>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de-DE"/>
              <a:t>Johnson Controls</a:t>
            </a:r>
          </a:p>
        </p:txBody>
      </p:sp>
      <p:sp>
        <p:nvSpPr>
          <p:cNvPr id="6" name="Slide Number Placeholder 5"/>
          <p:cNvSpPr>
            <a:spLocks noGrp="1"/>
          </p:cNvSpPr>
          <p:nvPr>
            <p:ph type="sldNum" sz="quarter" idx="11"/>
          </p:nvPr>
        </p:nvSpPr>
        <p:spPr/>
        <p:txBody>
          <a:bodyPr/>
          <a:lstStyle>
            <a:lvl1pPr>
              <a:defRPr smtClean="0"/>
            </a:lvl1pPr>
          </a:lstStyle>
          <a:p>
            <a:fld id="{F3916335-A634-D24A-96D7-D0B9F5525F1E}" type="slidenum">
              <a:rPr lang="de-DE"/>
              <a:pPr/>
              <a:t>‹#›</a:t>
            </a:fld>
            <a:endParaRPr lang="de-DE"/>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333375"/>
            <a:ext cx="6983412" cy="647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a:t>Click here to edit the title of your presentation</a:t>
            </a:r>
            <a:br>
              <a:rPr lang="de-DE" dirty="0"/>
            </a:br>
            <a:r>
              <a:rPr lang="de-DE" dirty="0"/>
              <a:t>(two rows maximum)</a:t>
            </a:r>
          </a:p>
        </p:txBody>
      </p:sp>
      <p:sp>
        <p:nvSpPr>
          <p:cNvPr id="1027" name="Rectangle 3"/>
          <p:cNvSpPr>
            <a:spLocks noGrp="1" noChangeArrowheads="1"/>
          </p:cNvSpPr>
          <p:nvPr>
            <p:ph type="body" idx="1"/>
          </p:nvPr>
        </p:nvSpPr>
        <p:spPr bwMode="auto">
          <a:xfrm>
            <a:off x="468313" y="1268413"/>
            <a:ext cx="8207375" cy="46815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a:t>Click here to edit the teaser text (first level)</a:t>
            </a:r>
          </a:p>
          <a:p>
            <a:pPr lvl="1"/>
            <a:r>
              <a:rPr lang="de-DE" dirty="0"/>
              <a:t>Second level</a:t>
            </a:r>
          </a:p>
          <a:p>
            <a:pPr lvl="2"/>
            <a:r>
              <a:rPr lang="de-DE" dirty="0"/>
              <a:t>Third level</a:t>
            </a:r>
          </a:p>
          <a:p>
            <a:pPr lvl="3"/>
            <a:r>
              <a:rPr lang="de-DE" dirty="0"/>
              <a:t>Fourth level</a:t>
            </a:r>
          </a:p>
          <a:p>
            <a:pPr lvl="4"/>
            <a:r>
              <a:rPr lang="de-DE" dirty="0"/>
              <a:t>Fifth level</a:t>
            </a:r>
          </a:p>
        </p:txBody>
      </p:sp>
      <p:sp>
        <p:nvSpPr>
          <p:cNvPr id="1029" name="Rectangle 5"/>
          <p:cNvSpPr>
            <a:spLocks noGrp="1" noChangeArrowheads="1"/>
          </p:cNvSpPr>
          <p:nvPr>
            <p:ph type="ftr" sz="quarter" idx="3"/>
          </p:nvPr>
        </p:nvSpPr>
        <p:spPr bwMode="auto">
          <a:xfrm>
            <a:off x="755650" y="6416675"/>
            <a:ext cx="6696075" cy="130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2"/>
                </a:solidFill>
              </a:defRPr>
            </a:lvl1pPr>
          </a:lstStyle>
          <a:p>
            <a:r>
              <a:rPr lang="de-DE"/>
              <a:t>Johnson Controls</a:t>
            </a:r>
          </a:p>
        </p:txBody>
      </p:sp>
      <p:sp>
        <p:nvSpPr>
          <p:cNvPr id="1030" name="Rectangle 6"/>
          <p:cNvSpPr>
            <a:spLocks noGrp="1" noChangeArrowheads="1"/>
          </p:cNvSpPr>
          <p:nvPr>
            <p:ph type="sldNum" sz="quarter" idx="4"/>
          </p:nvPr>
        </p:nvSpPr>
        <p:spPr bwMode="auto">
          <a:xfrm>
            <a:off x="468313" y="6416675"/>
            <a:ext cx="215900" cy="130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a:lvl1pPr>
          </a:lstStyle>
          <a:p>
            <a:fld id="{A3FB773E-1DCD-154D-9A8A-AA93EED2BFC5}" type="slidenum">
              <a:rPr lang="de-DE"/>
              <a:pPr/>
              <a:t>‹#›</a:t>
            </a:fld>
            <a:endParaRPr lang="de-DE"/>
          </a:p>
        </p:txBody>
      </p:sp>
      <p:pic>
        <p:nvPicPr>
          <p:cNvPr id="1031" name="Picture 7" descr="JCI_logo_small"/>
          <p:cNvPicPr>
            <a:picLocks noChangeAspect="1" noChangeArrowheads="1"/>
          </p:cNvPicPr>
          <p:nvPr/>
        </p:nvPicPr>
        <p:blipFill>
          <a:blip r:embed="rId14"/>
          <a:srcRect b="9802"/>
          <a:stretch>
            <a:fillRect/>
          </a:stretch>
        </p:blipFill>
        <p:spPr bwMode="auto">
          <a:xfrm>
            <a:off x="7469188" y="6116638"/>
            <a:ext cx="1352550" cy="673100"/>
          </a:xfrm>
          <a:prstGeom prst="rect">
            <a:avLst/>
          </a:prstGeom>
          <a:noFill/>
        </p:spPr>
      </p:pic>
      <p:sp>
        <p:nvSpPr>
          <p:cNvPr id="1032" name="Line 8"/>
          <p:cNvSpPr>
            <a:spLocks noChangeShapeType="1"/>
          </p:cNvSpPr>
          <p:nvPr/>
        </p:nvSpPr>
        <p:spPr bwMode="auto">
          <a:xfrm flipV="1">
            <a:off x="468313" y="6092825"/>
            <a:ext cx="8207375" cy="0"/>
          </a:xfrm>
          <a:prstGeom prst="line">
            <a:avLst/>
          </a:prstGeom>
          <a:noFill/>
          <a:ln w="9525">
            <a:solidFill>
              <a:schemeClr val="accent1"/>
            </a:solidFill>
            <a:round/>
            <a:headEnd/>
            <a:tailEnd/>
          </a:ln>
          <a:effectLst/>
        </p:spPr>
        <p:txBody>
          <a:bodyPr wrap="none" anchor="ctr">
            <a:prstTxWarp prst="textNoShape">
              <a:avLst/>
            </a:prstTxWarp>
          </a:bodyPr>
          <a:lstStyle/>
          <a:p>
            <a:endParaRPr lang="en-US" dirty="0"/>
          </a:p>
        </p:txBody>
      </p:sp>
      <p:sp>
        <p:nvSpPr>
          <p:cNvPr id="1033" name="Line 9"/>
          <p:cNvSpPr>
            <a:spLocks noChangeShapeType="1"/>
          </p:cNvSpPr>
          <p:nvPr/>
        </p:nvSpPr>
        <p:spPr bwMode="auto">
          <a:xfrm>
            <a:off x="468313" y="1052513"/>
            <a:ext cx="8207375" cy="0"/>
          </a:xfrm>
          <a:prstGeom prst="line">
            <a:avLst/>
          </a:prstGeom>
          <a:noFill/>
          <a:ln w="9525">
            <a:solidFill>
              <a:schemeClr val="accent1"/>
            </a:solidFill>
            <a:round/>
            <a:headEnd/>
            <a:tailEnd/>
          </a:ln>
          <a:effectLst/>
        </p:spPr>
        <p:txBody>
          <a:bodyPr wrap="none" anchor="ctr">
            <a:prstTxWarp prst="textNoShape">
              <a:avLst/>
            </a:prstTxWarp>
          </a:body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wipe dir="r"/>
  </p:transition>
  <p:hf hdr="0" dt="0"/>
  <p:txStyles>
    <p:titleStyle>
      <a:lvl1pPr algn="l" rtl="0" eaLnBrk="1" fontAlgn="base" hangingPunct="1">
        <a:lnSpc>
          <a:spcPct val="110000"/>
        </a:lnSpc>
        <a:spcBef>
          <a:spcPct val="0"/>
        </a:spcBef>
        <a:spcAft>
          <a:spcPct val="0"/>
        </a:spcAft>
        <a:defRPr b="1">
          <a:solidFill>
            <a:schemeClr val="tx1"/>
          </a:solidFill>
          <a:latin typeface="+mj-lt"/>
          <a:ea typeface="+mj-ea"/>
          <a:cs typeface="+mj-cs"/>
        </a:defRPr>
      </a:lvl1pPr>
      <a:lvl2pPr algn="l" rtl="0" eaLnBrk="1" fontAlgn="base" hangingPunct="1">
        <a:lnSpc>
          <a:spcPct val="110000"/>
        </a:lnSpc>
        <a:spcBef>
          <a:spcPct val="0"/>
        </a:spcBef>
        <a:spcAft>
          <a:spcPct val="0"/>
        </a:spcAft>
        <a:defRPr b="1">
          <a:solidFill>
            <a:schemeClr val="tx1"/>
          </a:solidFill>
          <a:latin typeface="Arial" pitchFamily="-97" charset="0"/>
        </a:defRPr>
      </a:lvl2pPr>
      <a:lvl3pPr algn="l" rtl="0" eaLnBrk="1" fontAlgn="base" hangingPunct="1">
        <a:lnSpc>
          <a:spcPct val="110000"/>
        </a:lnSpc>
        <a:spcBef>
          <a:spcPct val="0"/>
        </a:spcBef>
        <a:spcAft>
          <a:spcPct val="0"/>
        </a:spcAft>
        <a:defRPr b="1">
          <a:solidFill>
            <a:schemeClr val="tx1"/>
          </a:solidFill>
          <a:latin typeface="Arial" pitchFamily="-97" charset="0"/>
        </a:defRPr>
      </a:lvl3pPr>
      <a:lvl4pPr algn="l" rtl="0" eaLnBrk="1" fontAlgn="base" hangingPunct="1">
        <a:lnSpc>
          <a:spcPct val="110000"/>
        </a:lnSpc>
        <a:spcBef>
          <a:spcPct val="0"/>
        </a:spcBef>
        <a:spcAft>
          <a:spcPct val="0"/>
        </a:spcAft>
        <a:defRPr b="1">
          <a:solidFill>
            <a:schemeClr val="tx1"/>
          </a:solidFill>
          <a:latin typeface="Arial" pitchFamily="-97" charset="0"/>
        </a:defRPr>
      </a:lvl4pPr>
      <a:lvl5pPr algn="l" rtl="0" eaLnBrk="1" fontAlgn="base" hangingPunct="1">
        <a:lnSpc>
          <a:spcPct val="110000"/>
        </a:lnSpc>
        <a:spcBef>
          <a:spcPct val="0"/>
        </a:spcBef>
        <a:spcAft>
          <a:spcPct val="0"/>
        </a:spcAft>
        <a:defRPr b="1">
          <a:solidFill>
            <a:schemeClr val="tx1"/>
          </a:solidFill>
          <a:latin typeface="Arial" pitchFamily="-97" charset="0"/>
        </a:defRPr>
      </a:lvl5pPr>
      <a:lvl6pPr marL="457200" algn="l" rtl="0" eaLnBrk="1" fontAlgn="base" hangingPunct="1">
        <a:lnSpc>
          <a:spcPct val="110000"/>
        </a:lnSpc>
        <a:spcBef>
          <a:spcPct val="0"/>
        </a:spcBef>
        <a:spcAft>
          <a:spcPct val="0"/>
        </a:spcAft>
        <a:defRPr b="1">
          <a:solidFill>
            <a:schemeClr val="tx1"/>
          </a:solidFill>
          <a:latin typeface="Arial" pitchFamily="-97" charset="0"/>
        </a:defRPr>
      </a:lvl6pPr>
      <a:lvl7pPr marL="914400" algn="l" rtl="0" eaLnBrk="1" fontAlgn="base" hangingPunct="1">
        <a:lnSpc>
          <a:spcPct val="110000"/>
        </a:lnSpc>
        <a:spcBef>
          <a:spcPct val="0"/>
        </a:spcBef>
        <a:spcAft>
          <a:spcPct val="0"/>
        </a:spcAft>
        <a:defRPr b="1">
          <a:solidFill>
            <a:schemeClr val="tx1"/>
          </a:solidFill>
          <a:latin typeface="Arial" pitchFamily="-97" charset="0"/>
        </a:defRPr>
      </a:lvl7pPr>
      <a:lvl8pPr marL="1371600" algn="l" rtl="0" eaLnBrk="1" fontAlgn="base" hangingPunct="1">
        <a:lnSpc>
          <a:spcPct val="110000"/>
        </a:lnSpc>
        <a:spcBef>
          <a:spcPct val="0"/>
        </a:spcBef>
        <a:spcAft>
          <a:spcPct val="0"/>
        </a:spcAft>
        <a:defRPr b="1">
          <a:solidFill>
            <a:schemeClr val="tx1"/>
          </a:solidFill>
          <a:latin typeface="Arial" pitchFamily="-97" charset="0"/>
        </a:defRPr>
      </a:lvl8pPr>
      <a:lvl9pPr marL="1828800" algn="l" rtl="0" eaLnBrk="1" fontAlgn="base" hangingPunct="1">
        <a:lnSpc>
          <a:spcPct val="110000"/>
        </a:lnSpc>
        <a:spcBef>
          <a:spcPct val="0"/>
        </a:spcBef>
        <a:spcAft>
          <a:spcPct val="0"/>
        </a:spcAft>
        <a:defRPr b="1">
          <a:solidFill>
            <a:schemeClr val="tx1"/>
          </a:solidFill>
          <a:latin typeface="Arial" pitchFamily="-97" charset="0"/>
        </a:defRPr>
      </a:lvl9pPr>
    </p:titleStyle>
    <p:bodyStyle>
      <a:lvl1pPr algn="l" rtl="0" eaLnBrk="1" fontAlgn="base" hangingPunct="1">
        <a:lnSpc>
          <a:spcPct val="110000"/>
        </a:lnSpc>
        <a:spcBef>
          <a:spcPct val="50000"/>
        </a:spcBef>
        <a:spcAft>
          <a:spcPct val="0"/>
        </a:spcAft>
        <a:buClr>
          <a:schemeClr val="bg2"/>
        </a:buClr>
        <a:buFont typeface="Wingdings" pitchFamily="2" charset="2"/>
        <a:buChar char="q"/>
        <a:defRPr>
          <a:solidFill>
            <a:schemeClr val="tx1"/>
          </a:solidFill>
          <a:latin typeface="+mn-lt"/>
          <a:ea typeface="+mn-ea"/>
          <a:cs typeface="+mn-cs"/>
        </a:defRPr>
      </a:lvl1pPr>
      <a:lvl2pPr marL="266700" indent="-265113" algn="l" rtl="0" eaLnBrk="1" fontAlgn="base" hangingPunct="1">
        <a:lnSpc>
          <a:spcPct val="110000"/>
        </a:lnSpc>
        <a:spcBef>
          <a:spcPct val="50000"/>
        </a:spcBef>
        <a:spcAft>
          <a:spcPct val="0"/>
        </a:spcAft>
        <a:buClr>
          <a:schemeClr val="bg2"/>
        </a:buClr>
        <a:buFont typeface="Wingdings" pitchFamily="2" charset="2"/>
        <a:buChar char="q"/>
        <a:defRPr sz="1600">
          <a:solidFill>
            <a:schemeClr val="tx1"/>
          </a:solidFill>
          <a:latin typeface="+mn-lt"/>
          <a:ea typeface="ＭＳ Ｐゴシック" pitchFamily="-97" charset="-128"/>
        </a:defRPr>
      </a:lvl2pPr>
      <a:lvl3pPr marL="496888" indent="-228600" algn="l" rtl="0" eaLnBrk="1" fontAlgn="base" hangingPunct="1">
        <a:lnSpc>
          <a:spcPct val="110000"/>
        </a:lnSpc>
        <a:spcBef>
          <a:spcPct val="50000"/>
        </a:spcBef>
        <a:spcAft>
          <a:spcPct val="0"/>
        </a:spcAft>
        <a:buClr>
          <a:schemeClr val="bg2"/>
        </a:buClr>
        <a:buFont typeface="Wingdings" pitchFamily="2" charset="2"/>
        <a:buChar char="q"/>
        <a:defRPr sz="1400">
          <a:solidFill>
            <a:schemeClr val="tx1"/>
          </a:solidFill>
          <a:latin typeface="+mn-lt"/>
          <a:ea typeface="ＭＳ Ｐゴシック" pitchFamily="-97" charset="-128"/>
        </a:defRPr>
      </a:lvl3pPr>
      <a:lvl4pPr marL="714375" indent="-215900" algn="l" rtl="0" eaLnBrk="1" fontAlgn="base" hangingPunct="1">
        <a:lnSpc>
          <a:spcPct val="110000"/>
        </a:lnSpc>
        <a:spcBef>
          <a:spcPct val="50000"/>
        </a:spcBef>
        <a:spcAft>
          <a:spcPct val="0"/>
        </a:spcAft>
        <a:buClr>
          <a:schemeClr val="bg2"/>
        </a:buClr>
        <a:buFont typeface="Wingdings" pitchFamily="2" charset="2"/>
        <a:buChar char="q"/>
        <a:defRPr sz="1400">
          <a:solidFill>
            <a:schemeClr val="bg2"/>
          </a:solidFill>
          <a:latin typeface="+mn-lt"/>
          <a:ea typeface="ＭＳ Ｐゴシック" pitchFamily="-97" charset="-128"/>
        </a:defRPr>
      </a:lvl4pPr>
      <a:lvl5pPr marL="935038" indent="-219075" algn="l" rtl="0" eaLnBrk="1" fontAlgn="base" hangingPunct="1">
        <a:lnSpc>
          <a:spcPct val="110000"/>
        </a:lnSpc>
        <a:spcBef>
          <a:spcPct val="50000"/>
        </a:spcBef>
        <a:spcAft>
          <a:spcPct val="0"/>
        </a:spcAft>
        <a:buClr>
          <a:schemeClr val="bg2"/>
        </a:buClr>
        <a:buFont typeface="Wingdings" pitchFamily="2" charset="2"/>
        <a:buChar char="q"/>
        <a:defRPr sz="1400">
          <a:solidFill>
            <a:schemeClr val="bg2"/>
          </a:solidFill>
          <a:latin typeface="+mn-lt"/>
          <a:ea typeface="ＭＳ Ｐゴシック" pitchFamily="-97" charset="-128"/>
        </a:defRPr>
      </a:lvl5pPr>
      <a:lvl6pPr marL="13922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6pPr>
      <a:lvl7pPr marL="18494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7pPr>
      <a:lvl8pPr marL="23066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8pPr>
      <a:lvl9pPr marL="27638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333375"/>
            <a:ext cx="6983412" cy="647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a:t>Click here to edit the title of your presentation</a:t>
            </a:r>
            <a:br>
              <a:rPr lang="de-DE"/>
            </a:br>
            <a:r>
              <a:rPr lang="de-DE"/>
              <a:t>(two rows maximum)</a:t>
            </a:r>
          </a:p>
        </p:txBody>
      </p:sp>
      <p:sp>
        <p:nvSpPr>
          <p:cNvPr id="1027" name="Rectangle 3"/>
          <p:cNvSpPr>
            <a:spLocks noGrp="1" noChangeArrowheads="1"/>
          </p:cNvSpPr>
          <p:nvPr>
            <p:ph type="body" idx="1"/>
          </p:nvPr>
        </p:nvSpPr>
        <p:spPr bwMode="auto">
          <a:xfrm>
            <a:off x="468313" y="1268413"/>
            <a:ext cx="8207375" cy="46815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a:t>Click here to edit the teaser text (first level)</a:t>
            </a:r>
          </a:p>
          <a:p>
            <a:pPr lvl="1"/>
            <a:r>
              <a:rPr lang="de-DE"/>
              <a:t>Second level</a:t>
            </a:r>
          </a:p>
          <a:p>
            <a:pPr lvl="2"/>
            <a:r>
              <a:rPr lang="de-DE"/>
              <a:t>Third level</a:t>
            </a:r>
          </a:p>
          <a:p>
            <a:pPr lvl="3"/>
            <a:r>
              <a:rPr lang="de-DE"/>
              <a:t>Fourth level</a:t>
            </a:r>
          </a:p>
          <a:p>
            <a:pPr lvl="4"/>
            <a:r>
              <a:rPr lang="de-DE"/>
              <a:t>Fifth level</a:t>
            </a:r>
          </a:p>
        </p:txBody>
      </p:sp>
      <p:sp>
        <p:nvSpPr>
          <p:cNvPr id="1029" name="Rectangle 5"/>
          <p:cNvSpPr>
            <a:spLocks noGrp="1" noChangeArrowheads="1"/>
          </p:cNvSpPr>
          <p:nvPr>
            <p:ph type="ftr" sz="quarter" idx="3"/>
          </p:nvPr>
        </p:nvSpPr>
        <p:spPr bwMode="auto">
          <a:xfrm>
            <a:off x="755650" y="6416675"/>
            <a:ext cx="6696075" cy="130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2"/>
                </a:solidFill>
              </a:defRPr>
            </a:lvl1pPr>
          </a:lstStyle>
          <a:p>
            <a:r>
              <a:rPr lang="de-DE">
                <a:solidFill>
                  <a:srgbClr val="878785"/>
                </a:solidFill>
              </a:rPr>
              <a:t>Johnson Controls</a:t>
            </a:r>
          </a:p>
        </p:txBody>
      </p:sp>
      <p:sp>
        <p:nvSpPr>
          <p:cNvPr id="1030" name="Rectangle 6"/>
          <p:cNvSpPr>
            <a:spLocks noGrp="1" noChangeArrowheads="1"/>
          </p:cNvSpPr>
          <p:nvPr>
            <p:ph type="sldNum" sz="quarter" idx="4"/>
          </p:nvPr>
        </p:nvSpPr>
        <p:spPr bwMode="auto">
          <a:xfrm>
            <a:off x="468313" y="6416675"/>
            <a:ext cx="215900" cy="130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1"/>
            </a:lvl1pPr>
          </a:lstStyle>
          <a:p>
            <a:fld id="{A3FB773E-1DCD-154D-9A8A-AA93EED2BFC5}" type="slidenum">
              <a:rPr lang="de-DE">
                <a:solidFill>
                  <a:srgbClr val="000000"/>
                </a:solidFill>
              </a:rPr>
              <a:pPr/>
              <a:t>‹#›</a:t>
            </a:fld>
            <a:endParaRPr lang="de-DE">
              <a:solidFill>
                <a:srgbClr val="000000"/>
              </a:solidFill>
            </a:endParaRPr>
          </a:p>
        </p:txBody>
      </p:sp>
      <p:pic>
        <p:nvPicPr>
          <p:cNvPr id="1031" name="Picture 7" descr="JCI_logo_small"/>
          <p:cNvPicPr>
            <a:picLocks noChangeAspect="1" noChangeArrowheads="1"/>
          </p:cNvPicPr>
          <p:nvPr/>
        </p:nvPicPr>
        <p:blipFill>
          <a:blip r:embed="rId14" cstate="print"/>
          <a:srcRect/>
          <a:stretch>
            <a:fillRect/>
          </a:stretch>
        </p:blipFill>
        <p:spPr bwMode="auto">
          <a:xfrm>
            <a:off x="7469188" y="6116638"/>
            <a:ext cx="1352550" cy="673100"/>
          </a:xfrm>
          <a:prstGeom prst="rect">
            <a:avLst/>
          </a:prstGeom>
          <a:noFill/>
        </p:spPr>
      </p:pic>
      <p:sp>
        <p:nvSpPr>
          <p:cNvPr id="1032" name="Line 8"/>
          <p:cNvSpPr>
            <a:spLocks noChangeShapeType="1"/>
          </p:cNvSpPr>
          <p:nvPr/>
        </p:nvSpPr>
        <p:spPr bwMode="auto">
          <a:xfrm flipV="1">
            <a:off x="468313" y="6092825"/>
            <a:ext cx="8207375" cy="0"/>
          </a:xfrm>
          <a:prstGeom prst="line">
            <a:avLst/>
          </a:prstGeom>
          <a:noFill/>
          <a:ln w="9525">
            <a:solidFill>
              <a:schemeClr val="accent1"/>
            </a:solidFill>
            <a:round/>
            <a:headEnd/>
            <a:tailEnd/>
          </a:ln>
          <a:effectLst/>
        </p:spPr>
        <p:txBody>
          <a:bodyPr wrap="none" anchor="ctr">
            <a:prstTxWarp prst="textNoShape">
              <a:avLst/>
            </a:prstTxWarp>
          </a:bodyPr>
          <a:lstStyle/>
          <a:p>
            <a:endParaRPr lang="en-US" dirty="0">
              <a:solidFill>
                <a:srgbClr val="000000"/>
              </a:solidFill>
            </a:endParaRPr>
          </a:p>
        </p:txBody>
      </p:sp>
      <p:sp>
        <p:nvSpPr>
          <p:cNvPr id="1033" name="Line 9"/>
          <p:cNvSpPr>
            <a:spLocks noChangeShapeType="1"/>
          </p:cNvSpPr>
          <p:nvPr/>
        </p:nvSpPr>
        <p:spPr bwMode="auto">
          <a:xfrm>
            <a:off x="468313" y="1052513"/>
            <a:ext cx="8207375" cy="0"/>
          </a:xfrm>
          <a:prstGeom prst="line">
            <a:avLst/>
          </a:prstGeom>
          <a:noFill/>
          <a:ln w="9525">
            <a:solidFill>
              <a:schemeClr val="accent1"/>
            </a:solidFill>
            <a:round/>
            <a:headEnd/>
            <a:tailEnd/>
          </a:ln>
          <a:effectLst/>
        </p:spPr>
        <p:txBody>
          <a:bodyPr wrap="none" anchor="ctr">
            <a:prstTxWarp prst="textNoShape">
              <a:avLst/>
            </a:prstTxWarp>
          </a:bodyPr>
          <a:lstStyle/>
          <a:p>
            <a:endParaRPr lang="en-US" dirty="0">
              <a:solidFill>
                <a:srgbClr val="000000"/>
              </a:solidFill>
            </a:endParaRPr>
          </a:p>
        </p:txBody>
      </p:sp>
    </p:spTree>
    <p:extLst>
      <p:ext uri="{BB962C8B-B14F-4D97-AF65-F5344CB8AC3E}">
        <p14:creationId xmlns:p14="http://schemas.microsoft.com/office/powerpoint/2010/main" val="40312440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wipe dir="r"/>
  </p:transition>
  <p:hf hdr="0" dt="0"/>
  <p:txStyles>
    <p:titleStyle>
      <a:lvl1pPr algn="l" rtl="0" eaLnBrk="1" fontAlgn="base" hangingPunct="1">
        <a:lnSpc>
          <a:spcPct val="110000"/>
        </a:lnSpc>
        <a:spcBef>
          <a:spcPct val="0"/>
        </a:spcBef>
        <a:spcAft>
          <a:spcPct val="0"/>
        </a:spcAft>
        <a:defRPr b="1">
          <a:solidFill>
            <a:schemeClr val="tx1"/>
          </a:solidFill>
          <a:latin typeface="+mj-lt"/>
          <a:ea typeface="+mj-ea"/>
          <a:cs typeface="+mj-cs"/>
        </a:defRPr>
      </a:lvl1pPr>
      <a:lvl2pPr algn="l" rtl="0" eaLnBrk="1" fontAlgn="base" hangingPunct="1">
        <a:lnSpc>
          <a:spcPct val="110000"/>
        </a:lnSpc>
        <a:spcBef>
          <a:spcPct val="0"/>
        </a:spcBef>
        <a:spcAft>
          <a:spcPct val="0"/>
        </a:spcAft>
        <a:defRPr b="1">
          <a:solidFill>
            <a:schemeClr val="tx1"/>
          </a:solidFill>
          <a:latin typeface="Arial" pitchFamily="-97" charset="0"/>
        </a:defRPr>
      </a:lvl2pPr>
      <a:lvl3pPr algn="l" rtl="0" eaLnBrk="1" fontAlgn="base" hangingPunct="1">
        <a:lnSpc>
          <a:spcPct val="110000"/>
        </a:lnSpc>
        <a:spcBef>
          <a:spcPct val="0"/>
        </a:spcBef>
        <a:spcAft>
          <a:spcPct val="0"/>
        </a:spcAft>
        <a:defRPr b="1">
          <a:solidFill>
            <a:schemeClr val="tx1"/>
          </a:solidFill>
          <a:latin typeface="Arial" pitchFamily="-97" charset="0"/>
        </a:defRPr>
      </a:lvl3pPr>
      <a:lvl4pPr algn="l" rtl="0" eaLnBrk="1" fontAlgn="base" hangingPunct="1">
        <a:lnSpc>
          <a:spcPct val="110000"/>
        </a:lnSpc>
        <a:spcBef>
          <a:spcPct val="0"/>
        </a:spcBef>
        <a:spcAft>
          <a:spcPct val="0"/>
        </a:spcAft>
        <a:defRPr b="1">
          <a:solidFill>
            <a:schemeClr val="tx1"/>
          </a:solidFill>
          <a:latin typeface="Arial" pitchFamily="-97" charset="0"/>
        </a:defRPr>
      </a:lvl4pPr>
      <a:lvl5pPr algn="l" rtl="0" eaLnBrk="1" fontAlgn="base" hangingPunct="1">
        <a:lnSpc>
          <a:spcPct val="110000"/>
        </a:lnSpc>
        <a:spcBef>
          <a:spcPct val="0"/>
        </a:spcBef>
        <a:spcAft>
          <a:spcPct val="0"/>
        </a:spcAft>
        <a:defRPr b="1">
          <a:solidFill>
            <a:schemeClr val="tx1"/>
          </a:solidFill>
          <a:latin typeface="Arial" pitchFamily="-97" charset="0"/>
        </a:defRPr>
      </a:lvl5pPr>
      <a:lvl6pPr marL="457200" algn="l" rtl="0" eaLnBrk="1" fontAlgn="base" hangingPunct="1">
        <a:lnSpc>
          <a:spcPct val="110000"/>
        </a:lnSpc>
        <a:spcBef>
          <a:spcPct val="0"/>
        </a:spcBef>
        <a:spcAft>
          <a:spcPct val="0"/>
        </a:spcAft>
        <a:defRPr b="1">
          <a:solidFill>
            <a:schemeClr val="tx1"/>
          </a:solidFill>
          <a:latin typeface="Arial" pitchFamily="-97" charset="0"/>
        </a:defRPr>
      </a:lvl6pPr>
      <a:lvl7pPr marL="914400" algn="l" rtl="0" eaLnBrk="1" fontAlgn="base" hangingPunct="1">
        <a:lnSpc>
          <a:spcPct val="110000"/>
        </a:lnSpc>
        <a:spcBef>
          <a:spcPct val="0"/>
        </a:spcBef>
        <a:spcAft>
          <a:spcPct val="0"/>
        </a:spcAft>
        <a:defRPr b="1">
          <a:solidFill>
            <a:schemeClr val="tx1"/>
          </a:solidFill>
          <a:latin typeface="Arial" pitchFamily="-97" charset="0"/>
        </a:defRPr>
      </a:lvl7pPr>
      <a:lvl8pPr marL="1371600" algn="l" rtl="0" eaLnBrk="1" fontAlgn="base" hangingPunct="1">
        <a:lnSpc>
          <a:spcPct val="110000"/>
        </a:lnSpc>
        <a:spcBef>
          <a:spcPct val="0"/>
        </a:spcBef>
        <a:spcAft>
          <a:spcPct val="0"/>
        </a:spcAft>
        <a:defRPr b="1">
          <a:solidFill>
            <a:schemeClr val="tx1"/>
          </a:solidFill>
          <a:latin typeface="Arial" pitchFamily="-97" charset="0"/>
        </a:defRPr>
      </a:lvl8pPr>
      <a:lvl9pPr marL="1828800" algn="l" rtl="0" eaLnBrk="1" fontAlgn="base" hangingPunct="1">
        <a:lnSpc>
          <a:spcPct val="110000"/>
        </a:lnSpc>
        <a:spcBef>
          <a:spcPct val="0"/>
        </a:spcBef>
        <a:spcAft>
          <a:spcPct val="0"/>
        </a:spcAft>
        <a:defRPr b="1">
          <a:solidFill>
            <a:schemeClr val="tx1"/>
          </a:solidFill>
          <a:latin typeface="Arial" pitchFamily="-97" charset="0"/>
        </a:defRPr>
      </a:lvl9pPr>
    </p:titleStyle>
    <p:bodyStyle>
      <a:lvl1pPr algn="l" rtl="0" eaLnBrk="1" fontAlgn="base" hangingPunct="1">
        <a:lnSpc>
          <a:spcPct val="110000"/>
        </a:lnSpc>
        <a:spcBef>
          <a:spcPct val="50000"/>
        </a:spcBef>
        <a:spcAft>
          <a:spcPct val="0"/>
        </a:spcAft>
        <a:buClr>
          <a:schemeClr val="bg2"/>
        </a:buClr>
        <a:buFont typeface="Wingdings" pitchFamily="-97" charset="2"/>
        <a:defRPr>
          <a:solidFill>
            <a:schemeClr val="tx1"/>
          </a:solidFill>
          <a:latin typeface="+mn-lt"/>
          <a:ea typeface="+mn-ea"/>
          <a:cs typeface="+mn-cs"/>
        </a:defRPr>
      </a:lvl1pPr>
      <a:lvl2pPr marL="266700" indent="-265113" algn="l" rtl="0" eaLnBrk="1" fontAlgn="base" hangingPunct="1">
        <a:lnSpc>
          <a:spcPct val="110000"/>
        </a:lnSpc>
        <a:spcBef>
          <a:spcPct val="50000"/>
        </a:spcBef>
        <a:spcAft>
          <a:spcPct val="0"/>
        </a:spcAft>
        <a:buClr>
          <a:schemeClr val="bg2"/>
        </a:buClr>
        <a:buFont typeface="Wingdings" pitchFamily="-97" charset="2"/>
        <a:buChar char="n"/>
        <a:defRPr sz="1600">
          <a:solidFill>
            <a:schemeClr val="tx1"/>
          </a:solidFill>
          <a:latin typeface="+mn-lt"/>
          <a:ea typeface="ＭＳ Ｐゴシック" pitchFamily="-97" charset="-128"/>
        </a:defRPr>
      </a:lvl2pPr>
      <a:lvl3pPr marL="496888" indent="-228600" algn="l" rtl="0" eaLnBrk="1" fontAlgn="base" hangingPunct="1">
        <a:lnSpc>
          <a:spcPct val="110000"/>
        </a:lnSpc>
        <a:spcBef>
          <a:spcPct val="50000"/>
        </a:spcBef>
        <a:spcAft>
          <a:spcPct val="0"/>
        </a:spcAft>
        <a:buClr>
          <a:schemeClr val="bg2"/>
        </a:buClr>
        <a:buFont typeface="Wingdings" pitchFamily="-97" charset="2"/>
        <a:buChar char="n"/>
        <a:defRPr sz="1400">
          <a:solidFill>
            <a:schemeClr val="tx1"/>
          </a:solidFill>
          <a:latin typeface="+mn-lt"/>
          <a:ea typeface="ＭＳ Ｐゴシック" pitchFamily="-97" charset="-128"/>
        </a:defRPr>
      </a:lvl3pPr>
      <a:lvl4pPr marL="714375" indent="-215900"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4pPr>
      <a:lvl5pPr marL="9350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5pPr>
      <a:lvl6pPr marL="13922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6pPr>
      <a:lvl7pPr marL="18494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7pPr>
      <a:lvl8pPr marL="23066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8pPr>
      <a:lvl9pPr marL="27638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file:///C:\Documents%20and%20Settings\ccaspei\Desktop\YVAA\JPL%20Preso\Final%20Presos\YVAA_360.wmv" TargetMode="Externa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file:///C:\Documents%20and%20Settings\ccaspei\Desktop\YVAA\JPL%20Preso\Final%20Presos\YVAA_enclosure.wmv" TargetMode="Externa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7.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8.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9.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nset.jpg"/>
          <p:cNvPicPr>
            <a:picLocks noChangeAspect="1"/>
          </p:cNvPicPr>
          <p:nvPr/>
        </p:nvPicPr>
        <p:blipFill>
          <a:blip r:embed="rId2"/>
          <a:stretch>
            <a:fillRect/>
          </a:stretch>
        </p:blipFill>
        <p:spPr>
          <a:xfrm>
            <a:off x="755651" y="609600"/>
            <a:ext cx="7521120" cy="5640840"/>
          </a:xfrm>
          <a:prstGeom prst="rect">
            <a:avLst/>
          </a:prstGeom>
        </p:spPr>
      </p:pic>
      <p:pic>
        <p:nvPicPr>
          <p:cNvPr id="284676" name="Picture 4" descr="JCI 011-Maske03b50oben-300dpi"/>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84674" name="Rectangle 2"/>
          <p:cNvSpPr>
            <a:spLocks noGrp="1" noChangeArrowheads="1"/>
          </p:cNvSpPr>
          <p:nvPr>
            <p:ph type="ctrTitle"/>
          </p:nvPr>
        </p:nvSpPr>
        <p:spPr/>
        <p:txBody>
          <a:bodyPr/>
          <a:lstStyle/>
          <a:p>
            <a:r>
              <a:rPr lang="en-US" dirty="0" smtClean="0"/>
              <a:t>STC Air Cooled Chillers</a:t>
            </a:r>
            <a:endParaRPr lang="en-US" dirty="0"/>
          </a:p>
        </p:txBody>
      </p:sp>
      <p:sp>
        <p:nvSpPr>
          <p:cNvPr id="2" name="TextBox 1"/>
          <p:cNvSpPr txBox="1"/>
          <p:nvPr/>
        </p:nvSpPr>
        <p:spPr>
          <a:xfrm>
            <a:off x="1152525" y="5600700"/>
            <a:ext cx="2352247" cy="400110"/>
          </a:xfrm>
          <a:prstGeom prst="rect">
            <a:avLst/>
          </a:prstGeom>
          <a:noFill/>
        </p:spPr>
        <p:txBody>
          <a:bodyPr wrap="none" rtlCol="0">
            <a:spAutoFit/>
          </a:bodyPr>
          <a:lstStyle/>
          <a:p>
            <a:r>
              <a:rPr lang="en-GB" sz="2000" b="1" dirty="0" smtClean="0">
                <a:solidFill>
                  <a:srgbClr val="0070C0"/>
                </a:solidFill>
              </a:rPr>
              <a:t>YLAA – </a:t>
            </a:r>
            <a:r>
              <a:rPr lang="en-GB" sz="1200" b="1" dirty="0" smtClean="0">
                <a:solidFill>
                  <a:srgbClr val="0070C0"/>
                </a:solidFill>
              </a:rPr>
              <a:t>YCIV - </a:t>
            </a:r>
            <a:r>
              <a:rPr lang="en-GB" sz="2000" b="1" dirty="0" smtClean="0">
                <a:solidFill>
                  <a:srgbClr val="0070C0"/>
                </a:solidFill>
              </a:rPr>
              <a:t>YVAA</a:t>
            </a:r>
            <a:endParaRPr lang="en-GB" sz="1200" b="1" dirty="0">
              <a:solidFill>
                <a:srgbClr val="0070C0"/>
              </a:solidFill>
            </a:endParaRPr>
          </a:p>
        </p:txBody>
      </p:sp>
      <p:sp>
        <p:nvSpPr>
          <p:cNvPr id="3" name="TextBox 2"/>
          <p:cNvSpPr txBox="1"/>
          <p:nvPr/>
        </p:nvSpPr>
        <p:spPr>
          <a:xfrm>
            <a:off x="1162050" y="6057900"/>
            <a:ext cx="4462760" cy="307777"/>
          </a:xfrm>
          <a:prstGeom prst="rect">
            <a:avLst/>
          </a:prstGeom>
          <a:noFill/>
        </p:spPr>
        <p:txBody>
          <a:bodyPr wrap="none" rtlCol="0">
            <a:spAutoFit/>
          </a:bodyPr>
          <a:lstStyle/>
          <a:p>
            <a:r>
              <a:rPr lang="en-GB" sz="1400" dirty="0" smtClean="0">
                <a:solidFill>
                  <a:srgbClr val="000000"/>
                </a:solidFill>
              </a:rPr>
              <a:t>Nantes Sales Training November 2014</a:t>
            </a:r>
            <a:r>
              <a:rPr lang="en-GB" sz="1400" dirty="0">
                <a:solidFill>
                  <a:srgbClr val="000000"/>
                </a:solidFill>
              </a:rPr>
              <a:t> Roger Smeed</a:t>
            </a:r>
            <a:r>
              <a:rPr lang="en-GB" sz="1400" dirty="0" smtClean="0">
                <a:solidFill>
                  <a:srgbClr val="000000"/>
                </a:solidFill>
              </a:rPr>
              <a:t> </a:t>
            </a:r>
            <a:endParaRPr lang="en-GB" sz="1400" dirty="0">
              <a:solidFill>
                <a:srgbClr val="000000"/>
              </a:solidFill>
            </a:endParaRPr>
          </a:p>
        </p:txBody>
      </p:sp>
    </p:spTree>
    <p:extLst>
      <p:ext uri="{BB962C8B-B14F-4D97-AF65-F5344CB8AC3E}">
        <p14:creationId xmlns:p14="http://schemas.microsoft.com/office/powerpoint/2010/main" val="4076208751"/>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YLAA GCSS Selection / Pricing Program and Product Support</a:t>
            </a:r>
            <a:endParaRPr lang="en-GB" dirty="0"/>
          </a:p>
        </p:txBody>
      </p:sp>
      <p:sp>
        <p:nvSpPr>
          <p:cNvPr id="3" name="Content Placeholder 2"/>
          <p:cNvSpPr>
            <a:spLocks noGrp="1"/>
          </p:cNvSpPr>
          <p:nvPr>
            <p:ph idx="1"/>
          </p:nvPr>
        </p:nvSpPr>
        <p:spPr>
          <a:xfrm>
            <a:off x="228600" y="1143000"/>
            <a:ext cx="5322887" cy="4681537"/>
          </a:xfrm>
        </p:spPr>
        <p:txBody>
          <a:bodyPr/>
          <a:lstStyle/>
          <a:p>
            <a:pPr lvl="2">
              <a:lnSpc>
                <a:spcPct val="100000"/>
              </a:lnSpc>
              <a:buClr>
                <a:schemeClr val="tx2"/>
              </a:buClr>
            </a:pPr>
            <a:r>
              <a:rPr lang="en-GB" sz="1600" dirty="0" smtClean="0"/>
              <a:t>Selection performance effecting options                  Using selection pick list-		                   </a:t>
            </a:r>
            <a:r>
              <a:rPr lang="en-GB" sz="1200" dirty="0" smtClean="0">
                <a:solidFill>
                  <a:schemeClr val="tx2"/>
                </a:solidFill>
              </a:rPr>
              <a:t>Reduced list to speed up selection time </a:t>
            </a:r>
            <a:endParaRPr lang="en-GB" sz="1600" dirty="0" smtClean="0">
              <a:solidFill>
                <a:schemeClr val="tx2"/>
              </a:solidFill>
            </a:endParaRPr>
          </a:p>
          <a:p>
            <a:pPr lvl="2">
              <a:lnSpc>
                <a:spcPct val="100000"/>
              </a:lnSpc>
              <a:buClr>
                <a:schemeClr val="tx2"/>
              </a:buClr>
            </a:pPr>
            <a:endParaRPr lang="en-GB" sz="1600" dirty="0"/>
          </a:p>
          <a:p>
            <a:pPr lvl="2">
              <a:lnSpc>
                <a:spcPct val="100000"/>
              </a:lnSpc>
              <a:buClr>
                <a:schemeClr val="tx2"/>
              </a:buClr>
            </a:pPr>
            <a:endParaRPr lang="en-GB" sz="1600" dirty="0" smtClean="0"/>
          </a:p>
          <a:p>
            <a:pPr lvl="2">
              <a:lnSpc>
                <a:spcPct val="100000"/>
              </a:lnSpc>
              <a:buClr>
                <a:schemeClr val="tx2"/>
              </a:buClr>
            </a:pPr>
            <a:r>
              <a:rPr lang="en-GB" sz="1600" dirty="0" smtClean="0"/>
              <a:t>Selection </a:t>
            </a:r>
            <a:r>
              <a:rPr lang="en-GB" sz="1600" dirty="0"/>
              <a:t>performance effecting options                  Using </a:t>
            </a:r>
            <a:r>
              <a:rPr lang="en-GB" sz="1600" dirty="0" smtClean="0"/>
              <a:t>specific unit selection- 	</a:t>
            </a:r>
            <a:r>
              <a:rPr lang="en-GB" sz="1600" dirty="0"/>
              <a:t> </a:t>
            </a:r>
            <a:r>
              <a:rPr lang="en-GB" sz="1600" dirty="0" smtClean="0"/>
              <a:t>                         </a:t>
            </a:r>
            <a:r>
              <a:rPr lang="en-GB" sz="1300" dirty="0" smtClean="0">
                <a:solidFill>
                  <a:schemeClr val="tx2"/>
                </a:solidFill>
              </a:rPr>
              <a:t>Note Increased list some options only available within                 operating limits (soft start, power factor correction                          below 35C ambient high pressure fans above -1C ambient,                            no pump selections below -7C leaving chilled liquid,                  EEV is automatically selected below 5C leaving liquid                 [SQ for other applications)    </a:t>
            </a:r>
            <a:endParaRPr lang="en-GB" sz="1300" dirty="0">
              <a:solidFill>
                <a:schemeClr val="tx2"/>
              </a:solidFill>
            </a:endParaRPr>
          </a:p>
          <a:p>
            <a:pPr lvl="2">
              <a:lnSpc>
                <a:spcPct val="100000"/>
              </a:lnSpc>
              <a:buClr>
                <a:schemeClr val="tx2"/>
              </a:buClr>
            </a:pPr>
            <a:endParaRPr lang="en-GB" sz="1600" dirty="0" smtClean="0"/>
          </a:p>
          <a:p>
            <a:pPr lvl="2">
              <a:lnSpc>
                <a:spcPct val="100000"/>
              </a:lnSpc>
              <a:buClr>
                <a:schemeClr val="tx2"/>
              </a:buClr>
            </a:pPr>
            <a:r>
              <a:rPr lang="en-GB" sz="1600" dirty="0" smtClean="0"/>
              <a:t>Special </a:t>
            </a:r>
            <a:r>
              <a:rPr lang="en-GB" sz="1600" dirty="0"/>
              <a:t>Quotation available for non-standard </a:t>
            </a:r>
            <a:r>
              <a:rPr lang="en-GB" sz="1600" dirty="0" smtClean="0"/>
              <a:t>options  </a:t>
            </a:r>
            <a:r>
              <a:rPr lang="en-GB" sz="1200" dirty="0" smtClean="0">
                <a:solidFill>
                  <a:schemeClr val="tx2"/>
                </a:solidFill>
              </a:rPr>
              <a:t>(Flexibility is currently limited during the production transfer window from Sabadell to Manisa production Please however continue to submit your clients requests for Engineering / Production team review)</a:t>
            </a:r>
            <a:endParaRPr lang="en-GB" sz="1200" dirty="0">
              <a:solidFill>
                <a:schemeClr val="tx2"/>
              </a:solidFill>
            </a:endParaRPr>
          </a:p>
          <a:p>
            <a:pPr lvl="2">
              <a:lnSpc>
                <a:spcPct val="100000"/>
              </a:lnSpc>
              <a:buClr>
                <a:schemeClr val="tx2"/>
              </a:buClr>
            </a:pPr>
            <a:r>
              <a:rPr lang="en-GB" sz="1600" dirty="0"/>
              <a:t>A</a:t>
            </a:r>
            <a:r>
              <a:rPr lang="en-GB" sz="1600" dirty="0" smtClean="0"/>
              <a:t>pplication support continues through the SQ system</a:t>
            </a:r>
            <a:endParaRPr lang="en-GB" sz="1600" dirty="0"/>
          </a:p>
          <a:p>
            <a:endParaRPr lang="en-GB" dirty="0"/>
          </a:p>
        </p:txBody>
      </p:sp>
      <p:sp>
        <p:nvSpPr>
          <p:cNvPr id="4" name="Footer Placeholder 3"/>
          <p:cNvSpPr>
            <a:spLocks noGrp="1"/>
          </p:cNvSpPr>
          <p:nvPr>
            <p:ph type="ftr" sz="quarter" idx="10"/>
          </p:nvPr>
        </p:nvSpPr>
        <p:spPr/>
        <p:txBody>
          <a:bodyPr/>
          <a:lstStyle/>
          <a:p>
            <a:r>
              <a:rPr lang="de-DE" dirty="0" smtClean="0"/>
              <a:t>Johnson Controls</a:t>
            </a:r>
            <a:endParaRPr lang="de-DE" dirty="0"/>
          </a:p>
        </p:txBody>
      </p:sp>
      <p:sp>
        <p:nvSpPr>
          <p:cNvPr id="5" name="Slide Number Placeholder 4"/>
          <p:cNvSpPr>
            <a:spLocks noGrp="1"/>
          </p:cNvSpPr>
          <p:nvPr>
            <p:ph type="sldNum" sz="quarter" idx="11"/>
          </p:nvPr>
        </p:nvSpPr>
        <p:spPr/>
        <p:txBody>
          <a:bodyPr/>
          <a:lstStyle/>
          <a:p>
            <a:fld id="{0FB62E79-44A6-6044-956A-E40D50341462}" type="slidenum">
              <a:rPr lang="de-DE" smtClean="0"/>
              <a:pPr/>
              <a:t>10</a:t>
            </a:fld>
            <a:endParaRPr lang="de-DE"/>
          </a:p>
        </p:txBody>
      </p:sp>
      <p:pic>
        <p:nvPicPr>
          <p:cNvPr id="7" name="Picture 6"/>
          <p:cNvPicPr>
            <a:picLocks noChangeAspect="1"/>
          </p:cNvPicPr>
          <p:nvPr/>
        </p:nvPicPr>
        <p:blipFill rotWithShape="1">
          <a:blip r:embed="rId2"/>
          <a:srcRect l="16500" t="49778" r="64342" b="32018"/>
          <a:stretch/>
        </p:blipFill>
        <p:spPr>
          <a:xfrm>
            <a:off x="5638800" y="1143000"/>
            <a:ext cx="2971800" cy="1560512"/>
          </a:xfrm>
          <a:prstGeom prst="rect">
            <a:avLst/>
          </a:prstGeom>
        </p:spPr>
      </p:pic>
      <p:pic>
        <p:nvPicPr>
          <p:cNvPr id="10" name="Picture 9"/>
          <p:cNvPicPr>
            <a:picLocks noChangeAspect="1"/>
          </p:cNvPicPr>
          <p:nvPr/>
        </p:nvPicPr>
        <p:blipFill rotWithShape="1">
          <a:blip r:embed="rId3"/>
          <a:srcRect l="14999" t="51746" r="65502" b="31554"/>
          <a:stretch/>
        </p:blipFill>
        <p:spPr>
          <a:xfrm>
            <a:off x="5486400" y="2759425"/>
            <a:ext cx="2971800" cy="1431575"/>
          </a:xfrm>
          <a:prstGeom prst="rect">
            <a:avLst/>
          </a:prstGeom>
        </p:spPr>
      </p:pic>
      <p:pic>
        <p:nvPicPr>
          <p:cNvPr id="11" name="Picture 10"/>
          <p:cNvPicPr>
            <a:picLocks noChangeAspect="1"/>
          </p:cNvPicPr>
          <p:nvPr/>
        </p:nvPicPr>
        <p:blipFill rotWithShape="1">
          <a:blip r:embed="rId4"/>
          <a:srcRect r="38103" b="45778"/>
          <a:stretch/>
        </p:blipFill>
        <p:spPr>
          <a:xfrm>
            <a:off x="5715001" y="4366601"/>
            <a:ext cx="3200400" cy="1576999"/>
          </a:xfrm>
          <a:prstGeom prst="rect">
            <a:avLst/>
          </a:prstGeom>
        </p:spPr>
      </p:pic>
    </p:spTree>
    <p:extLst>
      <p:ext uri="{BB962C8B-B14F-4D97-AF65-F5344CB8AC3E}">
        <p14:creationId xmlns:p14="http://schemas.microsoft.com/office/powerpoint/2010/main" val="3439131118"/>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YLAA Conclusion</a:t>
            </a:r>
            <a:endParaRPr lang="en-GB" dirty="0"/>
          </a:p>
        </p:txBody>
      </p:sp>
      <p:sp>
        <p:nvSpPr>
          <p:cNvPr id="4" name="Footer Placeholder 3"/>
          <p:cNvSpPr>
            <a:spLocks noGrp="1"/>
          </p:cNvSpPr>
          <p:nvPr>
            <p:ph type="ftr" sz="quarter" idx="10"/>
          </p:nvPr>
        </p:nvSpPr>
        <p:spPr/>
        <p:txBody>
          <a:bodyPr/>
          <a:lstStyle/>
          <a:p>
            <a:r>
              <a:rPr lang="de-DE" smtClean="0"/>
              <a:t>Johnson Controls</a:t>
            </a:r>
            <a:endParaRPr lang="de-DE"/>
          </a:p>
        </p:txBody>
      </p:sp>
      <p:sp>
        <p:nvSpPr>
          <p:cNvPr id="5" name="Slide Number Placeholder 4"/>
          <p:cNvSpPr>
            <a:spLocks noGrp="1"/>
          </p:cNvSpPr>
          <p:nvPr>
            <p:ph type="sldNum" sz="quarter" idx="11"/>
          </p:nvPr>
        </p:nvSpPr>
        <p:spPr/>
        <p:txBody>
          <a:bodyPr/>
          <a:lstStyle/>
          <a:p>
            <a:fld id="{0FB62E79-44A6-6044-956A-E40D50341462}" type="slidenum">
              <a:rPr lang="de-DE" smtClean="0"/>
              <a:pPr/>
              <a:t>11</a:t>
            </a:fld>
            <a:endParaRPr lang="de-DE"/>
          </a:p>
        </p:txBody>
      </p:sp>
      <p:pic>
        <p:nvPicPr>
          <p:cNvPr id="8" name="Content Placeholder 7"/>
          <p:cNvPicPr>
            <a:picLocks noGrp="1" noChangeAspect="1"/>
          </p:cNvPicPr>
          <p:nvPr>
            <p:ph idx="1"/>
          </p:nvPr>
        </p:nvPicPr>
        <p:blipFill rotWithShape="1">
          <a:blip r:embed="rId2"/>
          <a:srcRect l="12360" t="13598" r="12359" b="11530"/>
          <a:stretch/>
        </p:blipFill>
        <p:spPr>
          <a:xfrm>
            <a:off x="550863" y="1066800"/>
            <a:ext cx="8059737" cy="5010106"/>
          </a:xfrm>
          <a:prstGeom prst="rect">
            <a:avLst/>
          </a:prstGeom>
        </p:spPr>
      </p:pic>
    </p:spTree>
    <p:extLst>
      <p:ext uri="{BB962C8B-B14F-4D97-AF65-F5344CB8AC3E}">
        <p14:creationId xmlns:p14="http://schemas.microsoft.com/office/powerpoint/2010/main" val="307994975"/>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shutterstock_2285205"/>
          <p:cNvPicPr>
            <a:picLocks noChangeAspect="1" noChangeArrowheads="1"/>
          </p:cNvPicPr>
          <p:nvPr/>
        </p:nvPicPr>
        <p:blipFill>
          <a:blip r:embed="rId4" cstate="print"/>
          <a:srcRect/>
          <a:stretch>
            <a:fillRect/>
          </a:stretch>
        </p:blipFill>
        <p:spPr bwMode="auto">
          <a:xfrm>
            <a:off x="1524000" y="1066800"/>
            <a:ext cx="6248400" cy="4418013"/>
          </a:xfrm>
          <a:prstGeom prst="rect">
            <a:avLst/>
          </a:prstGeom>
          <a:noFill/>
        </p:spPr>
      </p:pic>
      <p:pic>
        <p:nvPicPr>
          <p:cNvPr id="3085" name="Picture 8" descr="JCI 011-Maske03b50oben-300dpi"/>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3077" name="Rectangle 2"/>
          <p:cNvSpPr>
            <a:spLocks noChangeArrowheads="1"/>
          </p:cNvSpPr>
          <p:nvPr/>
        </p:nvSpPr>
        <p:spPr bwMode="auto">
          <a:xfrm>
            <a:off x="755650" y="539750"/>
            <a:ext cx="7920038" cy="939800"/>
          </a:xfrm>
          <a:prstGeom prst="rect">
            <a:avLst/>
          </a:prstGeom>
          <a:noFill/>
          <a:ln w="9525">
            <a:noFill/>
            <a:miter lim="800000"/>
            <a:headEnd/>
            <a:tailEnd/>
          </a:ln>
        </p:spPr>
        <p:txBody>
          <a:bodyPr lIns="0" tIns="0" rIns="0" bIns="0"/>
          <a:lstStyle/>
          <a:p>
            <a:pPr>
              <a:spcBef>
                <a:spcPct val="0"/>
              </a:spcBef>
              <a:buClrTx/>
              <a:buFontTx/>
              <a:buNone/>
              <a:tabLst>
                <a:tab pos="2330450" algn="l"/>
              </a:tabLst>
            </a:pPr>
            <a:r>
              <a:rPr lang="de-DE" sz="2800" dirty="0" smtClean="0"/>
              <a:t>YVAA - YCIV Air-Cooled Screws</a:t>
            </a:r>
            <a:endParaRPr lang="de-DE" sz="2800" dirty="0"/>
          </a:p>
        </p:txBody>
      </p:sp>
      <p:sp>
        <p:nvSpPr>
          <p:cNvPr id="5124" name="Slide Number Placeholder 3"/>
          <p:cNvSpPr txBox="1">
            <a:spLocks noGrp="1"/>
          </p:cNvSpPr>
          <p:nvPr/>
        </p:nvSpPr>
        <p:spPr bwMode="auto">
          <a:xfrm>
            <a:off x="468313" y="6416675"/>
            <a:ext cx="215900" cy="130175"/>
          </a:xfrm>
          <a:prstGeom prst="rect">
            <a:avLst/>
          </a:prstGeom>
          <a:noFill/>
          <a:ln>
            <a:miter lim="800000"/>
            <a:headEnd/>
            <a:tailEnd/>
          </a:ln>
        </p:spPr>
        <p:txBody>
          <a:bodyPr lIns="0" tIns="0" rIns="0" bIns="0"/>
          <a:lstStyle/>
          <a:p>
            <a:pPr>
              <a:lnSpc>
                <a:spcPct val="100000"/>
              </a:lnSpc>
              <a:spcBef>
                <a:spcPct val="0"/>
              </a:spcBef>
              <a:buClrTx/>
              <a:buFontTx/>
              <a:buNone/>
            </a:pPr>
            <a:endParaRPr lang="de-DE" b="0" dirty="0"/>
          </a:p>
        </p:txBody>
      </p:sp>
      <p:sp>
        <p:nvSpPr>
          <p:cNvPr id="8" name="TextBox 7"/>
          <p:cNvSpPr txBox="1"/>
          <p:nvPr/>
        </p:nvSpPr>
        <p:spPr>
          <a:xfrm>
            <a:off x="381000" y="5486400"/>
            <a:ext cx="4648200" cy="307777"/>
          </a:xfrm>
          <a:prstGeom prst="rect">
            <a:avLst/>
          </a:prstGeom>
          <a:noFill/>
        </p:spPr>
        <p:txBody>
          <a:bodyPr wrap="square" rtlCol="0">
            <a:spAutoFit/>
          </a:bodyPr>
          <a:lstStyle/>
          <a:p>
            <a:pPr>
              <a:buNone/>
            </a:pPr>
            <a:r>
              <a:rPr lang="en-US" sz="1400" dirty="0" smtClean="0"/>
              <a:t>Roger Smeed	</a:t>
            </a:r>
          </a:p>
        </p:txBody>
      </p:sp>
    </p:spTree>
    <p:custDataLst>
      <p:tags r:id="rId1"/>
    </p:custDataLst>
    <p:extLst>
      <p:ext uri="{BB962C8B-B14F-4D97-AF65-F5344CB8AC3E}">
        <p14:creationId xmlns:p14="http://schemas.microsoft.com/office/powerpoint/2010/main" val="2898064019"/>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8" descr="Experience2.jpg"/>
          <p:cNvPicPr>
            <a:picLocks noChangeAspect="1"/>
          </p:cNvPicPr>
          <p:nvPr/>
        </p:nvPicPr>
        <p:blipFill>
          <a:blip r:embed="rId3" cstate="print"/>
          <a:srcRect/>
          <a:stretch>
            <a:fillRect/>
          </a:stretch>
        </p:blipFill>
        <p:spPr bwMode="auto">
          <a:xfrm>
            <a:off x="1423988" y="2057400"/>
            <a:ext cx="6324596" cy="990600"/>
          </a:xfrm>
          <a:prstGeom prst="rect">
            <a:avLst/>
          </a:prstGeom>
          <a:noFill/>
          <a:ln w="9525">
            <a:noFill/>
            <a:miter lim="800000"/>
            <a:headEnd/>
            <a:tailEnd/>
          </a:ln>
        </p:spPr>
      </p:pic>
      <p:sp>
        <p:nvSpPr>
          <p:cNvPr id="18435" name="Rectangle 2"/>
          <p:cNvSpPr txBox="1">
            <a:spLocks noChangeArrowheads="1"/>
          </p:cNvSpPr>
          <p:nvPr/>
        </p:nvSpPr>
        <p:spPr bwMode="auto">
          <a:xfrm>
            <a:off x="441325" y="191918"/>
            <a:ext cx="8429625" cy="854075"/>
          </a:xfrm>
          <a:prstGeom prst="rect">
            <a:avLst/>
          </a:prstGeom>
          <a:noFill/>
          <a:ln w="9525">
            <a:noFill/>
            <a:miter lim="800000"/>
            <a:headEnd/>
            <a:tailEnd/>
          </a:ln>
        </p:spPr>
        <p:txBody>
          <a:bodyPr lIns="0" tIns="0" rIns="0" bIns="0"/>
          <a:lstStyle/>
          <a:p>
            <a:pPr>
              <a:lnSpc>
                <a:spcPct val="110000"/>
              </a:lnSpc>
              <a:buNone/>
            </a:pPr>
            <a:r>
              <a:rPr lang="en-US" sz="2000" b="1" dirty="0" smtClean="0"/>
              <a:t>YORK </a:t>
            </a:r>
            <a:r>
              <a:rPr lang="en-US" sz="2000" b="1" dirty="0"/>
              <a:t>Variable Speed Air-Cooled Screw Chillers  </a:t>
            </a:r>
            <a:br>
              <a:rPr lang="en-US" sz="2000" b="1" dirty="0"/>
            </a:br>
            <a:r>
              <a:rPr lang="en-US" i="1" dirty="0" smtClean="0">
                <a:solidFill>
                  <a:schemeClr val="tx2"/>
                </a:solidFill>
              </a:rPr>
              <a:t>A </a:t>
            </a:r>
            <a:r>
              <a:rPr lang="en-US" i="1" dirty="0">
                <a:solidFill>
                  <a:schemeClr val="tx2"/>
                </a:solidFill>
              </a:rPr>
              <a:t>History of Leadership and Innovation</a:t>
            </a:r>
          </a:p>
        </p:txBody>
      </p:sp>
      <p:pic>
        <p:nvPicPr>
          <p:cNvPr id="12" name="Picture 11" descr="Experience3.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1828800" y="3047999"/>
            <a:ext cx="6324599" cy="981307"/>
          </a:xfrm>
          <a:prstGeom prst="rect">
            <a:avLst/>
          </a:prstGeom>
          <a:noFill/>
          <a:ln w="9525">
            <a:noFill/>
            <a:miter lim="800000"/>
            <a:headEnd/>
            <a:tailEnd/>
          </a:ln>
        </p:spPr>
      </p:pic>
      <p:pic>
        <p:nvPicPr>
          <p:cNvPr id="13" name="Picture 12" descr="Experience4.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2438400" y="4038600"/>
            <a:ext cx="6306011" cy="990600"/>
          </a:xfrm>
          <a:prstGeom prst="rect">
            <a:avLst/>
          </a:prstGeom>
          <a:noFill/>
          <a:ln w="9525">
            <a:noFill/>
            <a:miter lim="800000"/>
            <a:headEnd/>
            <a:tailEnd/>
          </a:ln>
        </p:spPr>
      </p:pic>
      <p:pic>
        <p:nvPicPr>
          <p:cNvPr id="14" name="Picture 13" descr="Experience5.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3048000" y="5029200"/>
            <a:ext cx="5700129" cy="990600"/>
          </a:xfrm>
          <a:prstGeom prst="rect">
            <a:avLst/>
          </a:prstGeom>
          <a:noFill/>
          <a:ln w="9525">
            <a:noFill/>
            <a:miter lim="800000"/>
            <a:headEnd/>
            <a:tailEnd/>
          </a:ln>
        </p:spPr>
      </p:pic>
      <p:pic>
        <p:nvPicPr>
          <p:cNvPr id="18441" name="Picture 16" descr="Experience1.jpg"/>
          <p:cNvPicPr>
            <a:picLocks noChangeAspect="1"/>
          </p:cNvPicPr>
          <p:nvPr/>
        </p:nvPicPr>
        <p:blipFill>
          <a:blip r:embed="rId7" cstate="print"/>
          <a:srcRect/>
          <a:stretch>
            <a:fillRect/>
          </a:stretch>
        </p:blipFill>
        <p:spPr bwMode="auto">
          <a:xfrm>
            <a:off x="441325" y="1066800"/>
            <a:ext cx="906463" cy="5029200"/>
          </a:xfrm>
          <a:prstGeom prst="rect">
            <a:avLst/>
          </a:prstGeom>
          <a:noFill/>
          <a:ln w="9525">
            <a:noFill/>
            <a:miter lim="800000"/>
            <a:headEnd/>
            <a:tailEnd/>
          </a:ln>
        </p:spPr>
      </p:pic>
      <p:sp>
        <p:nvSpPr>
          <p:cNvPr id="18442" name="Rectangle 3"/>
          <p:cNvSpPr txBox="1">
            <a:spLocks noChangeArrowheads="1"/>
          </p:cNvSpPr>
          <p:nvPr/>
        </p:nvSpPr>
        <p:spPr bwMode="auto">
          <a:xfrm>
            <a:off x="1423988" y="1295400"/>
            <a:ext cx="7720012" cy="815975"/>
          </a:xfrm>
          <a:prstGeom prst="rect">
            <a:avLst/>
          </a:prstGeom>
          <a:noFill/>
          <a:ln w="9525">
            <a:noFill/>
            <a:miter lim="800000"/>
            <a:headEnd/>
            <a:tailEnd/>
          </a:ln>
        </p:spPr>
        <p:txBody>
          <a:bodyPr lIns="0" tIns="0" rIns="0" bIns="0"/>
          <a:lstStyle/>
          <a:p>
            <a:pPr marL="0" lvl="2">
              <a:buSzPct val="80000"/>
              <a:buNone/>
            </a:pPr>
            <a:r>
              <a:rPr lang="en-US" sz="1600" b="0" dirty="0"/>
              <a:t>The global market leader in Variable Speed Drive chillers</a:t>
            </a:r>
            <a:br>
              <a:rPr lang="en-US" sz="1600" b="0" dirty="0"/>
            </a:br>
            <a:r>
              <a:rPr lang="en-US" sz="1600" b="0" dirty="0"/>
              <a:t>with 30 years of experience varying compressor motor speeds</a:t>
            </a:r>
          </a:p>
        </p:txBody>
      </p:sp>
    </p:spTree>
    <p:extLst>
      <p:ext uri="{BB962C8B-B14F-4D97-AF65-F5344CB8AC3E}">
        <p14:creationId xmlns:p14="http://schemas.microsoft.com/office/powerpoint/2010/main" val="34887426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lides1.jpg"/>
          <p:cNvPicPr>
            <a:picLocks noChangeAspect="1"/>
          </p:cNvPicPr>
          <p:nvPr/>
        </p:nvPicPr>
        <p:blipFill>
          <a:blip r:embed="rId3" cstate="print"/>
          <a:srcRect/>
          <a:stretch>
            <a:fillRect/>
          </a:stretch>
        </p:blipFill>
        <p:spPr bwMode="auto">
          <a:xfrm>
            <a:off x="4500563" y="3657600"/>
            <a:ext cx="4103687" cy="2303463"/>
          </a:xfrm>
          <a:prstGeom prst="rect">
            <a:avLst/>
          </a:prstGeom>
          <a:noFill/>
          <a:ln w="9525">
            <a:noFill/>
            <a:miter lim="800000"/>
            <a:headEnd/>
            <a:tailEnd/>
          </a:ln>
        </p:spPr>
      </p:pic>
      <p:pic>
        <p:nvPicPr>
          <p:cNvPr id="18" name="Picture 17" descr="Slides2.jpg"/>
          <p:cNvPicPr>
            <a:picLocks noChangeAspect="1"/>
          </p:cNvPicPr>
          <p:nvPr/>
        </p:nvPicPr>
        <p:blipFill>
          <a:blip r:embed="rId4" cstate="print"/>
          <a:srcRect/>
          <a:stretch>
            <a:fillRect/>
          </a:stretch>
        </p:blipFill>
        <p:spPr bwMode="auto">
          <a:xfrm>
            <a:off x="4500563" y="3657600"/>
            <a:ext cx="4103687" cy="2303463"/>
          </a:xfrm>
          <a:prstGeom prst="rect">
            <a:avLst/>
          </a:prstGeom>
          <a:noFill/>
          <a:ln w="9525">
            <a:noFill/>
            <a:miter lim="800000"/>
            <a:headEnd/>
            <a:tailEnd/>
          </a:ln>
        </p:spPr>
      </p:pic>
      <p:pic>
        <p:nvPicPr>
          <p:cNvPr id="23" name="Picture 22" descr="Slides3.jpg"/>
          <p:cNvPicPr>
            <a:picLocks noChangeAspect="1"/>
          </p:cNvPicPr>
          <p:nvPr/>
        </p:nvPicPr>
        <p:blipFill>
          <a:blip r:embed="rId5" cstate="print"/>
          <a:srcRect/>
          <a:stretch>
            <a:fillRect/>
          </a:stretch>
        </p:blipFill>
        <p:spPr bwMode="auto">
          <a:xfrm>
            <a:off x="4500563" y="3657600"/>
            <a:ext cx="4103687" cy="2303463"/>
          </a:xfrm>
          <a:prstGeom prst="rect">
            <a:avLst/>
          </a:prstGeom>
          <a:noFill/>
          <a:ln w="9525">
            <a:noFill/>
            <a:miter lim="800000"/>
            <a:headEnd/>
            <a:tailEnd/>
          </a:ln>
        </p:spPr>
      </p:pic>
      <p:pic>
        <p:nvPicPr>
          <p:cNvPr id="24" name="Picture 23" descr="Slides4.jpg"/>
          <p:cNvPicPr>
            <a:picLocks noChangeAspect="1"/>
          </p:cNvPicPr>
          <p:nvPr/>
        </p:nvPicPr>
        <p:blipFill>
          <a:blip r:embed="rId6" cstate="print"/>
          <a:srcRect/>
          <a:stretch>
            <a:fillRect/>
          </a:stretch>
        </p:blipFill>
        <p:spPr bwMode="auto">
          <a:xfrm>
            <a:off x="4500563" y="3657600"/>
            <a:ext cx="4103687" cy="2303463"/>
          </a:xfrm>
          <a:prstGeom prst="rect">
            <a:avLst/>
          </a:prstGeom>
          <a:noFill/>
          <a:ln w="9525">
            <a:noFill/>
            <a:miter lim="800000"/>
            <a:headEnd/>
            <a:tailEnd/>
          </a:ln>
        </p:spPr>
      </p:pic>
      <p:sp>
        <p:nvSpPr>
          <p:cNvPr id="73734" name="Content Placeholder 2"/>
          <p:cNvSpPr txBox="1">
            <a:spLocks/>
          </p:cNvSpPr>
          <p:nvPr/>
        </p:nvSpPr>
        <p:spPr bwMode="auto">
          <a:xfrm>
            <a:off x="468313" y="1125538"/>
            <a:ext cx="7272337" cy="5184775"/>
          </a:xfrm>
          <a:prstGeom prst="rect">
            <a:avLst/>
          </a:prstGeom>
          <a:noFill/>
          <a:ln w="9525">
            <a:noFill/>
            <a:miter lim="800000"/>
            <a:headEnd/>
            <a:tailEnd/>
          </a:ln>
        </p:spPr>
        <p:txBody>
          <a:bodyPr lIns="0" tIns="0" rIns="0" bIns="0"/>
          <a:lstStyle/>
          <a:p>
            <a:pPr>
              <a:lnSpc>
                <a:spcPct val="110000"/>
              </a:lnSpc>
              <a:spcBef>
                <a:spcPct val="50000"/>
              </a:spcBef>
              <a:buClr>
                <a:schemeClr val="bg2"/>
              </a:buClr>
              <a:buFont typeface="Wingdings" pitchFamily="2" charset="2"/>
              <a:buNone/>
            </a:pPr>
            <a:r>
              <a:rPr lang="en-US" sz="1800" dirty="0"/>
              <a:t>Proven by Experience</a:t>
            </a:r>
          </a:p>
          <a:p>
            <a:pPr marL="712788" lvl="2" indent="-219075">
              <a:lnSpc>
                <a:spcPct val="110000"/>
              </a:lnSpc>
              <a:spcBef>
                <a:spcPct val="50000"/>
              </a:spcBef>
              <a:spcAft>
                <a:spcPts val="600"/>
              </a:spcAft>
              <a:buClr>
                <a:schemeClr val="accent1"/>
              </a:buClr>
              <a:buSzPct val="100000"/>
              <a:buFont typeface="Wingdings" pitchFamily="2" charset="2"/>
              <a:buChar char="n"/>
            </a:pPr>
            <a:r>
              <a:rPr lang="en-US" sz="1600" b="1" dirty="0">
                <a:solidFill>
                  <a:schemeClr val="tx2"/>
                </a:solidFill>
              </a:rPr>
              <a:t>Over </a:t>
            </a:r>
            <a:r>
              <a:rPr lang="en-US" sz="1600" b="1" dirty="0" smtClean="0">
                <a:solidFill>
                  <a:schemeClr val="tx2"/>
                </a:solidFill>
              </a:rPr>
              <a:t>10 </a:t>
            </a:r>
            <a:r>
              <a:rPr lang="en-US" sz="1600" b="1" dirty="0">
                <a:solidFill>
                  <a:schemeClr val="tx2"/>
                </a:solidFill>
              </a:rPr>
              <a:t>Million kilowatts </a:t>
            </a:r>
            <a:r>
              <a:rPr lang="en-US" sz="1600" dirty="0"/>
              <a:t>of VSD, </a:t>
            </a:r>
            <a:r>
              <a:rPr lang="en-US" sz="1600" dirty="0" smtClean="0"/>
              <a:t>YCAV/YCIV/YVAA/YVWA </a:t>
            </a:r>
            <a:r>
              <a:rPr lang="en-US" sz="1600" dirty="0"/>
              <a:t>air-cooled screw chillers operating globally, in more than 100 </a:t>
            </a:r>
            <a:r>
              <a:rPr lang="en-US" sz="1600" dirty="0" smtClean="0"/>
              <a:t>countries since 2004</a:t>
            </a:r>
          </a:p>
          <a:p>
            <a:pPr marL="712788" lvl="2" indent="-219075">
              <a:lnSpc>
                <a:spcPct val="110000"/>
              </a:lnSpc>
              <a:spcBef>
                <a:spcPct val="50000"/>
              </a:spcBef>
              <a:spcAft>
                <a:spcPts val="600"/>
              </a:spcAft>
              <a:buClr>
                <a:schemeClr val="accent1"/>
              </a:buClr>
              <a:buSzPct val="100000"/>
              <a:buFont typeface="Wingdings" pitchFamily="2" charset="2"/>
              <a:buChar char="n"/>
            </a:pPr>
            <a:r>
              <a:rPr lang="en-US" sz="1600" dirty="0" smtClean="0"/>
              <a:t>Add together with JCI Large tonnage water cooled centrifugal HT-OT, YT, YK, &amp; YMC2 </a:t>
            </a:r>
            <a:endParaRPr lang="en-US" sz="1600" dirty="0"/>
          </a:p>
          <a:p>
            <a:pPr marL="1169988" lvl="3" indent="-219075">
              <a:lnSpc>
                <a:spcPct val="110000"/>
              </a:lnSpc>
              <a:spcBef>
                <a:spcPct val="50000"/>
              </a:spcBef>
              <a:spcAft>
                <a:spcPts val="600"/>
              </a:spcAft>
              <a:buClr>
                <a:schemeClr val="accent1"/>
              </a:buClr>
              <a:buSzPct val="100000"/>
              <a:buFont typeface="Wingdings" pitchFamily="2" charset="2"/>
              <a:buChar char="n"/>
            </a:pPr>
            <a:r>
              <a:rPr lang="en-US" sz="1600" dirty="0"/>
              <a:t>Strong installed base in Middle East where harshest outdoor requirements exist  </a:t>
            </a:r>
            <a:r>
              <a:rPr lang="en-US" sz="1600" dirty="0">
                <a:solidFill>
                  <a:schemeClr val="bg1">
                    <a:lumMod val="65000"/>
                  </a:schemeClr>
                </a:solidFill>
              </a:rPr>
              <a:t>(McQuay current limits VSD option over 40ºC)</a:t>
            </a:r>
          </a:p>
          <a:p>
            <a:pPr marL="1169988" lvl="3" indent="-219075">
              <a:lnSpc>
                <a:spcPct val="110000"/>
              </a:lnSpc>
              <a:spcBef>
                <a:spcPct val="50000"/>
              </a:spcBef>
              <a:spcAft>
                <a:spcPts val="600"/>
              </a:spcAft>
              <a:buClr>
                <a:schemeClr val="accent1"/>
              </a:buClr>
              <a:buSzPct val="100000"/>
              <a:buFont typeface="Wingdings" pitchFamily="2" charset="2"/>
              <a:buChar char="n"/>
            </a:pPr>
            <a:r>
              <a:rPr lang="en-US" sz="1600" dirty="0"/>
              <a:t>Large base in sound sensitive </a:t>
            </a:r>
            <a:r>
              <a:rPr lang="en-US" sz="1600" dirty="0" smtClean="0"/>
              <a:t>			   markets </a:t>
            </a:r>
            <a:r>
              <a:rPr lang="en-US" sz="1600" dirty="0"/>
              <a:t>like </a:t>
            </a:r>
            <a:r>
              <a:rPr lang="en-US" sz="1600" dirty="0" smtClean="0"/>
              <a:t>Europe.</a:t>
            </a:r>
            <a:endParaRPr lang="en-US" sz="1600" dirty="0"/>
          </a:p>
          <a:p>
            <a:pPr marL="712788" lvl="2" indent="-219075">
              <a:lnSpc>
                <a:spcPct val="110000"/>
              </a:lnSpc>
              <a:spcBef>
                <a:spcPct val="50000"/>
              </a:spcBef>
              <a:spcAft>
                <a:spcPts val="600"/>
              </a:spcAft>
              <a:buClr>
                <a:schemeClr val="accent1"/>
              </a:buClr>
              <a:buSzPct val="100000"/>
              <a:buFont typeface="Wingdings" pitchFamily="2" charset="2"/>
              <a:buChar char="n"/>
            </a:pPr>
            <a:r>
              <a:rPr lang="en-US" sz="1600" dirty="0"/>
              <a:t>VSD is a standard feature on all</a:t>
            </a:r>
            <a:br>
              <a:rPr lang="en-US" sz="1600" dirty="0"/>
            </a:br>
            <a:r>
              <a:rPr lang="en-US" sz="1600" dirty="0"/>
              <a:t>YCAV/YCIV and </a:t>
            </a:r>
            <a:r>
              <a:rPr lang="en-US" sz="1600" dirty="0" smtClean="0"/>
              <a:t>YVAA/YVWA</a:t>
            </a:r>
            <a:endParaRPr lang="en-US" sz="1600" dirty="0"/>
          </a:p>
          <a:p>
            <a:pPr marL="712788" lvl="2" indent="-219075">
              <a:lnSpc>
                <a:spcPct val="110000"/>
              </a:lnSpc>
              <a:spcBef>
                <a:spcPct val="50000"/>
              </a:spcBef>
              <a:spcAft>
                <a:spcPts val="600"/>
              </a:spcAft>
              <a:buClr>
                <a:schemeClr val="accent1"/>
              </a:buClr>
              <a:buSzPct val="100000"/>
              <a:buFont typeface="Wingdings" pitchFamily="2" charset="2"/>
              <a:buChar char="n"/>
            </a:pPr>
            <a:r>
              <a:rPr lang="en-US" sz="1600" dirty="0" smtClean="0"/>
              <a:t>All </a:t>
            </a:r>
            <a:r>
              <a:rPr lang="en-US" sz="1600" dirty="0"/>
              <a:t>units combined, more than</a:t>
            </a:r>
            <a:br>
              <a:rPr lang="en-US" sz="1600" dirty="0"/>
            </a:br>
            <a:r>
              <a:rPr lang="en-US" sz="1600" dirty="0" smtClean="0"/>
              <a:t>30,000 </a:t>
            </a:r>
            <a:r>
              <a:rPr lang="en-US" sz="1600" dirty="0"/>
              <a:t>years of cumulative field </a:t>
            </a:r>
            <a:br>
              <a:rPr lang="en-US" sz="1600" dirty="0"/>
            </a:br>
            <a:r>
              <a:rPr lang="en-US" sz="1600" dirty="0" smtClean="0"/>
              <a:t>experience</a:t>
            </a:r>
            <a:endParaRPr lang="en-US" sz="1600" dirty="0"/>
          </a:p>
        </p:txBody>
      </p:sp>
      <p:sp>
        <p:nvSpPr>
          <p:cNvPr id="73736" name="Title 1"/>
          <p:cNvSpPr txBox="1">
            <a:spLocks/>
          </p:cNvSpPr>
          <p:nvPr/>
        </p:nvSpPr>
        <p:spPr bwMode="auto">
          <a:xfrm>
            <a:off x="468313" y="333375"/>
            <a:ext cx="6983412" cy="647700"/>
          </a:xfrm>
          <a:prstGeom prst="rect">
            <a:avLst/>
          </a:prstGeom>
          <a:noFill/>
          <a:ln w="9525">
            <a:noFill/>
            <a:miter lim="800000"/>
            <a:headEnd/>
            <a:tailEnd/>
          </a:ln>
        </p:spPr>
        <p:txBody>
          <a:bodyPr lIns="0" tIns="0" rIns="0" bIns="0"/>
          <a:lstStyle/>
          <a:p>
            <a:pPr eaLnBrk="0" hangingPunct="0">
              <a:lnSpc>
                <a:spcPct val="110000"/>
              </a:lnSpc>
            </a:pPr>
            <a:r>
              <a:rPr lang="en-US" sz="2000" b="1" dirty="0" smtClean="0">
                <a:ea typeface="ＭＳ Ｐゴシック" charset="-128"/>
              </a:rPr>
              <a:t>JCI Variable Speed Drive Chiller </a:t>
            </a:r>
            <a:r>
              <a:rPr lang="en-US" sz="2000" b="1" dirty="0">
                <a:ea typeface="ＭＳ Ｐゴシック" charset="-128"/>
              </a:rPr>
              <a:t>Experience</a:t>
            </a:r>
            <a:r>
              <a:rPr lang="en-US" sz="1800" b="1" dirty="0">
                <a:solidFill>
                  <a:srgbClr val="FFFFFF"/>
                </a:solidFill>
                <a:ea typeface="ＭＳ Ｐゴシック" charset="-128"/>
              </a:rPr>
              <a:t/>
            </a:r>
            <a:br>
              <a:rPr lang="en-US" sz="1800" b="1" dirty="0">
                <a:solidFill>
                  <a:srgbClr val="FFFFFF"/>
                </a:solidFill>
                <a:ea typeface="ＭＳ Ｐゴシック" charset="-128"/>
              </a:rPr>
            </a:br>
            <a:endParaRPr lang="en-US" sz="1800" i="1" dirty="0">
              <a:solidFill>
                <a:srgbClr val="FFFFFF"/>
              </a:solidFill>
              <a:ea typeface="ＭＳ Ｐゴシック" charset="-128"/>
            </a:endParaRPr>
          </a:p>
        </p:txBody>
      </p:sp>
    </p:spTree>
    <p:extLst>
      <p:ext uri="{BB962C8B-B14F-4D97-AF65-F5344CB8AC3E}">
        <p14:creationId xmlns:p14="http://schemas.microsoft.com/office/powerpoint/2010/main" val="244755159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itle 1"/>
          <p:cNvSpPr txBox="1">
            <a:spLocks/>
          </p:cNvSpPr>
          <p:nvPr/>
        </p:nvSpPr>
        <p:spPr bwMode="auto">
          <a:xfrm>
            <a:off x="576346" y="206375"/>
            <a:ext cx="6983412" cy="647700"/>
          </a:xfrm>
          <a:prstGeom prst="rect">
            <a:avLst/>
          </a:prstGeom>
          <a:noFill/>
          <a:ln w="9525">
            <a:noFill/>
            <a:miter lim="800000"/>
            <a:headEnd/>
            <a:tailEnd/>
          </a:ln>
        </p:spPr>
        <p:txBody>
          <a:bodyPr lIns="0" tIns="0" rIns="0" bIns="0"/>
          <a:lstStyle/>
          <a:p>
            <a:pPr eaLnBrk="0" hangingPunct="0">
              <a:lnSpc>
                <a:spcPct val="110000"/>
              </a:lnSpc>
            </a:pPr>
            <a:r>
              <a:rPr lang="en-US" sz="2000" b="1" dirty="0">
                <a:ea typeface="ＭＳ Ｐゴシック" pitchFamily="34" charset="-128"/>
              </a:rPr>
              <a:t>Product Overview</a:t>
            </a:r>
            <a:r>
              <a:rPr lang="en-US" sz="1800" b="1" dirty="0">
                <a:solidFill>
                  <a:srgbClr val="FFFFFF"/>
                </a:solidFill>
                <a:ea typeface="ＭＳ Ｐゴシック" pitchFamily="34" charset="-128"/>
              </a:rPr>
              <a:t/>
            </a:r>
            <a:br>
              <a:rPr lang="en-US" sz="1800" b="1" dirty="0">
                <a:solidFill>
                  <a:srgbClr val="FFFFFF"/>
                </a:solidFill>
                <a:ea typeface="ＭＳ Ｐゴシック" pitchFamily="34" charset="-128"/>
              </a:rPr>
            </a:br>
            <a:r>
              <a:rPr lang="en-US" sz="1800" i="1" dirty="0" smtClean="0">
                <a:solidFill>
                  <a:schemeClr val="tx2"/>
                </a:solidFill>
                <a:ea typeface="ＭＳ Ｐゴシック" pitchFamily="34" charset="-128"/>
              </a:rPr>
              <a:t>YCIV</a:t>
            </a:r>
            <a:endParaRPr lang="en-US" sz="1800" i="1" dirty="0">
              <a:solidFill>
                <a:schemeClr val="tx2"/>
              </a:solidFill>
              <a:ea typeface="ＭＳ Ｐゴシック" pitchFamily="34" charset="-128"/>
            </a:endParaRPr>
          </a:p>
        </p:txBody>
      </p:sp>
      <p:pic>
        <p:nvPicPr>
          <p:cNvPr id="6" name="Picture 4" descr="Sym_Inside Image"/>
          <p:cNvPicPr>
            <a:picLocks noChangeAspect="1" noChangeArrowheads="1"/>
          </p:cNvPicPr>
          <p:nvPr/>
        </p:nvPicPr>
        <p:blipFill>
          <a:blip r:embed="rId2" cstate="print"/>
          <a:srcRect/>
          <a:stretch>
            <a:fillRect/>
          </a:stretch>
        </p:blipFill>
        <p:spPr bwMode="auto">
          <a:xfrm>
            <a:off x="2162158" y="1596997"/>
            <a:ext cx="5305442" cy="3144191"/>
          </a:xfrm>
          <a:prstGeom prst="rect">
            <a:avLst/>
          </a:prstGeom>
          <a:noFill/>
        </p:spPr>
      </p:pic>
      <p:sp>
        <p:nvSpPr>
          <p:cNvPr id="7" name="TextBox 6"/>
          <p:cNvSpPr txBox="1"/>
          <p:nvPr/>
        </p:nvSpPr>
        <p:spPr>
          <a:xfrm>
            <a:off x="4252783" y="5110296"/>
            <a:ext cx="1143262" cy="584775"/>
          </a:xfrm>
          <a:prstGeom prst="rect">
            <a:avLst/>
          </a:prstGeom>
          <a:noFill/>
        </p:spPr>
        <p:txBody>
          <a:bodyPr wrap="none" rtlCol="0">
            <a:spAutoFit/>
          </a:bodyPr>
          <a:lstStyle/>
          <a:p>
            <a:r>
              <a:rPr lang="en-GB" sz="3200" b="1" dirty="0" smtClean="0">
                <a:solidFill>
                  <a:schemeClr val="tx2"/>
                </a:solidFill>
              </a:rPr>
              <a:t>YCIV</a:t>
            </a:r>
            <a:endParaRPr lang="en-GB" sz="3200" b="1" dirty="0">
              <a:solidFill>
                <a:schemeClr val="tx2"/>
              </a:solidFill>
            </a:endParaRPr>
          </a:p>
        </p:txBody>
      </p:sp>
      <p:sp>
        <p:nvSpPr>
          <p:cNvPr id="4" name="TextBox 3"/>
          <p:cNvSpPr txBox="1"/>
          <p:nvPr/>
        </p:nvSpPr>
        <p:spPr>
          <a:xfrm>
            <a:off x="1981200" y="5638800"/>
            <a:ext cx="5878597" cy="369332"/>
          </a:xfrm>
          <a:prstGeom prst="rect">
            <a:avLst/>
          </a:prstGeom>
          <a:noFill/>
        </p:spPr>
        <p:txBody>
          <a:bodyPr wrap="none" rtlCol="0">
            <a:spAutoFit/>
          </a:bodyPr>
          <a:lstStyle/>
          <a:p>
            <a:r>
              <a:rPr lang="en-GB" b="1" dirty="0" smtClean="0"/>
              <a:t>JCI YORK Second generation Air cooled VSD chiller</a:t>
            </a:r>
            <a:endParaRPr lang="en-GB" b="1" dirty="0"/>
          </a:p>
        </p:txBody>
      </p:sp>
    </p:spTree>
    <p:extLst>
      <p:ext uri="{BB962C8B-B14F-4D97-AF65-F5344CB8AC3E}">
        <p14:creationId xmlns:p14="http://schemas.microsoft.com/office/powerpoint/2010/main" val="2915413429"/>
      </p:ext>
    </p:extLst>
  </p:cSld>
  <p:clrMapOvr>
    <a:masterClrMapping/>
  </p:clrMapOvr>
  <p:transition advClick="0">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YVAA – YORK Variable Speed Air-Cooled Screw Chillers</a:t>
            </a:r>
            <a:br>
              <a:rPr lang="en-US" dirty="0" smtClean="0"/>
            </a:br>
            <a:r>
              <a:rPr lang="en-US" b="0" i="1" dirty="0" smtClean="0">
                <a:solidFill>
                  <a:schemeClr val="tx2"/>
                </a:solidFill>
              </a:rPr>
              <a:t>YCIV Phase Out</a:t>
            </a:r>
            <a:endParaRPr lang="en-GB" dirty="0">
              <a:solidFill>
                <a:schemeClr val="tx2"/>
              </a:solidFill>
            </a:endParaRPr>
          </a:p>
        </p:txBody>
      </p:sp>
      <p:pic>
        <p:nvPicPr>
          <p:cNvPr id="5123" name="Picture 3"/>
          <p:cNvPicPr>
            <a:picLocks noChangeAspect="1" noChangeArrowheads="1"/>
          </p:cNvPicPr>
          <p:nvPr/>
        </p:nvPicPr>
        <p:blipFill>
          <a:blip r:embed="rId2" cstate="print"/>
          <a:srcRect/>
          <a:stretch>
            <a:fillRect/>
          </a:stretch>
        </p:blipFill>
        <p:spPr bwMode="auto">
          <a:xfrm>
            <a:off x="5639810" y="2079856"/>
            <a:ext cx="3351790" cy="2415944"/>
          </a:xfrm>
          <a:prstGeom prst="rect">
            <a:avLst/>
          </a:prstGeom>
          <a:noFill/>
          <a:ln w="9525">
            <a:noFill/>
            <a:miter lim="800000"/>
            <a:headEnd/>
            <a:tailEnd/>
          </a:ln>
        </p:spPr>
      </p:pic>
      <p:sp>
        <p:nvSpPr>
          <p:cNvPr id="11" name="Rectangle 10"/>
          <p:cNvSpPr/>
          <p:nvPr/>
        </p:nvSpPr>
        <p:spPr>
          <a:xfrm>
            <a:off x="4932040" y="3501008"/>
            <a:ext cx="720080" cy="1224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68313" y="1196752"/>
            <a:ext cx="4967783" cy="4681537"/>
          </a:xfrm>
        </p:spPr>
        <p:txBody>
          <a:bodyPr/>
          <a:lstStyle/>
          <a:p>
            <a:pPr lvl="1">
              <a:buClr>
                <a:schemeClr val="tx2"/>
              </a:buClr>
            </a:pPr>
            <a:r>
              <a:rPr lang="en-US" dirty="0" smtClean="0">
                <a:solidFill>
                  <a:schemeClr val="bg2"/>
                </a:solidFill>
              </a:rPr>
              <a:t>YCIV has been or is now being phased out:</a:t>
            </a:r>
          </a:p>
          <a:p>
            <a:pPr lvl="2">
              <a:buClr>
                <a:schemeClr val="tx2"/>
              </a:buClr>
            </a:pPr>
            <a:r>
              <a:rPr lang="en-US" b="1" dirty="0" smtClean="0">
                <a:solidFill>
                  <a:schemeClr val="bg2"/>
                </a:solidFill>
              </a:rPr>
              <a:t>North America: </a:t>
            </a:r>
            <a:r>
              <a:rPr lang="en-US" dirty="0" smtClean="0">
                <a:solidFill>
                  <a:schemeClr val="bg2"/>
                </a:solidFill>
              </a:rPr>
              <a:t>Phase out complete</a:t>
            </a:r>
          </a:p>
          <a:p>
            <a:pPr lvl="2">
              <a:buClr>
                <a:schemeClr val="tx2"/>
              </a:buClr>
            </a:pPr>
            <a:r>
              <a:rPr lang="en-US" b="1" dirty="0" smtClean="0">
                <a:solidFill>
                  <a:schemeClr val="bg2"/>
                </a:solidFill>
              </a:rPr>
              <a:t>Latin America: </a:t>
            </a:r>
            <a:r>
              <a:rPr lang="en-US" dirty="0" smtClean="0">
                <a:solidFill>
                  <a:schemeClr val="bg2"/>
                </a:solidFill>
              </a:rPr>
              <a:t>Phase out complete</a:t>
            </a:r>
          </a:p>
          <a:p>
            <a:pPr lvl="2">
              <a:buClr>
                <a:schemeClr val="tx2"/>
              </a:buClr>
            </a:pPr>
            <a:r>
              <a:rPr lang="en-US" b="1" dirty="0" smtClean="0">
                <a:solidFill>
                  <a:schemeClr val="bg2"/>
                </a:solidFill>
              </a:rPr>
              <a:t>Asia:</a:t>
            </a:r>
            <a:r>
              <a:rPr lang="en-US" dirty="0" smtClean="0">
                <a:solidFill>
                  <a:schemeClr val="bg2"/>
                </a:solidFill>
              </a:rPr>
              <a:t> Phase </a:t>
            </a:r>
            <a:r>
              <a:rPr lang="en-US" dirty="0" smtClean="0">
                <a:solidFill>
                  <a:schemeClr val="bg2"/>
                </a:solidFill>
              </a:rPr>
              <a:t>out complete</a:t>
            </a:r>
            <a:endParaRPr lang="en-US" dirty="0" smtClean="0">
              <a:solidFill>
                <a:schemeClr val="bg2"/>
              </a:solidFill>
            </a:endParaRPr>
          </a:p>
          <a:p>
            <a:pPr lvl="1">
              <a:buClr>
                <a:schemeClr val="tx2"/>
              </a:buClr>
            </a:pPr>
            <a:endParaRPr lang="en-US" sz="400" dirty="0" smtClean="0">
              <a:solidFill>
                <a:schemeClr val="bg2"/>
              </a:solidFill>
            </a:endParaRPr>
          </a:p>
          <a:p>
            <a:pPr lvl="1">
              <a:buClr>
                <a:schemeClr val="tx2"/>
              </a:buClr>
            </a:pPr>
            <a:r>
              <a:rPr lang="en-US" dirty="0" smtClean="0">
                <a:solidFill>
                  <a:schemeClr val="bg2"/>
                </a:solidFill>
              </a:rPr>
              <a:t>Europe Middle East and Africa Status:</a:t>
            </a:r>
          </a:p>
          <a:p>
            <a:pPr lvl="2">
              <a:buClr>
                <a:schemeClr val="tx2"/>
              </a:buClr>
            </a:pPr>
            <a:r>
              <a:rPr lang="en-GB" dirty="0" smtClean="0">
                <a:solidFill>
                  <a:schemeClr val="bg2"/>
                </a:solidFill>
              </a:rPr>
              <a:t>YCIV phased out for standard application:</a:t>
            </a:r>
          </a:p>
          <a:p>
            <a:pPr lvl="3">
              <a:buClr>
                <a:schemeClr val="tx2"/>
              </a:buClr>
            </a:pPr>
            <a:r>
              <a:rPr lang="en-GB" sz="1200" b="1" dirty="0" smtClean="0"/>
              <a:t>2-compressor YCIV:  </a:t>
            </a:r>
            <a:r>
              <a:rPr lang="en-GB" sz="1200" dirty="0" smtClean="0"/>
              <a:t>Phase out complete March 2012</a:t>
            </a:r>
          </a:p>
          <a:p>
            <a:pPr lvl="3">
              <a:buClr>
                <a:schemeClr val="tx2"/>
              </a:buClr>
            </a:pPr>
            <a:r>
              <a:rPr lang="en-GB" sz="1200" b="1" dirty="0" smtClean="0"/>
              <a:t>3-compressor YCIV:  </a:t>
            </a:r>
            <a:r>
              <a:rPr lang="en-GB" sz="1200" dirty="0" smtClean="0"/>
              <a:t>Phase </a:t>
            </a:r>
            <a:r>
              <a:rPr lang="en-GB" sz="1200" dirty="0" smtClean="0"/>
              <a:t>out </a:t>
            </a:r>
            <a:r>
              <a:rPr lang="en-GB" sz="1200" dirty="0" smtClean="0"/>
              <a:t>complete </a:t>
            </a:r>
            <a:r>
              <a:rPr lang="en-GB" sz="1200" dirty="0" smtClean="0"/>
              <a:t>March</a:t>
            </a:r>
            <a:r>
              <a:rPr lang="en-GB" sz="1200" dirty="0" smtClean="0"/>
              <a:t> 2014</a:t>
            </a:r>
            <a:endParaRPr lang="en-GB" sz="1200" dirty="0" smtClean="0"/>
          </a:p>
          <a:p>
            <a:pPr lvl="2">
              <a:buClr>
                <a:schemeClr val="tx2"/>
              </a:buClr>
            </a:pPr>
            <a:r>
              <a:rPr lang="en-GB" sz="1600" dirty="0" smtClean="0">
                <a:solidFill>
                  <a:schemeClr val="tx2"/>
                </a:solidFill>
              </a:rPr>
              <a:t>Remains available </a:t>
            </a:r>
            <a:r>
              <a:rPr lang="en-GB" sz="1600" b="1" u="sng" dirty="0" smtClean="0">
                <a:solidFill>
                  <a:schemeClr val="tx2"/>
                </a:solidFill>
              </a:rPr>
              <a:t>only</a:t>
            </a:r>
            <a:r>
              <a:rPr lang="en-GB" sz="1600" dirty="0" smtClean="0">
                <a:solidFill>
                  <a:schemeClr val="tx2"/>
                </a:solidFill>
              </a:rPr>
              <a:t> for </a:t>
            </a:r>
            <a:r>
              <a:rPr lang="en-GB" sz="1600" dirty="0" smtClean="0">
                <a:solidFill>
                  <a:schemeClr val="tx2"/>
                </a:solidFill>
              </a:rPr>
              <a:t>following applications</a:t>
            </a:r>
          </a:p>
          <a:p>
            <a:pPr marL="268288" lvl="2" indent="0">
              <a:buClr>
                <a:schemeClr val="tx2"/>
              </a:buClr>
              <a:buNone/>
            </a:pPr>
            <a:r>
              <a:rPr lang="en-GB" sz="1800" b="1" u="sng" dirty="0" smtClean="0">
                <a:solidFill>
                  <a:schemeClr val="tx2"/>
                </a:solidFill>
              </a:rPr>
              <a:t>L</a:t>
            </a:r>
            <a:r>
              <a:rPr lang="en-GB" sz="1800" b="1" u="sng" dirty="0" smtClean="0">
                <a:solidFill>
                  <a:schemeClr val="tx2"/>
                </a:solidFill>
              </a:rPr>
              <a:t>ow Temperature </a:t>
            </a:r>
            <a:r>
              <a:rPr lang="en-GB" b="1" u="sng" dirty="0" smtClean="0">
                <a:solidFill>
                  <a:schemeClr val="tx2"/>
                </a:solidFill>
              </a:rPr>
              <a:t>(especially Propylene Glycol)</a:t>
            </a:r>
            <a:endParaRPr lang="en-GB" sz="1800" b="1" u="sng" dirty="0" smtClean="0">
              <a:solidFill>
                <a:schemeClr val="tx2"/>
              </a:solidFill>
            </a:endParaRPr>
          </a:p>
          <a:p>
            <a:pPr marL="268288" lvl="2" indent="0">
              <a:buClr>
                <a:schemeClr val="tx2"/>
              </a:buClr>
              <a:buNone/>
            </a:pPr>
            <a:r>
              <a:rPr lang="en-GB" sz="1800" b="1" u="sng" dirty="0" smtClean="0">
                <a:solidFill>
                  <a:schemeClr val="tx2"/>
                </a:solidFill>
              </a:rPr>
              <a:t>Heat Recovery </a:t>
            </a:r>
          </a:p>
          <a:p>
            <a:pPr marL="268288" lvl="2" indent="0">
              <a:buClr>
                <a:schemeClr val="tx2"/>
              </a:buClr>
              <a:buNone/>
            </a:pPr>
            <a:r>
              <a:rPr lang="en-GB" sz="1800" b="1" u="sng" dirty="0" smtClean="0">
                <a:solidFill>
                  <a:schemeClr val="tx2"/>
                </a:solidFill>
              </a:rPr>
              <a:t>Fin </a:t>
            </a:r>
            <a:r>
              <a:rPr lang="en-GB" sz="1800" b="1" u="sng" dirty="0" smtClean="0">
                <a:solidFill>
                  <a:schemeClr val="tx2"/>
                </a:solidFill>
              </a:rPr>
              <a:t>and </a:t>
            </a:r>
            <a:r>
              <a:rPr lang="en-GB" sz="1800" b="1" u="sng" dirty="0" smtClean="0">
                <a:solidFill>
                  <a:schemeClr val="tx2"/>
                </a:solidFill>
              </a:rPr>
              <a:t>Tube </a:t>
            </a:r>
            <a:r>
              <a:rPr lang="en-GB" sz="1800" b="1" u="sng" dirty="0">
                <a:solidFill>
                  <a:schemeClr val="tx2"/>
                </a:solidFill>
              </a:rPr>
              <a:t>C</a:t>
            </a:r>
            <a:r>
              <a:rPr lang="en-GB" sz="1800" b="1" u="sng" dirty="0" smtClean="0">
                <a:solidFill>
                  <a:schemeClr val="tx2"/>
                </a:solidFill>
              </a:rPr>
              <a:t>ondensers</a:t>
            </a:r>
            <a:r>
              <a:rPr lang="en-GB" sz="1800" b="1" u="sng" dirty="0" smtClean="0">
                <a:solidFill>
                  <a:schemeClr val="tx2"/>
                </a:solidFill>
              </a:rPr>
              <a:t>. </a:t>
            </a:r>
            <a:endParaRPr lang="en-GB" sz="1800" b="1" u="sng" dirty="0" smtClean="0">
              <a:solidFill>
                <a:schemeClr val="tx2"/>
              </a:solidFill>
            </a:endParaRPr>
          </a:p>
          <a:p>
            <a:pPr marL="268288" lvl="2" indent="0">
              <a:buClr>
                <a:schemeClr val="tx2"/>
              </a:buClr>
              <a:buNone/>
            </a:pPr>
            <a:r>
              <a:rPr lang="en-GB" sz="1600" b="1" u="sng" dirty="0" smtClean="0"/>
              <a:t>YCIV are on an extended lead time to YVAA</a:t>
            </a:r>
            <a:endParaRPr lang="en-GB" sz="1600" b="1" u="sng" dirty="0" smtClean="0"/>
          </a:p>
        </p:txBody>
      </p:sp>
    </p:spTree>
    <p:extLst>
      <p:ext uri="{BB962C8B-B14F-4D97-AF65-F5344CB8AC3E}">
        <p14:creationId xmlns:p14="http://schemas.microsoft.com/office/powerpoint/2010/main" val="2384951955"/>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itle 1"/>
          <p:cNvSpPr txBox="1">
            <a:spLocks/>
          </p:cNvSpPr>
          <p:nvPr/>
        </p:nvSpPr>
        <p:spPr bwMode="auto">
          <a:xfrm>
            <a:off x="576346" y="206375"/>
            <a:ext cx="6983412" cy="647700"/>
          </a:xfrm>
          <a:prstGeom prst="rect">
            <a:avLst/>
          </a:prstGeom>
          <a:noFill/>
          <a:ln w="9525">
            <a:noFill/>
            <a:miter lim="800000"/>
            <a:headEnd/>
            <a:tailEnd/>
          </a:ln>
        </p:spPr>
        <p:txBody>
          <a:bodyPr lIns="0" tIns="0" rIns="0" bIns="0"/>
          <a:lstStyle/>
          <a:p>
            <a:pPr eaLnBrk="0" hangingPunct="0">
              <a:lnSpc>
                <a:spcPct val="110000"/>
              </a:lnSpc>
            </a:pPr>
            <a:r>
              <a:rPr lang="en-US" sz="2000" b="1" dirty="0">
                <a:ea typeface="ＭＳ Ｐゴシック" pitchFamily="34" charset="-128"/>
              </a:rPr>
              <a:t>Product Overview</a:t>
            </a:r>
            <a:r>
              <a:rPr lang="en-US" sz="1800" b="1" dirty="0">
                <a:solidFill>
                  <a:srgbClr val="FFFFFF"/>
                </a:solidFill>
                <a:ea typeface="ＭＳ Ｐゴシック" pitchFamily="34" charset="-128"/>
              </a:rPr>
              <a:t/>
            </a:r>
            <a:br>
              <a:rPr lang="en-US" sz="1800" b="1" dirty="0">
                <a:solidFill>
                  <a:srgbClr val="FFFFFF"/>
                </a:solidFill>
                <a:ea typeface="ＭＳ Ｐゴシック" pitchFamily="34" charset="-128"/>
              </a:rPr>
            </a:br>
            <a:r>
              <a:rPr lang="en-US" sz="1800" i="1" dirty="0" smtClean="0">
                <a:solidFill>
                  <a:schemeClr val="tx2"/>
                </a:solidFill>
                <a:ea typeface="ＭＳ Ｐゴシック" pitchFamily="34" charset="-128"/>
              </a:rPr>
              <a:t>YVAA / YCIV</a:t>
            </a:r>
            <a:endParaRPr lang="en-US" sz="1800" i="1" dirty="0">
              <a:solidFill>
                <a:schemeClr val="tx2"/>
              </a:solidFill>
              <a:ea typeface="ＭＳ Ｐゴシック" pitchFamily="34" charset="-128"/>
            </a:endParaRPr>
          </a:p>
        </p:txBody>
      </p:sp>
      <p:sp>
        <p:nvSpPr>
          <p:cNvPr id="7" name="TextBox 6"/>
          <p:cNvSpPr txBox="1"/>
          <p:nvPr/>
        </p:nvSpPr>
        <p:spPr>
          <a:xfrm>
            <a:off x="3810000" y="4953000"/>
            <a:ext cx="1432828" cy="646331"/>
          </a:xfrm>
          <a:prstGeom prst="rect">
            <a:avLst/>
          </a:prstGeom>
          <a:noFill/>
        </p:spPr>
        <p:txBody>
          <a:bodyPr wrap="none" rtlCol="0">
            <a:spAutoFit/>
          </a:bodyPr>
          <a:lstStyle/>
          <a:p>
            <a:r>
              <a:rPr lang="en-GB" sz="3600" b="1" dirty="0" smtClean="0">
                <a:solidFill>
                  <a:schemeClr val="tx2"/>
                </a:solidFill>
              </a:rPr>
              <a:t>YVAA</a:t>
            </a:r>
            <a:endParaRPr lang="en-GB" sz="3600" b="1" dirty="0">
              <a:solidFill>
                <a:schemeClr val="tx2"/>
              </a:solidFill>
            </a:endParaRPr>
          </a:p>
        </p:txBody>
      </p:sp>
      <p:sp>
        <p:nvSpPr>
          <p:cNvPr id="3" name="Rectangle 2"/>
          <p:cNvSpPr/>
          <p:nvPr/>
        </p:nvSpPr>
        <p:spPr>
          <a:xfrm>
            <a:off x="576346" y="1787528"/>
            <a:ext cx="719054" cy="14890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4"/>
          <p:cNvPicPr>
            <a:picLocks noChangeAspect="1" noChangeArrowheads="1"/>
          </p:cNvPicPr>
          <p:nvPr/>
        </p:nvPicPr>
        <p:blipFill>
          <a:blip r:embed="rId2" cstate="print"/>
          <a:srcRect/>
          <a:stretch>
            <a:fillRect/>
          </a:stretch>
        </p:blipFill>
        <p:spPr bwMode="auto">
          <a:xfrm>
            <a:off x="1774064" y="1447800"/>
            <a:ext cx="5388735" cy="3541168"/>
          </a:xfrm>
          <a:prstGeom prst="rect">
            <a:avLst/>
          </a:prstGeom>
          <a:noFill/>
          <a:ln w="9525">
            <a:noFill/>
            <a:miter lim="800000"/>
            <a:headEnd/>
            <a:tailEnd/>
          </a:ln>
        </p:spPr>
      </p:pic>
      <p:sp>
        <p:nvSpPr>
          <p:cNvPr id="10" name="Rectangle 9"/>
          <p:cNvSpPr/>
          <p:nvPr/>
        </p:nvSpPr>
        <p:spPr>
          <a:xfrm>
            <a:off x="1774064" y="1524000"/>
            <a:ext cx="719054" cy="14890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p:cNvSpPr txBox="1"/>
          <p:nvPr/>
        </p:nvSpPr>
        <p:spPr>
          <a:xfrm>
            <a:off x="2133600" y="5638800"/>
            <a:ext cx="5622117" cy="369332"/>
          </a:xfrm>
          <a:prstGeom prst="rect">
            <a:avLst/>
          </a:prstGeom>
          <a:noFill/>
        </p:spPr>
        <p:txBody>
          <a:bodyPr wrap="none" rtlCol="0">
            <a:spAutoFit/>
          </a:bodyPr>
          <a:lstStyle/>
          <a:p>
            <a:r>
              <a:rPr lang="en-GB" b="1" dirty="0" smtClean="0"/>
              <a:t>JCI YORK Third generation Air cooled VSD chiller</a:t>
            </a:r>
            <a:endParaRPr lang="en-GB" b="1" dirty="0"/>
          </a:p>
        </p:txBody>
      </p:sp>
    </p:spTree>
    <p:extLst>
      <p:ext uri="{BB962C8B-B14F-4D97-AF65-F5344CB8AC3E}">
        <p14:creationId xmlns:p14="http://schemas.microsoft.com/office/powerpoint/2010/main" val="2555793430"/>
      </p:ext>
    </p:extLst>
  </p:cSld>
  <p:clrMapOvr>
    <a:masterClrMapping/>
  </p:clrMapOvr>
  <p:transition advClick="0">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itle 1"/>
          <p:cNvSpPr txBox="1">
            <a:spLocks/>
          </p:cNvSpPr>
          <p:nvPr/>
        </p:nvSpPr>
        <p:spPr bwMode="auto">
          <a:xfrm>
            <a:off x="468313" y="190500"/>
            <a:ext cx="6983412" cy="647700"/>
          </a:xfrm>
          <a:prstGeom prst="rect">
            <a:avLst/>
          </a:prstGeom>
          <a:noFill/>
          <a:ln w="9525">
            <a:noFill/>
            <a:miter lim="800000"/>
            <a:headEnd/>
            <a:tailEnd/>
          </a:ln>
        </p:spPr>
        <p:txBody>
          <a:bodyPr lIns="0" tIns="0" rIns="0" bIns="0"/>
          <a:lstStyle/>
          <a:p>
            <a:pPr eaLnBrk="0" hangingPunct="0">
              <a:lnSpc>
                <a:spcPct val="110000"/>
              </a:lnSpc>
            </a:pPr>
            <a:r>
              <a:rPr lang="en-US" sz="2000" b="1" dirty="0">
                <a:ea typeface="ＭＳ Ｐゴシック" pitchFamily="34" charset="-128"/>
              </a:rPr>
              <a:t>Product Overview</a:t>
            </a:r>
            <a:r>
              <a:rPr lang="en-US" sz="1800" b="1" dirty="0">
                <a:solidFill>
                  <a:srgbClr val="FFFFFF"/>
                </a:solidFill>
                <a:ea typeface="ＭＳ Ｐゴシック" pitchFamily="34" charset="-128"/>
              </a:rPr>
              <a:t/>
            </a:r>
            <a:br>
              <a:rPr lang="en-US" sz="1800" b="1" dirty="0">
                <a:solidFill>
                  <a:srgbClr val="FFFFFF"/>
                </a:solidFill>
                <a:ea typeface="ＭＳ Ｐゴシック" pitchFamily="34" charset="-128"/>
              </a:rPr>
            </a:br>
            <a:r>
              <a:rPr lang="en-US" sz="1800" dirty="0">
                <a:solidFill>
                  <a:srgbClr val="FFFFFF"/>
                </a:solidFill>
                <a:ea typeface="ＭＳ Ｐゴシック" pitchFamily="34" charset="-128"/>
              </a:rPr>
              <a:t> </a:t>
            </a:r>
            <a:r>
              <a:rPr lang="en-US" sz="1800" i="1" dirty="0">
                <a:solidFill>
                  <a:schemeClr val="tx2"/>
                </a:solidFill>
                <a:ea typeface="ＭＳ Ｐゴシック" pitchFamily="34" charset="-128"/>
              </a:rPr>
              <a:t>YVAA  Component Layout</a:t>
            </a:r>
          </a:p>
        </p:txBody>
      </p:sp>
      <p:pic>
        <p:nvPicPr>
          <p:cNvPr id="7174" name="Picture 7" descr="yvaa_photo_2.png"/>
          <p:cNvPicPr>
            <a:picLocks noChangeAspect="1"/>
          </p:cNvPicPr>
          <p:nvPr/>
        </p:nvPicPr>
        <p:blipFill>
          <a:blip r:embed="rId2" cstate="print"/>
          <a:srcRect/>
          <a:stretch>
            <a:fillRect/>
          </a:stretch>
        </p:blipFill>
        <p:spPr bwMode="auto">
          <a:xfrm>
            <a:off x="755650" y="981075"/>
            <a:ext cx="7165975" cy="5732463"/>
          </a:xfrm>
          <a:prstGeom prst="rect">
            <a:avLst/>
          </a:prstGeom>
          <a:noFill/>
          <a:ln w="9525">
            <a:noFill/>
            <a:miter lim="800000"/>
            <a:headEnd/>
            <a:tailEnd/>
          </a:ln>
        </p:spPr>
      </p:pic>
      <p:grpSp>
        <p:nvGrpSpPr>
          <p:cNvPr id="2" name="Group 33"/>
          <p:cNvGrpSpPr>
            <a:grpSpLocks/>
          </p:cNvGrpSpPr>
          <p:nvPr/>
        </p:nvGrpSpPr>
        <p:grpSpPr bwMode="auto">
          <a:xfrm>
            <a:off x="5724525" y="1268413"/>
            <a:ext cx="3024188" cy="1954212"/>
            <a:chOff x="2087660" y="-1609019"/>
            <a:chExt cx="3024170" cy="1370294"/>
          </a:xfrm>
        </p:grpSpPr>
        <p:sp>
          <p:nvSpPr>
            <p:cNvPr id="13" name="Rounded Rectangle 12"/>
            <p:cNvSpPr/>
            <p:nvPr/>
          </p:nvSpPr>
          <p:spPr>
            <a:xfrm>
              <a:off x="2087660" y="-1609019"/>
              <a:ext cx="3024170" cy="959540"/>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Microchannel Condenser Coils</a:t>
              </a:r>
            </a:p>
            <a:p>
              <a:pPr algn="ctr">
                <a:defRPr/>
              </a:pPr>
              <a:endParaRPr lang="en-US" sz="1400" b="1" dirty="0">
                <a:solidFill>
                  <a:schemeClr val="tx1"/>
                </a:solidFill>
              </a:endParaRPr>
            </a:p>
            <a:p>
              <a:pPr algn="ctr">
                <a:defRPr/>
              </a:pPr>
              <a:endParaRPr lang="en-US" sz="1400" b="1" dirty="0">
                <a:solidFill>
                  <a:schemeClr val="tx1"/>
                </a:solidFill>
              </a:endParaRPr>
            </a:p>
            <a:p>
              <a:pPr algn="ctr">
                <a:defRPr/>
              </a:pPr>
              <a:endParaRPr lang="en-US" sz="1400" b="1" dirty="0">
                <a:solidFill>
                  <a:schemeClr val="tx1"/>
                </a:solidFill>
              </a:endParaRPr>
            </a:p>
            <a:p>
              <a:pPr algn="ctr">
                <a:defRPr/>
              </a:pPr>
              <a:endParaRPr lang="en-US" sz="1400" b="1" dirty="0">
                <a:solidFill>
                  <a:schemeClr val="tx1"/>
                </a:solidFill>
              </a:endParaRPr>
            </a:p>
          </p:txBody>
        </p:sp>
        <p:cxnSp>
          <p:nvCxnSpPr>
            <p:cNvPr id="14" name="Shape 16"/>
            <p:cNvCxnSpPr>
              <a:endCxn id="20491" idx="2"/>
            </p:cNvCxnSpPr>
            <p:nvPr/>
          </p:nvCxnSpPr>
          <p:spPr>
            <a:xfrm rot="5400000" flipH="1" flipV="1">
              <a:off x="3143544" y="-648094"/>
              <a:ext cx="410754" cy="407986"/>
            </a:xfrm>
            <a:prstGeom prst="bentConnector3">
              <a:avLst>
                <a:gd name="adj1" fmla="val 1631"/>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grpSp>
        <p:nvGrpSpPr>
          <p:cNvPr id="3" name="Group 33"/>
          <p:cNvGrpSpPr>
            <a:grpSpLocks/>
          </p:cNvGrpSpPr>
          <p:nvPr/>
        </p:nvGrpSpPr>
        <p:grpSpPr bwMode="auto">
          <a:xfrm>
            <a:off x="250825" y="4508500"/>
            <a:ext cx="3816350" cy="1517650"/>
            <a:chOff x="-2189587" y="-146806"/>
            <a:chExt cx="3601945" cy="1894036"/>
          </a:xfrm>
        </p:grpSpPr>
        <p:sp>
          <p:nvSpPr>
            <p:cNvPr id="16" name="Rounded Rectangle 15"/>
            <p:cNvSpPr/>
            <p:nvPr/>
          </p:nvSpPr>
          <p:spPr>
            <a:xfrm>
              <a:off x="-2189587" y="483219"/>
              <a:ext cx="2786863" cy="1264011"/>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b="1" dirty="0">
                  <a:solidFill>
                    <a:schemeClr val="tx1"/>
                  </a:solidFill>
                </a:rPr>
                <a:t>High Efficiency </a:t>
              </a:r>
              <a:br>
                <a:rPr lang="en-US" sz="1400" b="1" dirty="0">
                  <a:solidFill>
                    <a:schemeClr val="tx1"/>
                  </a:solidFill>
                </a:rPr>
              </a:br>
              <a:r>
                <a:rPr lang="en-US" sz="1400" b="1" dirty="0">
                  <a:solidFill>
                    <a:schemeClr val="tx1"/>
                  </a:solidFill>
                </a:rPr>
                <a:t>Falling Film </a:t>
              </a:r>
              <a:br>
                <a:rPr lang="en-US" sz="1400" b="1" dirty="0">
                  <a:solidFill>
                    <a:schemeClr val="tx1"/>
                  </a:solidFill>
                </a:rPr>
              </a:br>
              <a:r>
                <a:rPr lang="en-US" sz="1400" b="1" dirty="0">
                  <a:solidFill>
                    <a:schemeClr val="tx1"/>
                  </a:solidFill>
                </a:rPr>
                <a:t>Evaporator</a:t>
              </a:r>
            </a:p>
          </p:txBody>
        </p:sp>
        <p:cxnSp>
          <p:nvCxnSpPr>
            <p:cNvPr id="17" name="Shape 16"/>
            <p:cNvCxnSpPr>
              <a:endCxn id="16" idx="3"/>
            </p:cNvCxnSpPr>
            <p:nvPr/>
          </p:nvCxnSpPr>
          <p:spPr>
            <a:xfrm rot="5400000">
              <a:off x="373801" y="76668"/>
              <a:ext cx="1262031" cy="815082"/>
            </a:xfrm>
            <a:prstGeom prst="bentConnector2">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grpSp>
        <p:nvGrpSpPr>
          <p:cNvPr id="4" name="Group 33"/>
          <p:cNvGrpSpPr>
            <a:grpSpLocks/>
          </p:cNvGrpSpPr>
          <p:nvPr/>
        </p:nvGrpSpPr>
        <p:grpSpPr bwMode="auto">
          <a:xfrm>
            <a:off x="250825" y="3068638"/>
            <a:ext cx="2952750" cy="1584325"/>
            <a:chOff x="2916803" y="387523"/>
            <a:chExt cx="2889070" cy="1709153"/>
          </a:xfrm>
        </p:grpSpPr>
        <p:sp>
          <p:nvSpPr>
            <p:cNvPr id="19" name="Rounded Rectangle 18"/>
            <p:cNvSpPr/>
            <p:nvPr/>
          </p:nvSpPr>
          <p:spPr>
            <a:xfrm>
              <a:off x="2916803" y="387523"/>
              <a:ext cx="1460068" cy="1553308"/>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Screw Compressor</a:t>
              </a:r>
            </a:p>
            <a:p>
              <a:pPr algn="ctr">
                <a:defRPr/>
              </a:pPr>
              <a:endParaRPr lang="en-US" sz="1400" b="1" dirty="0">
                <a:solidFill>
                  <a:schemeClr val="tx1"/>
                </a:solidFill>
              </a:endParaRPr>
            </a:p>
            <a:p>
              <a:pPr algn="ctr">
                <a:defRPr/>
              </a:pPr>
              <a:endParaRPr lang="en-US" sz="1400" b="1" dirty="0">
                <a:solidFill>
                  <a:schemeClr val="tx1"/>
                </a:solidFill>
              </a:endParaRPr>
            </a:p>
            <a:p>
              <a:pPr algn="ctr">
                <a:defRPr/>
              </a:pPr>
              <a:endParaRPr lang="en-US" sz="1400" b="1" dirty="0">
                <a:solidFill>
                  <a:schemeClr val="tx1"/>
                </a:solidFill>
              </a:endParaRPr>
            </a:p>
            <a:p>
              <a:pPr algn="ctr">
                <a:defRPr/>
              </a:pPr>
              <a:endParaRPr lang="en-US" sz="1400" b="1" dirty="0">
                <a:solidFill>
                  <a:schemeClr val="tx1"/>
                </a:solidFill>
              </a:endParaRPr>
            </a:p>
          </p:txBody>
        </p:sp>
        <p:cxnSp>
          <p:nvCxnSpPr>
            <p:cNvPr id="20" name="Shape 16"/>
            <p:cNvCxnSpPr>
              <a:endCxn id="19" idx="2"/>
            </p:cNvCxnSpPr>
            <p:nvPr/>
          </p:nvCxnSpPr>
          <p:spPr>
            <a:xfrm rot="10800000">
              <a:off x="3646837" y="1940831"/>
              <a:ext cx="2159036" cy="155845"/>
            </a:xfrm>
            <a:prstGeom prst="bentConnector2">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grpSp>
        <p:nvGrpSpPr>
          <p:cNvPr id="5" name="Group 33"/>
          <p:cNvGrpSpPr>
            <a:grpSpLocks/>
          </p:cNvGrpSpPr>
          <p:nvPr/>
        </p:nvGrpSpPr>
        <p:grpSpPr bwMode="auto">
          <a:xfrm>
            <a:off x="250825" y="1420813"/>
            <a:ext cx="2441575" cy="1801812"/>
            <a:chOff x="2455644" y="-1609021"/>
            <a:chExt cx="2440163" cy="1262876"/>
          </a:xfrm>
        </p:grpSpPr>
        <p:sp>
          <p:nvSpPr>
            <p:cNvPr id="24" name="Rounded Rectangle 23"/>
            <p:cNvSpPr/>
            <p:nvPr/>
          </p:nvSpPr>
          <p:spPr>
            <a:xfrm>
              <a:off x="2455644" y="-1609021"/>
              <a:ext cx="2440163" cy="460644"/>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Microchannel Glycol Cooling Coil</a:t>
              </a:r>
            </a:p>
          </p:txBody>
        </p:sp>
        <p:cxnSp>
          <p:nvCxnSpPr>
            <p:cNvPr id="25" name="Shape 16"/>
            <p:cNvCxnSpPr>
              <a:endCxn id="24" idx="2"/>
            </p:cNvCxnSpPr>
            <p:nvPr/>
          </p:nvCxnSpPr>
          <p:spPr>
            <a:xfrm rot="16200000" flipV="1">
              <a:off x="3564161" y="-1036812"/>
              <a:ext cx="802232" cy="579102"/>
            </a:xfrm>
            <a:prstGeom prst="bentConnector3">
              <a:avLst>
                <a:gd name="adj1" fmla="val 63502"/>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pic>
        <p:nvPicPr>
          <p:cNvPr id="20491" name="Picture 12" descr="condenser.jpg"/>
          <p:cNvPicPr>
            <a:picLocks noChangeAspect="1"/>
          </p:cNvPicPr>
          <p:nvPr/>
        </p:nvPicPr>
        <p:blipFill>
          <a:blip r:embed="rId3" cstate="print">
            <a:clrChange>
              <a:clrFrom>
                <a:srgbClr val="FFFFFF"/>
              </a:clrFrom>
              <a:clrTo>
                <a:srgbClr val="FFFFFF">
                  <a:alpha val="0"/>
                </a:srgbClr>
              </a:clrTo>
            </a:clrChange>
          </a:blip>
          <a:srcRect l="20561" t="10973" r="17134" b="21945"/>
          <a:stretch>
            <a:fillRect/>
          </a:stretch>
        </p:blipFill>
        <p:spPr bwMode="auto">
          <a:xfrm>
            <a:off x="6457950" y="1652588"/>
            <a:ext cx="1463675" cy="984250"/>
          </a:xfrm>
          <a:prstGeom prst="rect">
            <a:avLst/>
          </a:prstGeom>
          <a:noFill/>
          <a:ln w="9525">
            <a:noFill/>
            <a:miter lim="800000"/>
            <a:headEnd/>
            <a:tailEnd/>
          </a:ln>
        </p:spPr>
      </p:pic>
      <p:pic>
        <p:nvPicPr>
          <p:cNvPr id="28" name="Picture 27" descr="compressor_1125 copy.jpg"/>
          <p:cNvPicPr>
            <a:picLocks noChangeAspect="1"/>
          </p:cNvPicPr>
          <p:nvPr/>
        </p:nvPicPr>
        <p:blipFill>
          <a:blip r:embed="rId4" cstate="print">
            <a:clrChange>
              <a:clrFrom>
                <a:srgbClr val="FFFFFF"/>
              </a:clrFrom>
              <a:clrTo>
                <a:srgbClr val="FFFFFF">
                  <a:alpha val="0"/>
                </a:srgbClr>
              </a:clrTo>
            </a:clrChange>
          </a:blip>
          <a:srcRect l="41468" t="48889" r="48016" b="38413"/>
          <a:stretch>
            <a:fillRect/>
          </a:stretch>
        </p:blipFill>
        <p:spPr bwMode="auto">
          <a:xfrm>
            <a:off x="468313" y="3606800"/>
            <a:ext cx="1003300" cy="758825"/>
          </a:xfrm>
          <a:prstGeom prst="rect">
            <a:avLst/>
          </a:prstGeom>
          <a:noFill/>
          <a:ln w="9525">
            <a:solidFill>
              <a:schemeClr val="accent3">
                <a:lumMod val="95000"/>
              </a:schemeClr>
            </a:solidFill>
            <a:miter lim="800000"/>
            <a:headEnd/>
            <a:tailEnd/>
          </a:ln>
        </p:spPr>
      </p:pic>
      <p:pic>
        <p:nvPicPr>
          <p:cNvPr id="39" name="Picture 6" descr="evaporator.jpg"/>
          <p:cNvPicPr>
            <a:picLocks noChangeAspect="1"/>
          </p:cNvPicPr>
          <p:nvPr/>
        </p:nvPicPr>
        <p:blipFill>
          <a:blip r:embed="rId5" cstate="print">
            <a:clrChange>
              <a:clrFrom>
                <a:srgbClr val="FFFFFF"/>
              </a:clrFrom>
              <a:clrTo>
                <a:srgbClr val="FFFFFF">
                  <a:alpha val="0"/>
                </a:srgbClr>
              </a:clrTo>
            </a:clrChange>
          </a:blip>
          <a:srcRect t="14043" b="4681"/>
          <a:stretch>
            <a:fillRect/>
          </a:stretch>
        </p:blipFill>
        <p:spPr bwMode="auto">
          <a:xfrm>
            <a:off x="1743075" y="5013325"/>
            <a:ext cx="1157288" cy="1012825"/>
          </a:xfrm>
          <a:prstGeom prst="rect">
            <a:avLst/>
          </a:prstGeom>
          <a:noFill/>
          <a:ln w="9525">
            <a:noFill/>
            <a:miter lim="800000"/>
            <a:headEnd/>
            <a:tailEnd/>
          </a:ln>
        </p:spPr>
      </p:pic>
    </p:spTree>
    <p:extLst>
      <p:ext uri="{BB962C8B-B14F-4D97-AF65-F5344CB8AC3E}">
        <p14:creationId xmlns:p14="http://schemas.microsoft.com/office/powerpoint/2010/main" val="9363546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491"/>
                                        </p:tgtEl>
                                        <p:attrNameLst>
                                          <p:attrName>style.visibility</p:attrName>
                                        </p:attrNameLst>
                                      </p:cBhvr>
                                      <p:to>
                                        <p:strVal val="visible"/>
                                      </p:to>
                                    </p:set>
                                    <p:animEffect transition="in" filter="fade">
                                      <p:cBhvr>
                                        <p:cTn id="10" dur="2000"/>
                                        <p:tgtEl>
                                          <p:spTgt spid="204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20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chiller without condenser.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34925" y="333375"/>
            <a:ext cx="9021763" cy="5638800"/>
          </a:xfrm>
          <a:prstGeom prst="rect">
            <a:avLst/>
          </a:prstGeom>
          <a:noFill/>
          <a:ln w="9525">
            <a:noFill/>
            <a:miter lim="800000"/>
            <a:headEnd/>
            <a:tailEnd/>
          </a:ln>
        </p:spPr>
      </p:pic>
      <p:sp>
        <p:nvSpPr>
          <p:cNvPr id="8198" name="Title 1"/>
          <p:cNvSpPr txBox="1">
            <a:spLocks/>
          </p:cNvSpPr>
          <p:nvPr/>
        </p:nvSpPr>
        <p:spPr bwMode="auto">
          <a:xfrm>
            <a:off x="689769" y="224631"/>
            <a:ext cx="6983412" cy="647700"/>
          </a:xfrm>
          <a:prstGeom prst="rect">
            <a:avLst/>
          </a:prstGeom>
          <a:noFill/>
          <a:ln w="9525">
            <a:noFill/>
            <a:miter lim="800000"/>
            <a:headEnd/>
            <a:tailEnd/>
          </a:ln>
        </p:spPr>
        <p:txBody>
          <a:bodyPr lIns="0" tIns="0" rIns="0" bIns="0"/>
          <a:lstStyle/>
          <a:p>
            <a:pPr eaLnBrk="0" hangingPunct="0">
              <a:lnSpc>
                <a:spcPct val="110000"/>
              </a:lnSpc>
            </a:pPr>
            <a:r>
              <a:rPr lang="en-US" sz="2000" b="1" dirty="0">
                <a:ea typeface="ＭＳ Ｐゴシック" pitchFamily="34" charset="-128"/>
              </a:rPr>
              <a:t>Product Overview</a:t>
            </a:r>
            <a:r>
              <a:rPr lang="en-US" sz="1800" b="1" dirty="0">
                <a:solidFill>
                  <a:srgbClr val="FFFFFF"/>
                </a:solidFill>
                <a:ea typeface="ＭＳ Ｐゴシック" pitchFamily="34" charset="-128"/>
              </a:rPr>
              <a:t/>
            </a:r>
            <a:br>
              <a:rPr lang="en-US" sz="1800" b="1" dirty="0">
                <a:solidFill>
                  <a:srgbClr val="FFFFFF"/>
                </a:solidFill>
                <a:ea typeface="ＭＳ Ｐゴシック" pitchFamily="34" charset="-128"/>
              </a:rPr>
            </a:br>
            <a:r>
              <a:rPr lang="en-US" sz="1800" i="1" dirty="0">
                <a:solidFill>
                  <a:schemeClr val="tx2"/>
                </a:solidFill>
                <a:ea typeface="ＭＳ Ｐゴシック" pitchFamily="34" charset="-128"/>
              </a:rPr>
              <a:t>YVAA  Component Layout</a:t>
            </a:r>
          </a:p>
        </p:txBody>
      </p:sp>
      <p:grpSp>
        <p:nvGrpSpPr>
          <p:cNvPr id="2" name="Group 33"/>
          <p:cNvGrpSpPr>
            <a:grpSpLocks/>
          </p:cNvGrpSpPr>
          <p:nvPr/>
        </p:nvGrpSpPr>
        <p:grpSpPr bwMode="auto">
          <a:xfrm>
            <a:off x="6084888" y="3284538"/>
            <a:ext cx="2808287" cy="863600"/>
            <a:chOff x="2087497" y="-1754059"/>
            <a:chExt cx="2808310" cy="605771"/>
          </a:xfrm>
        </p:grpSpPr>
        <p:sp>
          <p:nvSpPr>
            <p:cNvPr id="13" name="Rounded Rectangle 12"/>
            <p:cNvSpPr/>
            <p:nvPr/>
          </p:nvSpPr>
          <p:spPr>
            <a:xfrm>
              <a:off x="2455800" y="-1501284"/>
              <a:ext cx="2440007" cy="352996"/>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Oil Separator</a:t>
              </a:r>
            </a:p>
          </p:txBody>
        </p:sp>
        <p:cxnSp>
          <p:nvCxnSpPr>
            <p:cNvPr id="14" name="Shape 16"/>
            <p:cNvCxnSpPr>
              <a:endCxn id="13" idx="1"/>
            </p:cNvCxnSpPr>
            <p:nvPr/>
          </p:nvCxnSpPr>
          <p:spPr>
            <a:xfrm rot="16200000" flipH="1">
              <a:off x="2057290" y="-1723852"/>
              <a:ext cx="428716" cy="368303"/>
            </a:xfrm>
            <a:prstGeom prst="bentConnector2">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grpSp>
        <p:nvGrpSpPr>
          <p:cNvPr id="3" name="Group 33"/>
          <p:cNvGrpSpPr>
            <a:grpSpLocks/>
          </p:cNvGrpSpPr>
          <p:nvPr/>
        </p:nvGrpSpPr>
        <p:grpSpPr bwMode="auto">
          <a:xfrm>
            <a:off x="5435600" y="1136650"/>
            <a:ext cx="3449638" cy="1860550"/>
            <a:chOff x="-3005121" y="1016979"/>
            <a:chExt cx="3255697" cy="2324843"/>
          </a:xfrm>
        </p:grpSpPr>
        <p:sp>
          <p:nvSpPr>
            <p:cNvPr id="16" name="Rounded Rectangle 15"/>
            <p:cNvSpPr/>
            <p:nvPr/>
          </p:nvSpPr>
          <p:spPr>
            <a:xfrm>
              <a:off x="-2046241" y="1016979"/>
              <a:ext cx="2296817" cy="1874554"/>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High Efficiency Falling Film Evaporator</a:t>
              </a:r>
            </a:p>
            <a:p>
              <a:pPr algn="ctr">
                <a:defRPr/>
              </a:pPr>
              <a:endParaRPr lang="en-US" sz="1400" b="1" dirty="0">
                <a:solidFill>
                  <a:schemeClr val="tx1"/>
                </a:solidFill>
              </a:endParaRPr>
            </a:p>
            <a:p>
              <a:pPr algn="ctr">
                <a:defRPr/>
              </a:pPr>
              <a:endParaRPr lang="en-US" sz="1400" b="1" dirty="0">
                <a:solidFill>
                  <a:schemeClr val="tx1"/>
                </a:solidFill>
              </a:endParaRPr>
            </a:p>
            <a:p>
              <a:pPr algn="ctr">
                <a:defRPr/>
              </a:pPr>
              <a:endParaRPr lang="en-US" sz="1400" b="1" dirty="0">
                <a:solidFill>
                  <a:schemeClr val="tx1"/>
                </a:solidFill>
              </a:endParaRPr>
            </a:p>
            <a:p>
              <a:pPr algn="ctr">
                <a:defRPr/>
              </a:pPr>
              <a:endParaRPr lang="en-US" sz="1400" b="1" dirty="0">
                <a:solidFill>
                  <a:schemeClr val="tx1"/>
                </a:solidFill>
              </a:endParaRPr>
            </a:p>
          </p:txBody>
        </p:sp>
        <p:cxnSp>
          <p:nvCxnSpPr>
            <p:cNvPr id="17" name="Shape 16"/>
            <p:cNvCxnSpPr>
              <a:endCxn id="16" idx="1"/>
            </p:cNvCxnSpPr>
            <p:nvPr/>
          </p:nvCxnSpPr>
          <p:spPr>
            <a:xfrm rot="5400000" flipH="1" flipV="1">
              <a:off x="-3218968" y="2169095"/>
              <a:ext cx="1386574" cy="958880"/>
            </a:xfrm>
            <a:prstGeom prst="bentConnector2">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grpSp>
        <p:nvGrpSpPr>
          <p:cNvPr id="4" name="Group 33"/>
          <p:cNvGrpSpPr>
            <a:grpSpLocks/>
          </p:cNvGrpSpPr>
          <p:nvPr/>
        </p:nvGrpSpPr>
        <p:grpSpPr bwMode="auto">
          <a:xfrm>
            <a:off x="3851275" y="4365625"/>
            <a:ext cx="5033963" cy="1439863"/>
            <a:chOff x="1106727" y="338811"/>
            <a:chExt cx="4156851" cy="1007601"/>
          </a:xfrm>
        </p:grpSpPr>
        <p:sp>
          <p:nvSpPr>
            <p:cNvPr id="19" name="Rounded Rectangle 18"/>
            <p:cNvSpPr/>
            <p:nvPr/>
          </p:nvSpPr>
          <p:spPr>
            <a:xfrm>
              <a:off x="3253974" y="1008694"/>
              <a:ext cx="2009604" cy="337718"/>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Economizer Flash Tank</a:t>
              </a:r>
            </a:p>
          </p:txBody>
        </p:sp>
        <p:cxnSp>
          <p:nvCxnSpPr>
            <p:cNvPr id="20" name="Shape 16"/>
            <p:cNvCxnSpPr>
              <a:endCxn id="19" idx="1"/>
            </p:cNvCxnSpPr>
            <p:nvPr/>
          </p:nvCxnSpPr>
          <p:spPr>
            <a:xfrm>
              <a:off x="1106727" y="338811"/>
              <a:ext cx="2147247" cy="838742"/>
            </a:xfrm>
            <a:prstGeom prst="bentConnector3">
              <a:avLst>
                <a:gd name="adj1" fmla="val 1464"/>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grpSp>
        <p:nvGrpSpPr>
          <p:cNvPr id="5" name="Group 33"/>
          <p:cNvGrpSpPr>
            <a:grpSpLocks/>
          </p:cNvGrpSpPr>
          <p:nvPr/>
        </p:nvGrpSpPr>
        <p:grpSpPr bwMode="auto">
          <a:xfrm>
            <a:off x="5219700" y="3789363"/>
            <a:ext cx="3665538" cy="1230312"/>
            <a:chOff x="1570042" y="265821"/>
            <a:chExt cx="3587014" cy="1327112"/>
          </a:xfrm>
        </p:grpSpPr>
        <p:sp>
          <p:nvSpPr>
            <p:cNvPr id="37" name="Rounded Rectangle 36"/>
            <p:cNvSpPr/>
            <p:nvPr/>
          </p:nvSpPr>
          <p:spPr>
            <a:xfrm>
              <a:off x="2775552" y="1009004"/>
              <a:ext cx="2381504" cy="583929"/>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Screw Compressor</a:t>
              </a:r>
            </a:p>
          </p:txBody>
        </p:sp>
        <p:cxnSp>
          <p:nvCxnSpPr>
            <p:cNvPr id="38" name="Shape 16"/>
            <p:cNvCxnSpPr>
              <a:endCxn id="37" idx="1"/>
            </p:cNvCxnSpPr>
            <p:nvPr/>
          </p:nvCxnSpPr>
          <p:spPr>
            <a:xfrm>
              <a:off x="1570042" y="265821"/>
              <a:ext cx="1205510" cy="1034292"/>
            </a:xfrm>
            <a:prstGeom prst="bentConnector3">
              <a:avLst>
                <a:gd name="adj1" fmla="val 2968"/>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sp>
        <p:nvSpPr>
          <p:cNvPr id="44" name="Rounded Rectangle 43"/>
          <p:cNvSpPr/>
          <p:nvPr/>
        </p:nvSpPr>
        <p:spPr>
          <a:xfrm>
            <a:off x="250825" y="2347913"/>
            <a:ext cx="2663825" cy="2089150"/>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800" b="1" dirty="0">
                <a:solidFill>
                  <a:schemeClr val="tx1"/>
                </a:solidFill>
              </a:rPr>
              <a:t>Compressor, Oil Separator, Filter Drier &amp; Economizer Tank are Mirror Image on Both Sides of Evaporator</a:t>
            </a:r>
          </a:p>
        </p:txBody>
      </p:sp>
      <p:pic>
        <p:nvPicPr>
          <p:cNvPr id="21516" name="Picture 6" descr="evaporator.jpg"/>
          <p:cNvPicPr>
            <a:picLocks noChangeAspect="1"/>
          </p:cNvPicPr>
          <p:nvPr/>
        </p:nvPicPr>
        <p:blipFill>
          <a:blip r:embed="rId3" cstate="print">
            <a:clrChange>
              <a:clrFrom>
                <a:srgbClr val="FFFFFF"/>
              </a:clrFrom>
              <a:clrTo>
                <a:srgbClr val="FFFFFF">
                  <a:alpha val="0"/>
                </a:srgbClr>
              </a:clrTo>
            </a:clrChange>
          </a:blip>
          <a:srcRect t="14043" b="4681"/>
          <a:stretch>
            <a:fillRect/>
          </a:stretch>
        </p:blipFill>
        <p:spPr bwMode="auto">
          <a:xfrm>
            <a:off x="7086600" y="1624013"/>
            <a:ext cx="1157288" cy="1012825"/>
          </a:xfrm>
          <a:prstGeom prst="rect">
            <a:avLst/>
          </a:prstGeom>
          <a:noFill/>
          <a:ln w="9525">
            <a:noFill/>
            <a:miter lim="800000"/>
            <a:headEnd/>
            <a:tailEnd/>
          </a:ln>
        </p:spPr>
      </p:pic>
    </p:spTree>
    <p:extLst>
      <p:ext uri="{BB962C8B-B14F-4D97-AF65-F5344CB8AC3E}">
        <p14:creationId xmlns:p14="http://schemas.microsoft.com/office/powerpoint/2010/main" val="28998664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20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21516"/>
                                        </p:tgtEl>
                                        <p:attrNameLst>
                                          <p:attrName>style.visibility</p:attrName>
                                        </p:attrNameLst>
                                      </p:cBhvr>
                                      <p:to>
                                        <p:strVal val="visible"/>
                                      </p:to>
                                    </p:set>
                                    <p:animEffect transition="in" filter="fade">
                                      <p:cBhvr>
                                        <p:cTn id="13" dur="2000"/>
                                        <p:tgtEl>
                                          <p:spTgt spid="215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441507" y="2944963"/>
            <a:ext cx="2416625" cy="594546"/>
          </a:xfrm>
          <a:prstGeom prst="rect">
            <a:avLst/>
          </a:prstGeom>
          <a:gradFill flip="none" rotWithShape="1">
            <a:gsLst>
              <a:gs pos="0">
                <a:srgbClr val="0070C0"/>
              </a:gs>
              <a:gs pos="100000">
                <a:srgbClr val="C0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t>YLRA/YLPA - Scroll HP</a:t>
            </a:r>
          </a:p>
          <a:p>
            <a:pPr algn="ctr"/>
            <a:r>
              <a:rPr lang="en-US" sz="1400" b="1" dirty="0" smtClean="0"/>
              <a:t>180-640 kW</a:t>
            </a:r>
            <a:endParaRPr lang="en-US" sz="1400" b="1" dirty="0"/>
          </a:p>
        </p:txBody>
      </p:sp>
      <p:sp>
        <p:nvSpPr>
          <p:cNvPr id="37" name="Rectangle 36"/>
          <p:cNvSpPr/>
          <p:nvPr/>
        </p:nvSpPr>
        <p:spPr>
          <a:xfrm>
            <a:off x="3179721" y="4709160"/>
            <a:ext cx="4973679" cy="548640"/>
          </a:xfrm>
          <a:prstGeom prst="rect">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t>YVAA- VSD Screw Comp (2</a:t>
            </a:r>
            <a:r>
              <a:rPr lang="en-US" sz="1400" b="1" baseline="30000" dirty="0" smtClean="0"/>
              <a:t>nd</a:t>
            </a:r>
            <a:r>
              <a:rPr lang="en-US" sz="1400" b="1" dirty="0" smtClean="0"/>
              <a:t> Gen.) </a:t>
            </a:r>
            <a:br>
              <a:rPr lang="en-US" sz="1400" b="1" dirty="0" smtClean="0"/>
            </a:br>
            <a:r>
              <a:rPr lang="en-US" sz="1400" b="1" dirty="0" smtClean="0"/>
              <a:t>525-1660 kW</a:t>
            </a:r>
            <a:endParaRPr lang="en-US" sz="1400" b="1" dirty="0"/>
          </a:p>
        </p:txBody>
      </p:sp>
      <p:sp>
        <p:nvSpPr>
          <p:cNvPr id="38" name="Rectangle 37"/>
          <p:cNvSpPr/>
          <p:nvPr/>
        </p:nvSpPr>
        <p:spPr>
          <a:xfrm>
            <a:off x="827584" y="1981200"/>
            <a:ext cx="925016" cy="586559"/>
          </a:xfrm>
          <a:prstGeom prst="rect">
            <a:avLst/>
          </a:prstGeom>
          <a:gradFill flip="none" rotWithShape="1">
            <a:gsLst>
              <a:gs pos="0">
                <a:srgbClr val="0070C0"/>
              </a:gs>
              <a:gs pos="74000">
                <a:schemeClr val="accent1">
                  <a:lumMod val="45000"/>
                  <a:lumOff val="55000"/>
                </a:schemeClr>
              </a:gs>
              <a:gs pos="83000">
                <a:schemeClr val="accent1">
                  <a:lumMod val="45000"/>
                  <a:lumOff val="55000"/>
                </a:schemeClr>
              </a:gs>
              <a:gs pos="73000">
                <a:srgbClr val="C0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400" b="1" dirty="0" smtClean="0"/>
          </a:p>
        </p:txBody>
      </p:sp>
      <p:sp>
        <p:nvSpPr>
          <p:cNvPr id="39" name="Rectangle 38"/>
          <p:cNvSpPr/>
          <p:nvPr/>
        </p:nvSpPr>
        <p:spPr>
          <a:xfrm>
            <a:off x="3188252" y="5486400"/>
            <a:ext cx="4094292" cy="548640"/>
          </a:xfrm>
          <a:prstGeom prst="rect">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t>YCIV- VSD Screw Comp (1</a:t>
            </a:r>
            <a:r>
              <a:rPr lang="en-US" sz="1400" b="1" baseline="30000" dirty="0" smtClean="0"/>
              <a:t>st</a:t>
            </a:r>
            <a:r>
              <a:rPr lang="en-US" sz="1400" b="1" dirty="0" smtClean="0"/>
              <a:t> Gen.) </a:t>
            </a:r>
            <a:br>
              <a:rPr lang="en-US" sz="1400" b="1" dirty="0" smtClean="0"/>
            </a:br>
            <a:r>
              <a:rPr lang="en-US" sz="1400" b="1" dirty="0" smtClean="0"/>
              <a:t>540-1450 kW  (Special applications. Only)</a:t>
            </a:r>
            <a:endParaRPr lang="en-US" sz="1400" b="1" dirty="0"/>
          </a:p>
        </p:txBody>
      </p:sp>
      <p:sp>
        <p:nvSpPr>
          <p:cNvPr id="40" name="Rectangle 39"/>
          <p:cNvSpPr/>
          <p:nvPr/>
        </p:nvSpPr>
        <p:spPr>
          <a:xfrm>
            <a:off x="1447805" y="3752930"/>
            <a:ext cx="1892295" cy="54864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t>YLAA - Scroll Comp</a:t>
            </a:r>
          </a:p>
          <a:p>
            <a:pPr algn="ctr"/>
            <a:r>
              <a:rPr lang="en-US" sz="1400" b="1" dirty="0" smtClean="0"/>
              <a:t>180-520 kW</a:t>
            </a:r>
            <a:endParaRPr lang="en-US" sz="1400" b="1" dirty="0"/>
          </a:p>
        </p:txBody>
      </p:sp>
      <p:pic>
        <p:nvPicPr>
          <p:cNvPr id="42" name="Picture 6" descr="Sym_Inside Imag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2600" y="5404351"/>
            <a:ext cx="1324480" cy="680889"/>
          </a:xfrm>
          <a:prstGeom prst="rect">
            <a:avLst/>
          </a:prstGeom>
          <a:noFill/>
        </p:spPr>
      </p:pic>
      <p:pic>
        <p:nvPicPr>
          <p:cNvPr id="5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964468" y="2895600"/>
            <a:ext cx="961275" cy="676274"/>
          </a:xfrm>
          <a:prstGeom prst="rect">
            <a:avLst/>
          </a:prstGeom>
          <a:noFill/>
          <a:ln w="9525">
            <a:noFill/>
            <a:miter lim="800000"/>
            <a:headEnd/>
            <a:tailEnd/>
          </a:ln>
          <a:effectLst/>
        </p:spPr>
      </p:pic>
      <p:pic>
        <p:nvPicPr>
          <p:cNvPr id="57"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07351" y="3668713"/>
            <a:ext cx="896297" cy="750887"/>
          </a:xfrm>
          <a:prstGeom prst="rect">
            <a:avLst/>
          </a:prstGeom>
          <a:noFill/>
          <a:ln w="9525">
            <a:noFill/>
            <a:miter lim="800000"/>
            <a:headEnd/>
            <a:tailEnd/>
          </a:ln>
        </p:spPr>
      </p:pic>
      <p:grpSp>
        <p:nvGrpSpPr>
          <p:cNvPr id="2" name="Group 57"/>
          <p:cNvGrpSpPr/>
          <p:nvPr/>
        </p:nvGrpSpPr>
        <p:grpSpPr>
          <a:xfrm>
            <a:off x="515917" y="949743"/>
            <a:ext cx="8394320" cy="821738"/>
            <a:chOff x="515917" y="949743"/>
            <a:chExt cx="8394320" cy="821738"/>
          </a:xfrm>
        </p:grpSpPr>
        <p:sp>
          <p:nvSpPr>
            <p:cNvPr id="69" name="Line 27"/>
            <p:cNvSpPr>
              <a:spLocks noChangeShapeType="1"/>
            </p:cNvSpPr>
            <p:nvPr/>
          </p:nvSpPr>
          <p:spPr bwMode="auto">
            <a:xfrm>
              <a:off x="2473200" y="1538954"/>
              <a:ext cx="0" cy="216000"/>
            </a:xfrm>
            <a:prstGeom prst="line">
              <a:avLst/>
            </a:prstGeom>
            <a:noFill/>
            <a:ln w="9525">
              <a:solidFill>
                <a:schemeClr val="tx1"/>
              </a:solidFill>
              <a:round/>
              <a:headEnd/>
              <a:tailEnd/>
            </a:ln>
          </p:spPr>
          <p:txBody>
            <a:bodyPr/>
            <a:lstStyle/>
            <a:p>
              <a:endParaRPr lang="en-US" dirty="0"/>
            </a:p>
          </p:txBody>
        </p:sp>
        <p:sp>
          <p:nvSpPr>
            <p:cNvPr id="59" name="TextBox 58"/>
            <p:cNvSpPr txBox="1"/>
            <p:nvPr/>
          </p:nvSpPr>
          <p:spPr>
            <a:xfrm>
              <a:off x="605291" y="949743"/>
              <a:ext cx="7929618" cy="415498"/>
            </a:xfrm>
            <a:prstGeom prst="rect">
              <a:avLst/>
            </a:prstGeom>
            <a:noFill/>
          </p:spPr>
          <p:txBody>
            <a:bodyPr wrap="square" rtlCol="0">
              <a:spAutoFit/>
            </a:bodyPr>
            <a:lstStyle/>
            <a:p>
              <a:pPr algn="ctr"/>
              <a:endParaRPr lang="en-US" sz="500" b="1" dirty="0" smtClean="0"/>
            </a:p>
            <a:p>
              <a:pPr algn="ctr"/>
              <a:r>
                <a:rPr lang="en-US" sz="1600" b="1" dirty="0" smtClean="0"/>
                <a:t>kW</a:t>
              </a:r>
              <a:endParaRPr lang="en-US" sz="1600" b="1" dirty="0"/>
            </a:p>
          </p:txBody>
        </p:sp>
        <p:sp>
          <p:nvSpPr>
            <p:cNvPr id="60" name="Line 27"/>
            <p:cNvSpPr>
              <a:spLocks noChangeShapeType="1"/>
            </p:cNvSpPr>
            <p:nvPr/>
          </p:nvSpPr>
          <p:spPr bwMode="auto">
            <a:xfrm>
              <a:off x="5112000" y="1538954"/>
              <a:ext cx="0" cy="216000"/>
            </a:xfrm>
            <a:prstGeom prst="line">
              <a:avLst/>
            </a:prstGeom>
            <a:noFill/>
            <a:ln w="9525">
              <a:solidFill>
                <a:schemeClr val="tx1"/>
              </a:solidFill>
              <a:round/>
              <a:headEnd/>
              <a:tailEnd/>
            </a:ln>
          </p:spPr>
          <p:txBody>
            <a:bodyPr/>
            <a:lstStyle/>
            <a:p>
              <a:endParaRPr lang="en-US" dirty="0"/>
            </a:p>
          </p:txBody>
        </p:sp>
        <p:sp>
          <p:nvSpPr>
            <p:cNvPr id="61" name="Line 32"/>
            <p:cNvSpPr>
              <a:spLocks noChangeShapeType="1"/>
            </p:cNvSpPr>
            <p:nvPr/>
          </p:nvSpPr>
          <p:spPr bwMode="auto">
            <a:xfrm>
              <a:off x="8632800" y="1555481"/>
              <a:ext cx="0" cy="216000"/>
            </a:xfrm>
            <a:prstGeom prst="line">
              <a:avLst/>
            </a:prstGeom>
            <a:noFill/>
            <a:ln w="9525">
              <a:solidFill>
                <a:schemeClr val="tx1"/>
              </a:solidFill>
              <a:round/>
              <a:headEnd/>
              <a:tailEnd/>
            </a:ln>
          </p:spPr>
          <p:txBody>
            <a:bodyPr/>
            <a:lstStyle/>
            <a:p>
              <a:endParaRPr lang="en-US" dirty="0"/>
            </a:p>
          </p:txBody>
        </p:sp>
        <p:sp>
          <p:nvSpPr>
            <p:cNvPr id="62" name="Text Box 118"/>
            <p:cNvSpPr txBox="1">
              <a:spLocks noChangeArrowheads="1"/>
            </p:cNvSpPr>
            <p:nvPr/>
          </p:nvSpPr>
          <p:spPr bwMode="auto">
            <a:xfrm>
              <a:off x="515917" y="1237024"/>
              <a:ext cx="8394320" cy="338554"/>
            </a:xfrm>
            <a:prstGeom prst="rect">
              <a:avLst/>
            </a:prstGeom>
            <a:noFill/>
            <a:ln w="9525">
              <a:noFill/>
              <a:miter lim="800000"/>
              <a:headEnd/>
              <a:tailEnd/>
            </a:ln>
          </p:spPr>
          <p:txBody>
            <a:bodyPr wrap="square">
              <a:spAutoFit/>
            </a:bodyPr>
            <a:lstStyle/>
            <a:p>
              <a:pPr defTabSz="749300">
                <a:spcBef>
                  <a:spcPct val="50000"/>
                </a:spcBef>
              </a:pPr>
              <a:r>
                <a:rPr lang="en-US" sz="1600" dirty="0">
                  <a:latin typeface="Arial Narrow" pitchFamily="34" charset="0"/>
                </a:rPr>
                <a:t>  </a:t>
              </a:r>
              <a:r>
                <a:rPr lang="en-US" sz="1600" dirty="0" smtClean="0">
                  <a:latin typeface="Arial Narrow" pitchFamily="34" charset="0"/>
                </a:rPr>
                <a:t>0               200             400             600             800            1000          1200            1400           1600          1800</a:t>
              </a:r>
              <a:endParaRPr lang="en-US" sz="1600" dirty="0">
                <a:latin typeface="Arial Narrow" pitchFamily="34" charset="0"/>
              </a:endParaRPr>
            </a:p>
          </p:txBody>
        </p:sp>
        <p:sp>
          <p:nvSpPr>
            <p:cNvPr id="63" name="Line 21"/>
            <p:cNvSpPr>
              <a:spLocks noChangeShapeType="1"/>
            </p:cNvSpPr>
            <p:nvPr/>
          </p:nvSpPr>
          <p:spPr bwMode="auto">
            <a:xfrm>
              <a:off x="714348" y="1677783"/>
              <a:ext cx="7920000" cy="0"/>
            </a:xfrm>
            <a:prstGeom prst="line">
              <a:avLst/>
            </a:prstGeom>
            <a:noFill/>
            <a:ln w="9525">
              <a:solidFill>
                <a:schemeClr val="tx1"/>
              </a:solidFill>
              <a:round/>
              <a:headEnd/>
              <a:tailEnd/>
            </a:ln>
          </p:spPr>
          <p:txBody>
            <a:bodyPr/>
            <a:lstStyle/>
            <a:p>
              <a:endParaRPr lang="en-US" dirty="0"/>
            </a:p>
          </p:txBody>
        </p:sp>
        <p:sp>
          <p:nvSpPr>
            <p:cNvPr id="65" name="Line 27"/>
            <p:cNvSpPr>
              <a:spLocks noChangeShapeType="1"/>
            </p:cNvSpPr>
            <p:nvPr/>
          </p:nvSpPr>
          <p:spPr bwMode="auto">
            <a:xfrm>
              <a:off x="714348" y="1538954"/>
              <a:ext cx="0" cy="216000"/>
            </a:xfrm>
            <a:prstGeom prst="line">
              <a:avLst/>
            </a:prstGeom>
            <a:noFill/>
            <a:ln w="9525">
              <a:solidFill>
                <a:schemeClr val="tx1"/>
              </a:solidFill>
              <a:round/>
              <a:headEnd/>
              <a:tailEnd/>
            </a:ln>
          </p:spPr>
          <p:txBody>
            <a:bodyPr/>
            <a:lstStyle/>
            <a:p>
              <a:endParaRPr lang="en-US" dirty="0"/>
            </a:p>
          </p:txBody>
        </p:sp>
        <p:sp>
          <p:nvSpPr>
            <p:cNvPr id="68" name="Line 27"/>
            <p:cNvSpPr>
              <a:spLocks noChangeShapeType="1"/>
            </p:cNvSpPr>
            <p:nvPr/>
          </p:nvSpPr>
          <p:spPr bwMode="auto">
            <a:xfrm>
              <a:off x="1594800" y="1538954"/>
              <a:ext cx="0" cy="216000"/>
            </a:xfrm>
            <a:prstGeom prst="line">
              <a:avLst/>
            </a:prstGeom>
            <a:noFill/>
            <a:ln w="9525">
              <a:solidFill>
                <a:schemeClr val="tx1"/>
              </a:solidFill>
              <a:round/>
              <a:headEnd/>
              <a:tailEnd/>
            </a:ln>
          </p:spPr>
          <p:txBody>
            <a:bodyPr/>
            <a:lstStyle/>
            <a:p>
              <a:endParaRPr lang="en-US" dirty="0"/>
            </a:p>
          </p:txBody>
        </p:sp>
        <p:sp>
          <p:nvSpPr>
            <p:cNvPr id="70" name="Line 27"/>
            <p:cNvSpPr>
              <a:spLocks noChangeShapeType="1"/>
            </p:cNvSpPr>
            <p:nvPr/>
          </p:nvSpPr>
          <p:spPr bwMode="auto">
            <a:xfrm>
              <a:off x="3351600" y="1538954"/>
              <a:ext cx="0" cy="216000"/>
            </a:xfrm>
            <a:prstGeom prst="line">
              <a:avLst/>
            </a:prstGeom>
            <a:noFill/>
            <a:ln w="9525">
              <a:solidFill>
                <a:schemeClr val="tx1"/>
              </a:solidFill>
              <a:round/>
              <a:headEnd/>
              <a:tailEnd/>
            </a:ln>
          </p:spPr>
          <p:txBody>
            <a:bodyPr/>
            <a:lstStyle/>
            <a:p>
              <a:endParaRPr lang="en-US" dirty="0"/>
            </a:p>
          </p:txBody>
        </p:sp>
        <p:sp>
          <p:nvSpPr>
            <p:cNvPr id="71" name="Line 27"/>
            <p:cNvSpPr>
              <a:spLocks noChangeShapeType="1"/>
            </p:cNvSpPr>
            <p:nvPr/>
          </p:nvSpPr>
          <p:spPr bwMode="auto">
            <a:xfrm>
              <a:off x="4230000" y="1538954"/>
              <a:ext cx="0" cy="216000"/>
            </a:xfrm>
            <a:prstGeom prst="line">
              <a:avLst/>
            </a:prstGeom>
            <a:noFill/>
            <a:ln w="9525">
              <a:solidFill>
                <a:schemeClr val="tx1"/>
              </a:solidFill>
              <a:round/>
              <a:headEnd/>
              <a:tailEnd/>
            </a:ln>
          </p:spPr>
          <p:txBody>
            <a:bodyPr/>
            <a:lstStyle/>
            <a:p>
              <a:endParaRPr lang="en-US" dirty="0"/>
            </a:p>
          </p:txBody>
        </p:sp>
        <p:sp>
          <p:nvSpPr>
            <p:cNvPr id="72" name="Line 27"/>
            <p:cNvSpPr>
              <a:spLocks noChangeShapeType="1"/>
            </p:cNvSpPr>
            <p:nvPr/>
          </p:nvSpPr>
          <p:spPr bwMode="auto">
            <a:xfrm>
              <a:off x="5994000" y="1538954"/>
              <a:ext cx="0" cy="216000"/>
            </a:xfrm>
            <a:prstGeom prst="line">
              <a:avLst/>
            </a:prstGeom>
            <a:noFill/>
            <a:ln w="9525">
              <a:solidFill>
                <a:schemeClr val="tx1"/>
              </a:solidFill>
              <a:round/>
              <a:headEnd/>
              <a:tailEnd/>
            </a:ln>
          </p:spPr>
          <p:txBody>
            <a:bodyPr/>
            <a:lstStyle/>
            <a:p>
              <a:endParaRPr lang="en-US" dirty="0"/>
            </a:p>
          </p:txBody>
        </p:sp>
        <p:sp>
          <p:nvSpPr>
            <p:cNvPr id="73" name="Line 27"/>
            <p:cNvSpPr>
              <a:spLocks noChangeShapeType="1"/>
            </p:cNvSpPr>
            <p:nvPr/>
          </p:nvSpPr>
          <p:spPr bwMode="auto">
            <a:xfrm>
              <a:off x="6872400" y="1538954"/>
              <a:ext cx="0" cy="216000"/>
            </a:xfrm>
            <a:prstGeom prst="line">
              <a:avLst/>
            </a:prstGeom>
            <a:noFill/>
            <a:ln w="9525">
              <a:solidFill>
                <a:schemeClr val="tx1"/>
              </a:solidFill>
              <a:round/>
              <a:headEnd/>
              <a:tailEnd/>
            </a:ln>
          </p:spPr>
          <p:txBody>
            <a:bodyPr/>
            <a:lstStyle/>
            <a:p>
              <a:endParaRPr lang="en-US" dirty="0"/>
            </a:p>
          </p:txBody>
        </p:sp>
        <p:sp>
          <p:nvSpPr>
            <p:cNvPr id="74" name="Line 27"/>
            <p:cNvSpPr>
              <a:spLocks noChangeShapeType="1"/>
            </p:cNvSpPr>
            <p:nvPr/>
          </p:nvSpPr>
          <p:spPr bwMode="auto">
            <a:xfrm>
              <a:off x="7754400" y="1538954"/>
              <a:ext cx="0" cy="216000"/>
            </a:xfrm>
            <a:prstGeom prst="line">
              <a:avLst/>
            </a:prstGeom>
            <a:noFill/>
            <a:ln w="9525">
              <a:solidFill>
                <a:schemeClr val="tx1"/>
              </a:solidFill>
              <a:round/>
              <a:headEnd/>
              <a:tailEnd/>
            </a:ln>
          </p:spPr>
          <p:txBody>
            <a:bodyPr/>
            <a:lstStyle/>
            <a:p>
              <a:endParaRPr lang="en-US" dirty="0"/>
            </a:p>
          </p:txBody>
        </p:sp>
      </p:grpSp>
      <p:sp>
        <p:nvSpPr>
          <p:cNvPr id="31" name="Title 30"/>
          <p:cNvSpPr>
            <a:spLocks noGrp="1"/>
          </p:cNvSpPr>
          <p:nvPr>
            <p:ph type="title"/>
          </p:nvPr>
        </p:nvSpPr>
        <p:spPr/>
        <p:txBody>
          <a:bodyPr/>
          <a:lstStyle/>
          <a:p>
            <a:r>
              <a:rPr lang="en-US" dirty="0" smtClean="0"/>
              <a:t>YVAA – YORK Variable Speed Air-Cooled Screw Chillers</a:t>
            </a:r>
            <a:br>
              <a:rPr lang="en-US" dirty="0" smtClean="0"/>
            </a:br>
            <a:r>
              <a:rPr lang="en-US" b="0" i="1" dirty="0" smtClean="0">
                <a:solidFill>
                  <a:schemeClr val="tx2"/>
                </a:solidFill>
              </a:rPr>
              <a:t>Introducing model range’s</a:t>
            </a:r>
            <a:endParaRPr lang="en-US" b="0" i="1" dirty="0">
              <a:solidFill>
                <a:schemeClr val="tx2"/>
              </a:solidFill>
            </a:endParaRPr>
          </a:p>
        </p:txBody>
      </p:sp>
      <p:pic>
        <p:nvPicPr>
          <p:cNvPr id="33" name="Picture 5" descr="YVAAChiller.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2045451" y="4607298"/>
            <a:ext cx="1014381" cy="765918"/>
          </a:xfrm>
          <a:prstGeom prst="rect">
            <a:avLst/>
          </a:prstGeom>
          <a:noFill/>
          <a:ln w="9525">
            <a:noFill/>
            <a:miter lim="800000"/>
            <a:headEnd/>
            <a:tailEnd/>
          </a:ln>
        </p:spPr>
      </p:pic>
      <p:pic>
        <p:nvPicPr>
          <p:cNvPr id="3" name="Picture 2"/>
          <p:cNvPicPr>
            <a:picLocks noChangeAspect="1"/>
          </p:cNvPicPr>
          <p:nvPr/>
        </p:nvPicPr>
        <p:blipFill rotWithShape="1">
          <a:blip r:embed="rId7"/>
          <a:srcRect l="52001" t="31111" r="5361" b="17408"/>
          <a:stretch/>
        </p:blipFill>
        <p:spPr>
          <a:xfrm>
            <a:off x="381000" y="2906277"/>
            <a:ext cx="932400" cy="633232"/>
          </a:xfrm>
          <a:prstGeom prst="rect">
            <a:avLst/>
          </a:prstGeom>
        </p:spPr>
      </p:pic>
      <p:sp>
        <p:nvSpPr>
          <p:cNvPr id="4" name="Rectangle 3"/>
          <p:cNvSpPr/>
          <p:nvPr/>
        </p:nvSpPr>
        <p:spPr>
          <a:xfrm>
            <a:off x="827584" y="1981200"/>
            <a:ext cx="620216" cy="250975"/>
          </a:xfrm>
          <a:prstGeom prst="rect">
            <a:avLst/>
          </a:prstGeom>
          <a:solidFill>
            <a:srgbClr val="0070C0"/>
          </a:solid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Rectangle 5"/>
          <p:cNvSpPr/>
          <p:nvPr/>
        </p:nvSpPr>
        <p:spPr>
          <a:xfrm>
            <a:off x="605291" y="1905000"/>
            <a:ext cx="309109" cy="7693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1403648" y="1905000"/>
            <a:ext cx="425152" cy="7451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2" name="Picture 2"/>
          <p:cNvPicPr>
            <a:picLocks noChangeAspect="1" noChangeArrowheads="1"/>
          </p:cNvPicPr>
          <p:nvPr/>
        </p:nvPicPr>
        <p:blipFill>
          <a:blip r:embed="rId8" cstate="print"/>
          <a:srcRect/>
          <a:stretch>
            <a:fillRect/>
          </a:stretch>
        </p:blipFill>
        <p:spPr bwMode="auto">
          <a:xfrm>
            <a:off x="1524000" y="1975600"/>
            <a:ext cx="812017" cy="591439"/>
          </a:xfrm>
          <a:prstGeom prst="rect">
            <a:avLst/>
          </a:prstGeom>
          <a:noFill/>
          <a:ln w="9525">
            <a:noFill/>
            <a:miter lim="800000"/>
            <a:headEnd/>
            <a:tailEnd/>
          </a:ln>
        </p:spPr>
      </p:pic>
      <p:sp>
        <p:nvSpPr>
          <p:cNvPr id="5" name="TextBox 4"/>
          <p:cNvSpPr txBox="1"/>
          <p:nvPr/>
        </p:nvSpPr>
        <p:spPr>
          <a:xfrm>
            <a:off x="861010" y="1944469"/>
            <a:ext cx="623889" cy="630942"/>
          </a:xfrm>
          <a:prstGeom prst="rect">
            <a:avLst/>
          </a:prstGeom>
          <a:noFill/>
        </p:spPr>
        <p:txBody>
          <a:bodyPr wrap="none" rtlCol="0">
            <a:spAutoFit/>
          </a:bodyPr>
          <a:lstStyle/>
          <a:p>
            <a:pPr algn="ctr"/>
            <a:r>
              <a:rPr lang="en-GB" sz="1200" b="1" dirty="0" err="1" smtClean="0">
                <a:solidFill>
                  <a:schemeClr val="bg1"/>
                </a:solidFill>
              </a:rPr>
              <a:t>YLxA</a:t>
            </a:r>
            <a:endParaRPr lang="en-GB" sz="1200" b="1" dirty="0" smtClean="0">
              <a:solidFill>
                <a:schemeClr val="bg1"/>
              </a:solidFill>
            </a:endParaRPr>
          </a:p>
          <a:p>
            <a:pPr algn="ctr"/>
            <a:r>
              <a:rPr lang="en-GB" sz="1100" b="1" dirty="0" smtClean="0">
                <a:solidFill>
                  <a:schemeClr val="bg1"/>
                </a:solidFill>
              </a:rPr>
              <a:t>40-150</a:t>
            </a:r>
          </a:p>
          <a:p>
            <a:pPr algn="ctr"/>
            <a:r>
              <a:rPr lang="en-GB" sz="1200" b="1" dirty="0" smtClean="0">
                <a:solidFill>
                  <a:schemeClr val="bg1"/>
                </a:solidFill>
              </a:rPr>
              <a:t>kW</a:t>
            </a:r>
            <a:endParaRPr lang="en-GB" sz="1200" b="1" dirty="0">
              <a:solidFill>
                <a:schemeClr val="bg1"/>
              </a:solidFill>
            </a:endParaRPr>
          </a:p>
        </p:txBody>
      </p:sp>
    </p:spTree>
    <p:extLst>
      <p:ext uri="{BB962C8B-B14F-4D97-AF65-F5344CB8AC3E}">
        <p14:creationId xmlns:p14="http://schemas.microsoft.com/office/powerpoint/2010/main" val="2939087421"/>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8" descr="yvaa_photo_1.png"/>
          <p:cNvPicPr>
            <a:picLocks noChangeAspect="1"/>
          </p:cNvPicPr>
          <p:nvPr/>
        </p:nvPicPr>
        <p:blipFill>
          <a:blip r:embed="rId2" cstate="print"/>
          <a:srcRect/>
          <a:stretch>
            <a:fillRect/>
          </a:stretch>
        </p:blipFill>
        <p:spPr bwMode="auto">
          <a:xfrm>
            <a:off x="1105342" y="970801"/>
            <a:ext cx="7165975" cy="573246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YVAA – YORK Variable Speed Air-Cooled Screw Chillers</a:t>
            </a:r>
            <a:br>
              <a:rPr lang="en-US" dirty="0" smtClean="0"/>
            </a:br>
            <a:r>
              <a:rPr lang="en-US" b="0" i="1" dirty="0" smtClean="0">
                <a:solidFill>
                  <a:schemeClr val="tx2"/>
                </a:solidFill>
              </a:rPr>
              <a:t>New Options</a:t>
            </a:r>
            <a:endParaRPr lang="en-GB" dirty="0">
              <a:solidFill>
                <a:schemeClr val="tx2"/>
              </a:solidFill>
            </a:endParaRPr>
          </a:p>
        </p:txBody>
      </p:sp>
      <p:grpSp>
        <p:nvGrpSpPr>
          <p:cNvPr id="3" name="Group 33"/>
          <p:cNvGrpSpPr>
            <a:grpSpLocks/>
          </p:cNvGrpSpPr>
          <p:nvPr/>
        </p:nvGrpSpPr>
        <p:grpSpPr bwMode="auto">
          <a:xfrm>
            <a:off x="6668516" y="1341438"/>
            <a:ext cx="2439988" cy="1727199"/>
            <a:chOff x="2802489" y="-5554918"/>
            <a:chExt cx="2440163" cy="1728192"/>
          </a:xfrm>
        </p:grpSpPr>
        <p:sp>
          <p:nvSpPr>
            <p:cNvPr id="7" name="Rounded Rectangle 6"/>
            <p:cNvSpPr/>
            <p:nvPr/>
          </p:nvSpPr>
          <p:spPr>
            <a:xfrm>
              <a:off x="2802489" y="-5554918"/>
              <a:ext cx="2440163" cy="635365"/>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solidFill>
                    <a:schemeClr val="tx1"/>
                  </a:solidFill>
                </a:rPr>
                <a:t>Factory mounted, field configured E-Link option</a:t>
              </a:r>
              <a:endParaRPr lang="en-US" sz="1400" b="1" dirty="0">
                <a:solidFill>
                  <a:schemeClr val="tx1"/>
                </a:solidFill>
              </a:endParaRPr>
            </a:p>
          </p:txBody>
        </p:sp>
        <p:cxnSp>
          <p:nvCxnSpPr>
            <p:cNvPr id="8" name="Shape 16"/>
            <p:cNvCxnSpPr/>
            <p:nvPr/>
          </p:nvCxnSpPr>
          <p:spPr>
            <a:xfrm rot="5400000" flipH="1" flipV="1">
              <a:off x="3585481" y="-4841486"/>
              <a:ext cx="1092828" cy="936692"/>
            </a:xfrm>
            <a:prstGeom prst="bentConnector3">
              <a:avLst>
                <a:gd name="adj1" fmla="val 505"/>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grpSp>
        <p:nvGrpSpPr>
          <p:cNvPr id="6" name="Group 33"/>
          <p:cNvGrpSpPr>
            <a:grpSpLocks/>
          </p:cNvGrpSpPr>
          <p:nvPr/>
        </p:nvGrpSpPr>
        <p:grpSpPr bwMode="auto">
          <a:xfrm>
            <a:off x="250825" y="4652962"/>
            <a:ext cx="2736853" cy="1290638"/>
            <a:chOff x="-2189587" y="361842"/>
            <a:chExt cx="2737056" cy="1290467"/>
          </a:xfrm>
        </p:grpSpPr>
        <p:sp>
          <p:nvSpPr>
            <p:cNvPr id="10" name="Rounded Rectangle 9"/>
            <p:cNvSpPr/>
            <p:nvPr/>
          </p:nvSpPr>
          <p:spPr>
            <a:xfrm>
              <a:off x="-2189587" y="866601"/>
              <a:ext cx="1873043" cy="785708"/>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1400" b="1" dirty="0" smtClean="0">
                  <a:solidFill>
                    <a:schemeClr val="tx1"/>
                  </a:solidFill>
                </a:rPr>
                <a:t>Suction and filter drier service valve option</a:t>
              </a:r>
              <a:endParaRPr lang="en-US" sz="1400" b="1" dirty="0">
                <a:solidFill>
                  <a:schemeClr val="tx1"/>
                </a:solidFill>
              </a:endParaRPr>
            </a:p>
          </p:txBody>
        </p:sp>
        <p:cxnSp>
          <p:nvCxnSpPr>
            <p:cNvPr id="11" name="Shape 16"/>
            <p:cNvCxnSpPr>
              <a:endCxn id="10" idx="3"/>
            </p:cNvCxnSpPr>
            <p:nvPr/>
          </p:nvCxnSpPr>
          <p:spPr>
            <a:xfrm rot="5400000">
              <a:off x="-333344" y="378642"/>
              <a:ext cx="897613" cy="864013"/>
            </a:xfrm>
            <a:prstGeom prst="bentConnector2">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grpSp>
        <p:nvGrpSpPr>
          <p:cNvPr id="9" name="Group 33"/>
          <p:cNvGrpSpPr>
            <a:grpSpLocks/>
          </p:cNvGrpSpPr>
          <p:nvPr/>
        </p:nvGrpSpPr>
        <p:grpSpPr bwMode="auto">
          <a:xfrm>
            <a:off x="35713" y="1087608"/>
            <a:ext cx="3108456" cy="1693320"/>
            <a:chOff x="-2171123" y="1077452"/>
            <a:chExt cx="4772698" cy="961202"/>
          </a:xfrm>
        </p:grpSpPr>
        <p:sp>
          <p:nvSpPr>
            <p:cNvPr id="13" name="Rounded Rectangle 12"/>
            <p:cNvSpPr/>
            <p:nvPr/>
          </p:nvSpPr>
          <p:spPr>
            <a:xfrm>
              <a:off x="-2171123" y="1077452"/>
              <a:ext cx="3205923" cy="838577"/>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defRPr/>
              </a:pPr>
              <a:r>
                <a:rPr lang="en-US" sz="1400" b="1" dirty="0" smtClean="0">
                  <a:solidFill>
                    <a:schemeClr val="tx1"/>
                  </a:solidFill>
                </a:rPr>
                <a:t>New condenser fans options:</a:t>
              </a:r>
            </a:p>
            <a:p>
              <a:pPr>
                <a:buFont typeface="Wingdings" pitchFamily="2" charset="2"/>
                <a:buChar char="§"/>
              </a:pPr>
              <a:r>
                <a:rPr lang="en-US" sz="1350" i="1" dirty="0" smtClean="0">
                  <a:solidFill>
                    <a:schemeClr val="tx1"/>
                  </a:solidFill>
                </a:rPr>
                <a:t> High Air Flow</a:t>
              </a:r>
            </a:p>
            <a:p>
              <a:pPr>
                <a:buFont typeface="Wingdings" pitchFamily="2" charset="2"/>
                <a:buChar char="§"/>
              </a:pPr>
              <a:r>
                <a:rPr lang="en-US" sz="1350" i="1" dirty="0" smtClean="0">
                  <a:solidFill>
                    <a:schemeClr val="tx1"/>
                  </a:solidFill>
                </a:rPr>
                <a:t> VSD High Air Flow</a:t>
              </a:r>
            </a:p>
            <a:p>
              <a:pPr>
                <a:buFont typeface="Wingdings" pitchFamily="2" charset="2"/>
                <a:buChar char="§"/>
              </a:pPr>
              <a:r>
                <a:rPr lang="en-US" sz="1350" i="1" dirty="0" smtClean="0">
                  <a:solidFill>
                    <a:schemeClr val="tx1"/>
                  </a:solidFill>
                </a:rPr>
                <a:t> High Pressure</a:t>
              </a:r>
            </a:p>
            <a:p>
              <a:pPr>
                <a:buFont typeface="Wingdings" pitchFamily="2" charset="2"/>
                <a:buChar char="§"/>
              </a:pPr>
              <a:r>
                <a:rPr lang="en-US" sz="1350" i="1" dirty="0" smtClean="0">
                  <a:solidFill>
                    <a:schemeClr val="tx1"/>
                  </a:solidFill>
                </a:rPr>
                <a:t> </a:t>
              </a:r>
              <a:r>
                <a:rPr lang="en-US" sz="1350" b="1" i="1" dirty="0" smtClean="0">
                  <a:solidFill>
                    <a:schemeClr val="tx2">
                      <a:lumMod val="60000"/>
                      <a:lumOff val="40000"/>
                    </a:schemeClr>
                  </a:solidFill>
                </a:rPr>
                <a:t>Sound Optimization</a:t>
              </a:r>
            </a:p>
            <a:p>
              <a:pPr>
                <a:buFont typeface="Wingdings" pitchFamily="2" charset="2"/>
                <a:buChar char="§"/>
              </a:pPr>
              <a:endParaRPr lang="en-US" sz="1350" i="1" dirty="0" smtClean="0">
                <a:solidFill>
                  <a:schemeClr val="tx1"/>
                </a:solidFill>
              </a:endParaRPr>
            </a:p>
            <a:p>
              <a:pPr algn="ctr">
                <a:defRPr/>
              </a:pPr>
              <a:endParaRPr lang="en-US" sz="1400" b="1" dirty="0">
                <a:solidFill>
                  <a:schemeClr val="tx1"/>
                </a:solidFill>
              </a:endParaRPr>
            </a:p>
            <a:p>
              <a:pPr algn="ctr">
                <a:defRPr/>
              </a:pPr>
              <a:endParaRPr lang="en-US" sz="1400" b="1" dirty="0">
                <a:solidFill>
                  <a:schemeClr val="tx1"/>
                </a:solidFill>
              </a:endParaRPr>
            </a:p>
            <a:p>
              <a:pPr algn="ctr">
                <a:defRPr/>
              </a:pPr>
              <a:endParaRPr lang="en-US" sz="1400" b="1" dirty="0">
                <a:solidFill>
                  <a:schemeClr val="tx1"/>
                </a:solidFill>
              </a:endParaRPr>
            </a:p>
            <a:p>
              <a:pPr algn="ctr">
                <a:defRPr/>
              </a:pPr>
              <a:endParaRPr lang="en-US" sz="1400" b="1" dirty="0">
                <a:solidFill>
                  <a:schemeClr val="tx1"/>
                </a:solidFill>
              </a:endParaRPr>
            </a:p>
          </p:txBody>
        </p:sp>
        <p:cxnSp>
          <p:nvCxnSpPr>
            <p:cNvPr id="14" name="Shape 16"/>
            <p:cNvCxnSpPr>
              <a:endCxn id="13" idx="3"/>
            </p:cNvCxnSpPr>
            <p:nvPr/>
          </p:nvCxnSpPr>
          <p:spPr>
            <a:xfrm rot="10800000">
              <a:off x="1034801" y="1496741"/>
              <a:ext cx="1566774" cy="541913"/>
            </a:xfrm>
            <a:prstGeom prst="bentConnector3">
              <a:avLst>
                <a:gd name="adj1" fmla="val -1027"/>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grpSp>
        <p:nvGrpSpPr>
          <p:cNvPr id="12" name="Group 33"/>
          <p:cNvGrpSpPr>
            <a:grpSpLocks/>
          </p:cNvGrpSpPr>
          <p:nvPr/>
        </p:nvGrpSpPr>
        <p:grpSpPr bwMode="auto">
          <a:xfrm>
            <a:off x="4787757" y="4828854"/>
            <a:ext cx="4356242" cy="1267146"/>
            <a:chOff x="-4499713" y="385331"/>
            <a:chExt cx="4356565" cy="1266978"/>
          </a:xfrm>
        </p:grpSpPr>
        <p:sp>
          <p:nvSpPr>
            <p:cNvPr id="43" name="Rounded Rectangle 42"/>
            <p:cNvSpPr/>
            <p:nvPr/>
          </p:nvSpPr>
          <p:spPr>
            <a:xfrm>
              <a:off x="-1978979" y="866601"/>
              <a:ext cx="1835831" cy="785708"/>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1400" b="1" dirty="0" smtClean="0">
                  <a:solidFill>
                    <a:schemeClr val="tx1"/>
                  </a:solidFill>
                </a:rPr>
                <a:t>1-pass evaporator option</a:t>
              </a:r>
              <a:endParaRPr lang="en-US" sz="1400" b="1" dirty="0">
                <a:solidFill>
                  <a:schemeClr val="tx1"/>
                </a:solidFill>
              </a:endParaRPr>
            </a:p>
          </p:txBody>
        </p:sp>
        <p:cxnSp>
          <p:nvCxnSpPr>
            <p:cNvPr id="44" name="Shape 16"/>
            <p:cNvCxnSpPr>
              <a:endCxn id="43" idx="1"/>
            </p:cNvCxnSpPr>
            <p:nvPr/>
          </p:nvCxnSpPr>
          <p:spPr>
            <a:xfrm>
              <a:off x="-4499713" y="385331"/>
              <a:ext cx="2520734" cy="874124"/>
            </a:xfrm>
            <a:prstGeom prst="bentConnector3">
              <a:avLst>
                <a:gd name="adj1" fmla="val 50000"/>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grpSp>
        <p:nvGrpSpPr>
          <p:cNvPr id="15" name="Group 33"/>
          <p:cNvGrpSpPr>
            <a:grpSpLocks/>
          </p:cNvGrpSpPr>
          <p:nvPr/>
        </p:nvGrpSpPr>
        <p:grpSpPr bwMode="auto">
          <a:xfrm>
            <a:off x="3360187" y="1142674"/>
            <a:ext cx="2867997" cy="3510289"/>
            <a:chOff x="2574372" y="-5554918"/>
            <a:chExt cx="2868202" cy="3512306"/>
          </a:xfrm>
        </p:grpSpPr>
        <p:sp>
          <p:nvSpPr>
            <p:cNvPr id="57" name="Rounded Rectangle 56"/>
            <p:cNvSpPr/>
            <p:nvPr/>
          </p:nvSpPr>
          <p:spPr>
            <a:xfrm>
              <a:off x="2574372" y="-5554918"/>
              <a:ext cx="2868199" cy="1051037"/>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smtClean="0">
                  <a:solidFill>
                    <a:schemeClr val="tx1"/>
                  </a:solidFill>
                </a:rPr>
                <a:t>Single point power supply option on larger units only (standard on smaller models)</a:t>
              </a:r>
            </a:p>
            <a:p>
              <a:pPr algn="ctr">
                <a:defRPr/>
              </a:pPr>
              <a:r>
                <a:rPr lang="en-US" sz="1100" b="1" dirty="0" smtClean="0">
                  <a:solidFill>
                    <a:schemeClr val="tx1"/>
                  </a:solidFill>
                </a:rPr>
                <a:t>Additional box next to VSD Fans panel not shown on picture</a:t>
              </a:r>
              <a:endParaRPr lang="en-US" sz="1100" b="1" dirty="0">
                <a:solidFill>
                  <a:schemeClr val="tx1"/>
                </a:solidFill>
              </a:endParaRPr>
            </a:p>
          </p:txBody>
        </p:sp>
        <p:cxnSp>
          <p:nvCxnSpPr>
            <p:cNvPr id="58" name="Shape 16"/>
            <p:cNvCxnSpPr>
              <a:endCxn id="57" idx="2"/>
            </p:cNvCxnSpPr>
            <p:nvPr/>
          </p:nvCxnSpPr>
          <p:spPr>
            <a:xfrm rot="16200000" flipV="1">
              <a:off x="3494888" y="-3990298"/>
              <a:ext cx="2461269" cy="1434103"/>
            </a:xfrm>
            <a:prstGeom prst="bentConnector3">
              <a:avLst>
                <a:gd name="adj1" fmla="val 50000"/>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grpSp>
        <p:nvGrpSpPr>
          <p:cNvPr id="16" name="Group 28"/>
          <p:cNvGrpSpPr/>
          <p:nvPr/>
        </p:nvGrpSpPr>
        <p:grpSpPr>
          <a:xfrm>
            <a:off x="35713" y="3429000"/>
            <a:ext cx="5976448" cy="930275"/>
            <a:chOff x="35713" y="3429000"/>
            <a:chExt cx="5976448" cy="930275"/>
          </a:xfrm>
        </p:grpSpPr>
        <p:grpSp>
          <p:nvGrpSpPr>
            <p:cNvPr id="17" name="Group 33"/>
            <p:cNvGrpSpPr>
              <a:grpSpLocks/>
            </p:cNvGrpSpPr>
            <p:nvPr/>
          </p:nvGrpSpPr>
          <p:grpSpPr bwMode="auto">
            <a:xfrm>
              <a:off x="35713" y="3429000"/>
              <a:ext cx="5976448" cy="930275"/>
              <a:chOff x="-2557126" y="-1014338"/>
              <a:chExt cx="5976892" cy="930152"/>
            </a:xfrm>
            <a:solidFill>
              <a:srgbClr val="FFFF00"/>
            </a:solidFill>
          </p:grpSpPr>
          <p:sp>
            <p:nvSpPr>
              <p:cNvPr id="35" name="Rounded Rectangle 34"/>
              <p:cNvSpPr/>
              <p:nvPr/>
            </p:nvSpPr>
            <p:spPr>
              <a:xfrm>
                <a:off x="-2557126" y="-1014338"/>
                <a:ext cx="1873042" cy="93015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sz="1400" b="1" dirty="0" err="1" smtClean="0">
                    <a:solidFill>
                      <a:schemeClr val="tx1"/>
                    </a:solidFill>
                  </a:rPr>
                  <a:t>Desuperheater</a:t>
                </a:r>
                <a:r>
                  <a:rPr lang="en-GB" sz="1400" b="1" dirty="0" smtClean="0">
                    <a:solidFill>
                      <a:schemeClr val="tx1"/>
                    </a:solidFill>
                  </a:rPr>
                  <a:t> </a:t>
                </a:r>
              </a:p>
              <a:p>
                <a:r>
                  <a:rPr lang="en-GB" sz="1100" b="1" dirty="0" smtClean="0">
                    <a:solidFill>
                      <a:schemeClr val="tx1"/>
                    </a:solidFill>
                  </a:rPr>
                  <a:t>Available on SQ for condenser frame 3 not shown on picture</a:t>
                </a:r>
                <a:endParaRPr lang="en-US" sz="1100" b="1" dirty="0">
                  <a:solidFill>
                    <a:schemeClr val="tx1"/>
                  </a:solidFill>
                </a:endParaRPr>
              </a:p>
            </p:txBody>
          </p:sp>
          <p:cxnSp>
            <p:nvCxnSpPr>
              <p:cNvPr id="36" name="Shape 16"/>
              <p:cNvCxnSpPr/>
              <p:nvPr/>
            </p:nvCxnSpPr>
            <p:spPr>
              <a:xfrm rot="10800000" flipV="1">
                <a:off x="-684080" y="-726345"/>
                <a:ext cx="4103846" cy="177086"/>
              </a:xfrm>
              <a:prstGeom prst="bentConnector3">
                <a:avLst>
                  <a:gd name="adj1" fmla="val 50000"/>
                </a:avLst>
              </a:prstGeom>
              <a:grpFill/>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cxnSp>
          <p:nvCxnSpPr>
            <p:cNvPr id="26" name="Shape 16"/>
            <p:cNvCxnSpPr>
              <a:endCxn id="35" idx="3"/>
            </p:cNvCxnSpPr>
            <p:nvPr/>
          </p:nvCxnSpPr>
          <p:spPr bwMode="auto">
            <a:xfrm rot="10800000" flipV="1">
              <a:off x="1908617" y="3717030"/>
              <a:ext cx="1451571" cy="177107"/>
            </a:xfrm>
            <a:prstGeom prst="bentConnector3">
              <a:avLst>
                <a:gd name="adj1" fmla="val 50000"/>
              </a:avLst>
            </a:prstGeom>
            <a:solidFill>
              <a:srgbClr val="FFFF00"/>
            </a:solidFill>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grpSp>
        <p:nvGrpSpPr>
          <p:cNvPr id="27" name="Group 33"/>
          <p:cNvGrpSpPr>
            <a:grpSpLocks/>
          </p:cNvGrpSpPr>
          <p:nvPr/>
        </p:nvGrpSpPr>
        <p:grpSpPr bwMode="auto">
          <a:xfrm>
            <a:off x="2248561" y="4510355"/>
            <a:ext cx="2857695" cy="1832599"/>
            <a:chOff x="1559087" y="-2385131"/>
            <a:chExt cx="2857722" cy="1833102"/>
          </a:xfrm>
        </p:grpSpPr>
        <p:sp>
          <p:nvSpPr>
            <p:cNvPr id="28" name="Rounded Rectangle 27"/>
            <p:cNvSpPr/>
            <p:nvPr/>
          </p:nvSpPr>
          <p:spPr>
            <a:xfrm>
              <a:off x="1559087" y="-1187203"/>
              <a:ext cx="2440010" cy="635174"/>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Glycol Pump</a:t>
              </a:r>
            </a:p>
          </p:txBody>
        </p:sp>
        <p:cxnSp>
          <p:nvCxnSpPr>
            <p:cNvPr id="29" name="Shape 16"/>
            <p:cNvCxnSpPr>
              <a:endCxn id="28" idx="0"/>
            </p:cNvCxnSpPr>
            <p:nvPr/>
          </p:nvCxnSpPr>
          <p:spPr>
            <a:xfrm rot="10800000" flipV="1">
              <a:off x="2779092" y="-2385131"/>
              <a:ext cx="1637717" cy="1197929"/>
            </a:xfrm>
            <a:prstGeom prst="bentConnector2">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grpSp>
        <p:nvGrpSpPr>
          <p:cNvPr id="39" name="Group 33"/>
          <p:cNvGrpSpPr>
            <a:grpSpLocks/>
          </p:cNvGrpSpPr>
          <p:nvPr/>
        </p:nvGrpSpPr>
        <p:grpSpPr bwMode="auto">
          <a:xfrm>
            <a:off x="6939887" y="4147622"/>
            <a:ext cx="2204113" cy="634999"/>
            <a:chOff x="1325379" y="-1262864"/>
            <a:chExt cx="2204818" cy="634915"/>
          </a:xfrm>
        </p:grpSpPr>
        <p:sp>
          <p:nvSpPr>
            <p:cNvPr id="40" name="Rounded Rectangle 39"/>
            <p:cNvSpPr/>
            <p:nvPr/>
          </p:nvSpPr>
          <p:spPr>
            <a:xfrm>
              <a:off x="1584335" y="-1262864"/>
              <a:ext cx="1945862" cy="634915"/>
            </a:xfrm>
            <a:prstGeom prst="roundRect">
              <a:avLst/>
            </a:prstGeom>
            <a:solidFill>
              <a:schemeClr val="accent3">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rPr>
                <a:t>Condenser Fan VSD’s</a:t>
              </a:r>
            </a:p>
          </p:txBody>
        </p:sp>
        <p:cxnSp>
          <p:nvCxnSpPr>
            <p:cNvPr id="41" name="Shape 16"/>
            <p:cNvCxnSpPr>
              <a:endCxn id="40" idx="1"/>
            </p:cNvCxnSpPr>
            <p:nvPr/>
          </p:nvCxnSpPr>
          <p:spPr>
            <a:xfrm>
              <a:off x="1325379" y="-947710"/>
              <a:ext cx="258956" cy="2303"/>
            </a:xfrm>
            <a:prstGeom prst="bentConnector3">
              <a:avLst>
                <a:gd name="adj1" fmla="val 50000"/>
              </a:avLst>
            </a:prstGeom>
            <a:ln w="25400">
              <a:solidFill>
                <a:schemeClr val="tx2"/>
              </a:solidFill>
              <a:head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97650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Content Placeholder 2"/>
          <p:cNvSpPr txBox="1">
            <a:spLocks/>
          </p:cNvSpPr>
          <p:nvPr/>
        </p:nvSpPr>
        <p:spPr bwMode="auto">
          <a:xfrm>
            <a:off x="468313" y="1125538"/>
            <a:ext cx="7272337" cy="5184775"/>
          </a:xfrm>
          <a:prstGeom prst="rect">
            <a:avLst/>
          </a:prstGeom>
          <a:noFill/>
          <a:ln w="9525">
            <a:noFill/>
            <a:miter lim="800000"/>
            <a:headEnd/>
            <a:tailEnd/>
          </a:ln>
        </p:spPr>
        <p:txBody>
          <a:bodyPr lIns="0" tIns="0" rIns="0" bIns="0"/>
          <a:lstStyle/>
          <a:p>
            <a:pPr marL="712788" lvl="2" indent="-219075">
              <a:lnSpc>
                <a:spcPct val="110000"/>
              </a:lnSpc>
              <a:spcBef>
                <a:spcPct val="50000"/>
              </a:spcBef>
              <a:spcAft>
                <a:spcPts val="600"/>
              </a:spcAft>
              <a:buClr>
                <a:schemeClr val="accent1"/>
              </a:buClr>
              <a:buSzPct val="100000"/>
              <a:buFont typeface="Wingdings" pitchFamily="2" charset="2"/>
              <a:buChar char="n"/>
            </a:pPr>
            <a:endParaRPr lang="en-US" sz="1600" b="1" dirty="0" smtClean="0">
              <a:solidFill>
                <a:schemeClr val="tx2"/>
              </a:solidFill>
            </a:endParaRPr>
          </a:p>
          <a:p>
            <a:pPr marL="836613" lvl="2" indent="-342900">
              <a:lnSpc>
                <a:spcPct val="110000"/>
              </a:lnSpc>
              <a:spcBef>
                <a:spcPct val="50000"/>
              </a:spcBef>
              <a:spcAft>
                <a:spcPts val="600"/>
              </a:spcAft>
              <a:buClr>
                <a:schemeClr val="tx2"/>
              </a:buClr>
              <a:buSzPct val="100000"/>
              <a:buFont typeface="Wingdings" panose="05000000000000000000" pitchFamily="2" charset="2"/>
              <a:buChar char="q"/>
            </a:pPr>
            <a:r>
              <a:rPr lang="en-US" sz="2400" b="1" dirty="0" smtClean="0"/>
              <a:t>    Tailor and Tune</a:t>
            </a:r>
          </a:p>
          <a:p>
            <a:pPr marL="836613" lvl="2" indent="-342900">
              <a:lnSpc>
                <a:spcPct val="110000"/>
              </a:lnSpc>
              <a:spcBef>
                <a:spcPct val="50000"/>
              </a:spcBef>
              <a:spcAft>
                <a:spcPts val="600"/>
              </a:spcAft>
              <a:buClr>
                <a:schemeClr val="tx2"/>
              </a:buClr>
              <a:buSzPct val="100000"/>
              <a:buFont typeface="Wingdings" panose="05000000000000000000" pitchFamily="2" charset="2"/>
              <a:buChar char="q"/>
            </a:pPr>
            <a:r>
              <a:rPr lang="en-US" sz="2400" b="1" dirty="0" smtClean="0"/>
              <a:t>     Full load efficiency</a:t>
            </a:r>
          </a:p>
          <a:p>
            <a:pPr marL="836613" lvl="2" indent="-342900">
              <a:lnSpc>
                <a:spcPct val="110000"/>
              </a:lnSpc>
              <a:spcBef>
                <a:spcPct val="50000"/>
              </a:spcBef>
              <a:spcAft>
                <a:spcPts val="600"/>
              </a:spcAft>
              <a:buClr>
                <a:schemeClr val="tx2"/>
              </a:buClr>
              <a:buSzPct val="100000"/>
              <a:buFont typeface="Wingdings" panose="05000000000000000000" pitchFamily="2" charset="2"/>
              <a:buChar char="q"/>
            </a:pPr>
            <a:r>
              <a:rPr lang="en-US" sz="2400" b="1" dirty="0" smtClean="0"/>
              <a:t>     Part load efficiency</a:t>
            </a:r>
          </a:p>
          <a:p>
            <a:pPr marL="836613" lvl="2" indent="-342900">
              <a:lnSpc>
                <a:spcPct val="110000"/>
              </a:lnSpc>
              <a:spcBef>
                <a:spcPct val="50000"/>
              </a:spcBef>
              <a:spcAft>
                <a:spcPts val="600"/>
              </a:spcAft>
              <a:buClr>
                <a:schemeClr val="tx2"/>
              </a:buClr>
              <a:buSzPct val="100000"/>
              <a:buFont typeface="Wingdings" panose="05000000000000000000" pitchFamily="2" charset="2"/>
              <a:buChar char="q"/>
            </a:pPr>
            <a:r>
              <a:rPr lang="en-US" sz="2400" b="1" dirty="0" smtClean="0"/>
              <a:t>     Full load sound attenuation</a:t>
            </a:r>
          </a:p>
          <a:p>
            <a:pPr marL="836613" lvl="2" indent="-342900">
              <a:lnSpc>
                <a:spcPct val="110000"/>
              </a:lnSpc>
              <a:spcBef>
                <a:spcPct val="50000"/>
              </a:spcBef>
              <a:spcAft>
                <a:spcPts val="600"/>
              </a:spcAft>
              <a:buClr>
                <a:schemeClr val="tx2"/>
              </a:buClr>
              <a:buSzPct val="100000"/>
              <a:buFont typeface="Wingdings" panose="05000000000000000000" pitchFamily="2" charset="2"/>
              <a:buChar char="q"/>
            </a:pPr>
            <a:r>
              <a:rPr lang="en-US" sz="2400" b="1" dirty="0" smtClean="0"/>
              <a:t>     Part load sound reduction</a:t>
            </a:r>
          </a:p>
        </p:txBody>
      </p:sp>
      <p:sp>
        <p:nvSpPr>
          <p:cNvPr id="73736" name="Title 1"/>
          <p:cNvSpPr txBox="1">
            <a:spLocks/>
          </p:cNvSpPr>
          <p:nvPr/>
        </p:nvSpPr>
        <p:spPr bwMode="auto">
          <a:xfrm>
            <a:off x="468313" y="333375"/>
            <a:ext cx="6983412" cy="647700"/>
          </a:xfrm>
          <a:prstGeom prst="rect">
            <a:avLst/>
          </a:prstGeom>
          <a:noFill/>
          <a:ln w="9525">
            <a:noFill/>
            <a:miter lim="800000"/>
            <a:headEnd/>
            <a:tailEnd/>
          </a:ln>
        </p:spPr>
        <p:txBody>
          <a:bodyPr lIns="0" tIns="0" rIns="0" bIns="0"/>
          <a:lstStyle/>
          <a:p>
            <a:pPr eaLnBrk="0" hangingPunct="0">
              <a:lnSpc>
                <a:spcPct val="110000"/>
              </a:lnSpc>
            </a:pPr>
            <a:r>
              <a:rPr lang="en-US" sz="2000" b="1" dirty="0" smtClean="0">
                <a:ea typeface="ＭＳ Ｐゴシック" charset="-128"/>
              </a:rPr>
              <a:t>KEY BENEFITS</a:t>
            </a:r>
            <a:r>
              <a:rPr lang="en-US" sz="1800" b="1" dirty="0">
                <a:solidFill>
                  <a:srgbClr val="FFFFFF"/>
                </a:solidFill>
                <a:ea typeface="ＭＳ Ｐゴシック" charset="-128"/>
              </a:rPr>
              <a:t/>
            </a:r>
            <a:br>
              <a:rPr lang="en-US" sz="1800" b="1" dirty="0">
                <a:solidFill>
                  <a:srgbClr val="FFFFFF"/>
                </a:solidFill>
                <a:ea typeface="ＭＳ Ｐゴシック" charset="-128"/>
              </a:rPr>
            </a:br>
            <a:endParaRPr lang="en-US" sz="1800" i="1" dirty="0">
              <a:solidFill>
                <a:srgbClr val="FFFFFF"/>
              </a:solidFill>
              <a:ea typeface="ＭＳ Ｐゴシック" charset="-128"/>
            </a:endParaRPr>
          </a:p>
        </p:txBody>
      </p:sp>
      <p:pic>
        <p:nvPicPr>
          <p:cNvPr id="4" name="YVAA_360.wmv">
            <a:hlinkClick r:id="" action="ppaction://media"/>
          </p:cNvPr>
          <p:cNvPicPr>
            <a:picLocks noRot="1" noChangeAspect="1"/>
          </p:cNvPicPr>
          <p:nvPr>
            <a:videoFile r:link="rId1"/>
          </p:nvPr>
        </p:nvPicPr>
        <p:blipFill>
          <a:blip r:embed="rId4" cstate="print"/>
          <a:srcRect/>
          <a:stretch>
            <a:fillRect/>
          </a:stretch>
        </p:blipFill>
        <p:spPr bwMode="auto">
          <a:xfrm>
            <a:off x="5791200" y="1814495"/>
            <a:ext cx="4191000" cy="2357245"/>
          </a:xfrm>
          <a:prstGeom prst="rect">
            <a:avLst/>
          </a:prstGeom>
          <a:noFill/>
          <a:ln w="9525">
            <a:noFill/>
            <a:miter lim="800000"/>
            <a:headEnd/>
            <a:tailEnd/>
          </a:ln>
        </p:spPr>
      </p:pic>
    </p:spTree>
    <p:extLst>
      <p:ext uri="{BB962C8B-B14F-4D97-AF65-F5344CB8AC3E}">
        <p14:creationId xmlns:p14="http://schemas.microsoft.com/office/powerpoint/2010/main" val="200843136"/>
      </p:ext>
    </p:extLst>
  </p:cSld>
  <p:clrMapOvr>
    <a:masterClrMapping/>
  </p:clrMapOvr>
  <p:transition>
    <p:wipe dir="r"/>
  </p:transition>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68313" y="1268413"/>
            <a:ext cx="4179887" cy="4681537"/>
          </a:xfrm>
        </p:spPr>
        <p:txBody>
          <a:bodyPr/>
          <a:lstStyle/>
          <a:p>
            <a:pPr marL="0" indent="0">
              <a:spcBef>
                <a:spcPct val="0"/>
              </a:spcBef>
              <a:buClr>
                <a:schemeClr val="tx2"/>
              </a:buClr>
            </a:pPr>
            <a:r>
              <a:rPr lang="en-US" dirty="0" smtClean="0"/>
              <a:t>Behind the scenes …</a:t>
            </a:r>
          </a:p>
          <a:p>
            <a:pPr marL="712788" lvl="1" indent="-219075">
              <a:spcAft>
                <a:spcPts val="600"/>
              </a:spcAft>
              <a:buClr>
                <a:schemeClr val="tx2"/>
              </a:buClr>
            </a:pPr>
            <a:r>
              <a:rPr lang="en-US" dirty="0" smtClean="0">
                <a:solidFill>
                  <a:srgbClr val="000000"/>
                </a:solidFill>
              </a:rPr>
              <a:t>Typical Chiller Today curve is based on a Class A unit with 3.1 COP</a:t>
            </a:r>
          </a:p>
          <a:p>
            <a:pPr marL="712788" lvl="1" indent="-219075">
              <a:spcAft>
                <a:spcPts val="600"/>
              </a:spcAft>
              <a:buClr>
                <a:schemeClr val="tx2"/>
              </a:buClr>
            </a:pPr>
            <a:r>
              <a:rPr lang="en-US" dirty="0" smtClean="0">
                <a:solidFill>
                  <a:srgbClr val="000000"/>
                </a:solidFill>
              </a:rPr>
              <a:t>YVAA can be ‘Tailored &amp; Tuned’ from 2.8 to 3.4 COP</a:t>
            </a:r>
          </a:p>
          <a:p>
            <a:pPr marL="0" indent="0">
              <a:spcBef>
                <a:spcPct val="0"/>
              </a:spcBef>
              <a:buClr>
                <a:schemeClr val="tx2"/>
              </a:buClr>
            </a:pPr>
            <a:r>
              <a:rPr lang="en-US" dirty="0" smtClean="0">
                <a:solidFill>
                  <a:srgbClr val="000000"/>
                </a:solidFill>
              </a:rPr>
              <a:t>YVAA Configurations</a:t>
            </a:r>
            <a:endParaRPr lang="en-US" dirty="0" smtClean="0"/>
          </a:p>
          <a:p>
            <a:pPr marL="712788" lvl="1" indent="-219075">
              <a:spcAft>
                <a:spcPts val="600"/>
              </a:spcAft>
              <a:buClr>
                <a:schemeClr val="tx2"/>
              </a:buClr>
            </a:pPr>
            <a:r>
              <a:rPr lang="en-US" dirty="0" smtClean="0">
                <a:solidFill>
                  <a:srgbClr val="000000"/>
                </a:solidFill>
              </a:rPr>
              <a:t>Various condenser and evaporator sizes can be selected in combination </a:t>
            </a:r>
          </a:p>
          <a:p>
            <a:pPr marL="712788" lvl="1" indent="-219075">
              <a:spcAft>
                <a:spcPts val="600"/>
              </a:spcAft>
              <a:buClr>
                <a:schemeClr val="tx2"/>
              </a:buClr>
            </a:pPr>
            <a:r>
              <a:rPr lang="en-US" dirty="0" smtClean="0">
                <a:solidFill>
                  <a:srgbClr val="000000"/>
                </a:solidFill>
              </a:rPr>
              <a:t> Larger heat exchangers yield higher full load efficiency </a:t>
            </a:r>
          </a:p>
          <a:p>
            <a:pPr marL="712788" lvl="1" indent="-219075">
              <a:spcAft>
                <a:spcPts val="600"/>
              </a:spcAft>
              <a:buClr>
                <a:schemeClr val="tx2"/>
              </a:buClr>
            </a:pPr>
            <a:endParaRPr lang="en-US" sz="800" dirty="0" smtClean="0">
              <a:solidFill>
                <a:srgbClr val="000000"/>
              </a:solidFill>
            </a:endParaRPr>
          </a:p>
          <a:p>
            <a:pPr marL="0" indent="0">
              <a:spcBef>
                <a:spcPct val="0"/>
              </a:spcBef>
              <a:buClr>
                <a:schemeClr val="tx2"/>
              </a:buClr>
            </a:pPr>
            <a:r>
              <a:rPr lang="en-US" u="sng" dirty="0" smtClean="0">
                <a:solidFill>
                  <a:srgbClr val="000000"/>
                </a:solidFill>
              </a:rPr>
              <a:t>Falling Film Evaporator</a:t>
            </a:r>
            <a:r>
              <a:rPr lang="en-US" dirty="0" smtClean="0">
                <a:solidFill>
                  <a:srgbClr val="000000"/>
                </a:solidFill>
              </a:rPr>
              <a:t> and </a:t>
            </a:r>
            <a:r>
              <a:rPr lang="en-US" u="sng" dirty="0" err="1" smtClean="0">
                <a:solidFill>
                  <a:srgbClr val="000000"/>
                </a:solidFill>
              </a:rPr>
              <a:t>Microchannel</a:t>
            </a:r>
            <a:r>
              <a:rPr lang="en-US" u="sng" dirty="0" smtClean="0">
                <a:solidFill>
                  <a:srgbClr val="000000"/>
                </a:solidFill>
              </a:rPr>
              <a:t> Condenser Coils</a:t>
            </a:r>
            <a:r>
              <a:rPr lang="en-US" dirty="0" smtClean="0">
                <a:solidFill>
                  <a:srgbClr val="000000"/>
                </a:solidFill>
              </a:rPr>
              <a:t/>
            </a:r>
            <a:br>
              <a:rPr lang="en-US" dirty="0" smtClean="0">
                <a:solidFill>
                  <a:srgbClr val="000000"/>
                </a:solidFill>
              </a:rPr>
            </a:br>
            <a:r>
              <a:rPr lang="en-US" dirty="0" smtClean="0">
                <a:solidFill>
                  <a:srgbClr val="000000"/>
                </a:solidFill>
              </a:rPr>
              <a:t>are key to Full Load Efficiency …</a:t>
            </a:r>
          </a:p>
          <a:p>
            <a:pPr marL="712788" lvl="1" indent="-219075">
              <a:spcAft>
                <a:spcPts val="600"/>
              </a:spcAft>
              <a:buClr>
                <a:schemeClr val="accent1"/>
              </a:buClr>
              <a:buFont typeface="Wingdings" pitchFamily="2" charset="2"/>
              <a:buNone/>
            </a:pPr>
            <a:endParaRPr lang="en-US" dirty="0" smtClean="0">
              <a:solidFill>
                <a:srgbClr val="000000"/>
              </a:solidFill>
            </a:endParaRPr>
          </a:p>
        </p:txBody>
      </p:sp>
      <p:sp>
        <p:nvSpPr>
          <p:cNvPr id="28678" name="Title 1"/>
          <p:cNvSpPr txBox="1">
            <a:spLocks/>
          </p:cNvSpPr>
          <p:nvPr/>
        </p:nvSpPr>
        <p:spPr bwMode="auto">
          <a:xfrm>
            <a:off x="468313" y="333375"/>
            <a:ext cx="6983412" cy="647700"/>
          </a:xfrm>
          <a:prstGeom prst="rect">
            <a:avLst/>
          </a:prstGeom>
          <a:noFill/>
          <a:ln w="9525">
            <a:noFill/>
            <a:miter lim="800000"/>
            <a:headEnd/>
            <a:tailEnd/>
          </a:ln>
        </p:spPr>
        <p:txBody>
          <a:bodyPr lIns="0" tIns="0" rIns="0" bIns="0"/>
          <a:lstStyle/>
          <a:p>
            <a:pPr eaLnBrk="0" hangingPunct="0">
              <a:lnSpc>
                <a:spcPct val="110000"/>
              </a:lnSpc>
            </a:pPr>
            <a:r>
              <a:rPr lang="en-US" sz="2000" b="1" dirty="0">
                <a:ea typeface="ＭＳ Ｐゴシック" charset="-128"/>
              </a:rPr>
              <a:t>Full Load Efficiency</a:t>
            </a:r>
            <a:r>
              <a:rPr lang="en-US" sz="1800" b="1" dirty="0">
                <a:solidFill>
                  <a:schemeClr val="bg1"/>
                </a:solidFill>
                <a:ea typeface="ＭＳ Ｐゴシック" charset="-128"/>
              </a:rPr>
              <a:t/>
            </a:r>
            <a:br>
              <a:rPr lang="en-US" sz="1800" b="1" dirty="0">
                <a:solidFill>
                  <a:schemeClr val="bg1"/>
                </a:solidFill>
                <a:ea typeface="ＭＳ Ｐゴシック" charset="-128"/>
              </a:rPr>
            </a:br>
            <a:endParaRPr lang="en-US" sz="1800" i="1" dirty="0">
              <a:solidFill>
                <a:schemeClr val="bg1"/>
              </a:solidFill>
              <a:ea typeface="ＭＳ Ｐゴシック" charset="-128"/>
            </a:endParaRPr>
          </a:p>
        </p:txBody>
      </p:sp>
      <p:pic>
        <p:nvPicPr>
          <p:cNvPr id="5" name="Picture 4"/>
          <p:cNvPicPr>
            <a:picLocks noChangeAspect="1" noChangeArrowheads="1"/>
          </p:cNvPicPr>
          <p:nvPr/>
        </p:nvPicPr>
        <p:blipFill>
          <a:blip r:embed="rId3" cstate="print"/>
          <a:srcRect/>
          <a:stretch>
            <a:fillRect/>
          </a:stretch>
        </p:blipFill>
        <p:spPr bwMode="auto">
          <a:xfrm>
            <a:off x="5072130" y="2271281"/>
            <a:ext cx="4071870" cy="2675800"/>
          </a:xfrm>
          <a:prstGeom prst="rect">
            <a:avLst/>
          </a:prstGeom>
          <a:noFill/>
          <a:ln w="9525">
            <a:noFill/>
            <a:miter lim="800000"/>
            <a:headEnd/>
            <a:tailEnd/>
          </a:ln>
        </p:spPr>
      </p:pic>
      <p:sp>
        <p:nvSpPr>
          <p:cNvPr id="2" name="Rectangle 1"/>
          <p:cNvSpPr/>
          <p:nvPr/>
        </p:nvSpPr>
        <p:spPr>
          <a:xfrm>
            <a:off x="4876800" y="2209800"/>
            <a:ext cx="762000" cy="139938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3519726"/>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EU_ChillerLoad3.jpg"/>
          <p:cNvPicPr>
            <a:picLocks noChangeAspect="1"/>
          </p:cNvPicPr>
          <p:nvPr/>
        </p:nvPicPr>
        <p:blipFill>
          <a:blip r:embed="rId3" cstate="print"/>
          <a:srcRect/>
          <a:stretch>
            <a:fillRect/>
          </a:stretch>
        </p:blipFill>
        <p:spPr bwMode="auto">
          <a:xfrm>
            <a:off x="4648200" y="1295400"/>
            <a:ext cx="4114800" cy="4708525"/>
          </a:xfrm>
          <a:prstGeom prst="rect">
            <a:avLst/>
          </a:prstGeom>
          <a:noFill/>
          <a:ln w="9525">
            <a:noFill/>
            <a:miter lim="800000"/>
            <a:headEnd/>
            <a:tailEnd/>
          </a:ln>
        </p:spPr>
      </p:pic>
      <p:pic>
        <p:nvPicPr>
          <p:cNvPr id="22" name="Picture 21" descr="EU_ChillerLoad4.jpg"/>
          <p:cNvPicPr>
            <a:picLocks noChangeAspect="1"/>
          </p:cNvPicPr>
          <p:nvPr/>
        </p:nvPicPr>
        <p:blipFill>
          <a:blip r:embed="rId4" cstate="print"/>
          <a:srcRect/>
          <a:stretch>
            <a:fillRect/>
          </a:stretch>
        </p:blipFill>
        <p:spPr bwMode="auto">
          <a:xfrm>
            <a:off x="4648200" y="1295400"/>
            <a:ext cx="4114800" cy="4708525"/>
          </a:xfrm>
          <a:prstGeom prst="rect">
            <a:avLst/>
          </a:prstGeom>
          <a:noFill/>
          <a:ln w="9525">
            <a:noFill/>
            <a:miter lim="800000"/>
            <a:headEnd/>
            <a:tailEnd/>
          </a:ln>
        </p:spPr>
      </p:pic>
      <p:pic>
        <p:nvPicPr>
          <p:cNvPr id="23" name="Picture 22" descr="EU_ChillerLoad5.jpg"/>
          <p:cNvPicPr>
            <a:picLocks noChangeAspect="1"/>
          </p:cNvPicPr>
          <p:nvPr/>
        </p:nvPicPr>
        <p:blipFill>
          <a:blip r:embed="rId5" cstate="print"/>
          <a:srcRect/>
          <a:stretch>
            <a:fillRect/>
          </a:stretch>
        </p:blipFill>
        <p:spPr bwMode="auto">
          <a:xfrm>
            <a:off x="4648200" y="1295400"/>
            <a:ext cx="4114800" cy="4708525"/>
          </a:xfrm>
          <a:prstGeom prst="rect">
            <a:avLst/>
          </a:prstGeom>
          <a:noFill/>
          <a:ln w="9525">
            <a:noFill/>
            <a:miter lim="800000"/>
            <a:headEnd/>
            <a:tailEnd/>
          </a:ln>
        </p:spPr>
      </p:pic>
      <p:sp>
        <p:nvSpPr>
          <p:cNvPr id="25605" name="Content Placeholder 2"/>
          <p:cNvSpPr>
            <a:spLocks noGrp="1"/>
          </p:cNvSpPr>
          <p:nvPr>
            <p:ph idx="1"/>
          </p:nvPr>
        </p:nvSpPr>
        <p:spPr>
          <a:xfrm>
            <a:off x="468313" y="1268413"/>
            <a:ext cx="4179887" cy="4681537"/>
          </a:xfrm>
        </p:spPr>
        <p:txBody>
          <a:bodyPr/>
          <a:lstStyle/>
          <a:p>
            <a:pPr marL="0" indent="0">
              <a:spcBef>
                <a:spcPct val="0"/>
              </a:spcBef>
              <a:buClr>
                <a:schemeClr val="tx2"/>
              </a:buClr>
            </a:pPr>
            <a:r>
              <a:rPr lang="en-US" dirty="0" smtClean="0"/>
              <a:t>Behind the scenes …</a:t>
            </a:r>
          </a:p>
          <a:p>
            <a:pPr marL="712788" lvl="1" indent="-219075">
              <a:spcAft>
                <a:spcPts val="600"/>
              </a:spcAft>
              <a:buClr>
                <a:schemeClr val="tx2"/>
              </a:buClr>
            </a:pPr>
            <a:r>
              <a:rPr lang="en-US" dirty="0" smtClean="0">
                <a:solidFill>
                  <a:srgbClr val="000000"/>
                </a:solidFill>
              </a:rPr>
              <a:t>Typical Chiller Today part load curve is based on a 4.0 ESEER</a:t>
            </a:r>
          </a:p>
          <a:p>
            <a:pPr marL="712788" lvl="1" indent="-219075">
              <a:spcAft>
                <a:spcPts val="600"/>
              </a:spcAft>
              <a:buClr>
                <a:schemeClr val="tx2"/>
              </a:buClr>
            </a:pPr>
            <a:r>
              <a:rPr lang="en-US" dirty="0" smtClean="0">
                <a:solidFill>
                  <a:srgbClr val="000000"/>
                </a:solidFill>
              </a:rPr>
              <a:t>YVAA part load is based on an approximately 4.8 ESEER</a:t>
            </a:r>
          </a:p>
          <a:p>
            <a:pPr marL="0" indent="0">
              <a:spcBef>
                <a:spcPct val="0"/>
              </a:spcBef>
              <a:buClr>
                <a:schemeClr val="tx2"/>
              </a:buClr>
            </a:pPr>
            <a:r>
              <a:rPr lang="en-US" dirty="0" smtClean="0">
                <a:solidFill>
                  <a:srgbClr val="000000"/>
                </a:solidFill>
              </a:rPr>
              <a:t>YVAA Options</a:t>
            </a:r>
            <a:endParaRPr lang="en-US" dirty="0" smtClean="0"/>
          </a:p>
          <a:p>
            <a:pPr marL="712788" lvl="1" indent="-219075">
              <a:spcAft>
                <a:spcPts val="600"/>
              </a:spcAft>
              <a:buClr>
                <a:schemeClr val="tx2"/>
              </a:buClr>
            </a:pPr>
            <a:r>
              <a:rPr lang="en-US" dirty="0" smtClean="0">
                <a:solidFill>
                  <a:srgbClr val="000000"/>
                </a:solidFill>
              </a:rPr>
              <a:t>Standard YVAA typical selections  have 4.0 – 4.2 ESEER</a:t>
            </a:r>
          </a:p>
          <a:p>
            <a:pPr marL="712788" lvl="1" indent="-219075">
              <a:spcAft>
                <a:spcPts val="600"/>
              </a:spcAft>
              <a:buClr>
                <a:schemeClr val="tx2"/>
              </a:buClr>
            </a:pPr>
            <a:r>
              <a:rPr lang="en-US" dirty="0" smtClean="0">
                <a:solidFill>
                  <a:srgbClr val="000000"/>
                </a:solidFill>
              </a:rPr>
              <a:t> Combination of optimized compressor, VSD fans &amp; increased unit frame size allow you to configure any point up to 4.8 ESEER</a:t>
            </a:r>
          </a:p>
          <a:p>
            <a:pPr marL="712788" lvl="1" indent="-219075">
              <a:spcAft>
                <a:spcPts val="600"/>
              </a:spcAft>
              <a:buClr>
                <a:schemeClr val="tx2"/>
              </a:buClr>
            </a:pPr>
            <a:endParaRPr lang="en-US" sz="800" dirty="0" smtClean="0">
              <a:solidFill>
                <a:srgbClr val="000000"/>
              </a:solidFill>
            </a:endParaRPr>
          </a:p>
          <a:p>
            <a:pPr marL="0" indent="0">
              <a:spcBef>
                <a:spcPct val="0"/>
              </a:spcBef>
              <a:buClr>
                <a:schemeClr val="tx2"/>
              </a:buClr>
            </a:pPr>
            <a:r>
              <a:rPr lang="en-US" u="sng" dirty="0" smtClean="0">
                <a:solidFill>
                  <a:srgbClr val="000000"/>
                </a:solidFill>
              </a:rPr>
              <a:t>VSD’s </a:t>
            </a:r>
            <a:r>
              <a:rPr lang="en-US" dirty="0" smtClean="0">
                <a:solidFill>
                  <a:srgbClr val="000000"/>
                </a:solidFill>
              </a:rPr>
              <a:t>are key to Part Load Efficiency …</a:t>
            </a:r>
          </a:p>
          <a:p>
            <a:pPr marL="712788" lvl="1" indent="-219075">
              <a:spcAft>
                <a:spcPts val="600"/>
              </a:spcAft>
              <a:buClr>
                <a:schemeClr val="accent1"/>
              </a:buClr>
              <a:buFont typeface="Wingdings" pitchFamily="2" charset="2"/>
              <a:buNone/>
            </a:pPr>
            <a:endParaRPr lang="en-US" dirty="0" smtClean="0">
              <a:solidFill>
                <a:srgbClr val="000000"/>
              </a:solidFill>
            </a:endParaRPr>
          </a:p>
        </p:txBody>
      </p:sp>
      <p:sp>
        <p:nvSpPr>
          <p:cNvPr id="25609" name="Title 1"/>
          <p:cNvSpPr txBox="1">
            <a:spLocks/>
          </p:cNvSpPr>
          <p:nvPr/>
        </p:nvSpPr>
        <p:spPr bwMode="auto">
          <a:xfrm>
            <a:off x="468313" y="333375"/>
            <a:ext cx="6983412" cy="647700"/>
          </a:xfrm>
          <a:prstGeom prst="rect">
            <a:avLst/>
          </a:prstGeom>
          <a:noFill/>
          <a:ln w="9525">
            <a:noFill/>
            <a:miter lim="800000"/>
            <a:headEnd/>
            <a:tailEnd/>
          </a:ln>
        </p:spPr>
        <p:txBody>
          <a:bodyPr lIns="0" tIns="0" rIns="0" bIns="0"/>
          <a:lstStyle/>
          <a:p>
            <a:pPr eaLnBrk="0" hangingPunct="0">
              <a:lnSpc>
                <a:spcPct val="110000"/>
              </a:lnSpc>
            </a:pPr>
            <a:r>
              <a:rPr lang="en-US" sz="2000" b="1" dirty="0">
                <a:ea typeface="ＭＳ Ｐゴシック" charset="-128"/>
              </a:rPr>
              <a:t>Part Load Efficiency</a:t>
            </a:r>
            <a:r>
              <a:rPr lang="en-US" sz="1800" b="1" dirty="0">
                <a:solidFill>
                  <a:schemeClr val="bg1"/>
                </a:solidFill>
                <a:ea typeface="ＭＳ Ｐゴシック" charset="-128"/>
              </a:rPr>
              <a:t/>
            </a:r>
            <a:br>
              <a:rPr lang="en-US" sz="1800" b="1" dirty="0">
                <a:solidFill>
                  <a:schemeClr val="bg1"/>
                </a:solidFill>
                <a:ea typeface="ＭＳ Ｐゴシック" charset="-128"/>
              </a:rPr>
            </a:br>
            <a:endParaRPr lang="en-US" sz="1800" i="1" dirty="0">
              <a:solidFill>
                <a:schemeClr val="bg1"/>
              </a:solidFill>
              <a:ea typeface="ＭＳ Ｐゴシック" charset="-128"/>
            </a:endParaRPr>
          </a:p>
        </p:txBody>
      </p:sp>
      <p:cxnSp>
        <p:nvCxnSpPr>
          <p:cNvPr id="17" name="Straight Connector 16"/>
          <p:cNvCxnSpPr/>
          <p:nvPr/>
        </p:nvCxnSpPr>
        <p:spPr>
          <a:xfrm>
            <a:off x="5791200" y="1908175"/>
            <a:ext cx="496888" cy="1588"/>
          </a:xfrm>
          <a:prstGeom prst="line">
            <a:avLst/>
          </a:prstGeom>
          <a:ln w="22225" cap="flat" cmpd="sng" algn="ctr">
            <a:solidFill>
              <a:srgbClr val="AA17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p:cNvSpPr txBox="1">
            <a:spLocks noChangeArrowheads="1"/>
          </p:cNvSpPr>
          <p:nvPr/>
        </p:nvSpPr>
        <p:spPr bwMode="auto">
          <a:xfrm>
            <a:off x="6248400" y="1752600"/>
            <a:ext cx="2209800" cy="276225"/>
          </a:xfrm>
          <a:prstGeom prst="rect">
            <a:avLst/>
          </a:prstGeom>
          <a:noFill/>
          <a:ln w="9525">
            <a:noFill/>
            <a:miter lim="800000"/>
            <a:headEnd/>
            <a:tailEnd/>
          </a:ln>
        </p:spPr>
        <p:txBody>
          <a:bodyPr>
            <a:spAutoFit/>
          </a:bodyPr>
          <a:lstStyle/>
          <a:p>
            <a:r>
              <a:rPr lang="en-US" sz="1200" b="1">
                <a:solidFill>
                  <a:srgbClr val="AA174D"/>
                </a:solidFill>
              </a:rPr>
              <a:t>Typical Chiller Today</a:t>
            </a:r>
          </a:p>
        </p:txBody>
      </p:sp>
      <p:cxnSp>
        <p:nvCxnSpPr>
          <p:cNvPr id="10" name="Straight Connector 9"/>
          <p:cNvCxnSpPr/>
          <p:nvPr/>
        </p:nvCxnSpPr>
        <p:spPr>
          <a:xfrm>
            <a:off x="5791200" y="2136775"/>
            <a:ext cx="496888" cy="1588"/>
          </a:xfrm>
          <a:prstGeom prst="line">
            <a:avLst/>
          </a:prstGeom>
          <a:ln w="41275" cap="flat" cmpd="sng" algn="ctr">
            <a:solidFill>
              <a:srgbClr val="08339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TextBox 11"/>
          <p:cNvSpPr txBox="1">
            <a:spLocks noChangeArrowheads="1"/>
          </p:cNvSpPr>
          <p:nvPr/>
        </p:nvSpPr>
        <p:spPr bwMode="auto">
          <a:xfrm>
            <a:off x="6248400" y="1981200"/>
            <a:ext cx="1228725" cy="276225"/>
          </a:xfrm>
          <a:prstGeom prst="rect">
            <a:avLst/>
          </a:prstGeom>
          <a:noFill/>
          <a:ln w="9525">
            <a:noFill/>
            <a:miter lim="800000"/>
            <a:headEnd/>
            <a:tailEnd/>
          </a:ln>
        </p:spPr>
        <p:txBody>
          <a:bodyPr>
            <a:spAutoFit/>
          </a:bodyPr>
          <a:lstStyle/>
          <a:p>
            <a:r>
              <a:rPr lang="en-US" sz="1200" b="1">
                <a:solidFill>
                  <a:srgbClr val="063391"/>
                </a:solidFill>
              </a:rPr>
              <a:t>YVAA</a:t>
            </a:r>
          </a:p>
        </p:txBody>
      </p:sp>
      <p:sp>
        <p:nvSpPr>
          <p:cNvPr id="16" name="TextBox 15"/>
          <p:cNvSpPr txBox="1"/>
          <p:nvPr/>
        </p:nvSpPr>
        <p:spPr>
          <a:xfrm>
            <a:off x="5791200" y="3500438"/>
            <a:ext cx="1008063" cy="461962"/>
          </a:xfrm>
          <a:prstGeom prst="rect">
            <a:avLst/>
          </a:prstGeom>
          <a:noFill/>
        </p:spPr>
        <p:txBody>
          <a:bodyPr>
            <a:spAutoFit/>
          </a:bodyPr>
          <a:lstStyle/>
          <a:p>
            <a:pPr>
              <a:defRPr/>
            </a:pPr>
            <a:r>
              <a:rPr lang="en-US" b="1" dirty="0">
                <a:solidFill>
                  <a:schemeClr val="accent1">
                    <a:lumMod val="75000"/>
                  </a:schemeClr>
                </a:solidFill>
                <a:latin typeface="Arial" pitchFamily="34" charset="0"/>
              </a:rPr>
              <a:t>17%</a:t>
            </a:r>
          </a:p>
        </p:txBody>
      </p:sp>
    </p:spTree>
    <p:extLst>
      <p:ext uri="{BB962C8B-B14F-4D97-AF65-F5344CB8AC3E}">
        <p14:creationId xmlns:p14="http://schemas.microsoft.com/office/powerpoint/2010/main" val="16684845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2000"/>
                                        <p:tgtEl>
                                          <p:spTgt spid="23"/>
                                        </p:tgtEl>
                                      </p:cBhvr>
                                    </p:animEffect>
                                  </p:childTnLst>
                                </p:cTn>
                              </p:par>
                            </p:childTnLst>
                          </p:cTn>
                        </p:par>
                        <p:par>
                          <p:cTn id="28" fill="hold">
                            <p:stCondLst>
                              <p:cond delay="2000"/>
                            </p:stCondLst>
                            <p:childTnLst>
                              <p:par>
                                <p:cTn id="29" presetID="1" presetClass="entr" presetSubtype="0" fill="hold" grpId="0" nodeType="afterEffect">
                                  <p:stCondLst>
                                    <p:cond delay="150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468313" y="1262063"/>
            <a:ext cx="8135937" cy="2243137"/>
          </a:xfrm>
        </p:spPr>
        <p:txBody>
          <a:bodyPr/>
          <a:lstStyle/>
          <a:p>
            <a:pPr marL="712788" lvl="1" indent="-219075">
              <a:spcAft>
                <a:spcPts val="600"/>
              </a:spcAft>
              <a:buClr>
                <a:schemeClr val="tx2"/>
              </a:buClr>
            </a:pPr>
            <a:r>
              <a:rPr lang="en-US" dirty="0" smtClean="0">
                <a:solidFill>
                  <a:srgbClr val="000000"/>
                </a:solidFill>
              </a:rPr>
              <a:t>Just like performance, the YVAA chiller allows you to tailor and tune </a:t>
            </a:r>
            <a:br>
              <a:rPr lang="en-US" dirty="0" smtClean="0">
                <a:solidFill>
                  <a:srgbClr val="000000"/>
                </a:solidFill>
              </a:rPr>
            </a:br>
            <a:r>
              <a:rPr lang="en-US" dirty="0" smtClean="0">
                <a:solidFill>
                  <a:srgbClr val="000000"/>
                </a:solidFill>
              </a:rPr>
              <a:t>sound reduction configurations to match your needs</a:t>
            </a:r>
          </a:p>
          <a:p>
            <a:pPr marL="712788" lvl="1" indent="-219075">
              <a:spcAft>
                <a:spcPts val="600"/>
              </a:spcAft>
              <a:buClr>
                <a:schemeClr val="tx2"/>
              </a:buClr>
            </a:pPr>
            <a:r>
              <a:rPr lang="en-US" dirty="0" smtClean="0">
                <a:solidFill>
                  <a:srgbClr val="000000"/>
                </a:solidFill>
              </a:rPr>
              <a:t>Flexible selection system allows you to see sound benefit of reduced full load compressor speed (oversize the chiller and slow down the compressors)</a:t>
            </a:r>
          </a:p>
          <a:p>
            <a:pPr marL="712788" lvl="1" indent="-219075">
              <a:spcAft>
                <a:spcPts val="600"/>
              </a:spcAft>
              <a:buClr>
                <a:schemeClr val="tx2"/>
              </a:buClr>
            </a:pPr>
            <a:r>
              <a:rPr lang="en-US" dirty="0" smtClean="0">
                <a:solidFill>
                  <a:srgbClr val="000000"/>
                </a:solidFill>
              </a:rPr>
              <a:t>Multiple selection configurations provide ways to offset performance impact of attenuation options</a:t>
            </a:r>
            <a:endParaRPr lang="en-US" dirty="0" smtClean="0"/>
          </a:p>
        </p:txBody>
      </p:sp>
      <p:pic>
        <p:nvPicPr>
          <p:cNvPr id="11" name="YVAA_enclosure.wmv">
            <a:hlinkClick r:id="" action="ppaction://media"/>
          </p:cNvPr>
          <p:cNvPicPr>
            <a:picLocks noRot="1" noChangeAspect="1"/>
          </p:cNvPicPr>
          <p:nvPr>
            <a:videoFile r:link="rId1"/>
          </p:nvPr>
        </p:nvPicPr>
        <p:blipFill>
          <a:blip r:embed="rId4" cstate="print"/>
          <a:srcRect/>
          <a:stretch>
            <a:fillRect/>
          </a:stretch>
        </p:blipFill>
        <p:spPr bwMode="auto">
          <a:xfrm>
            <a:off x="3932238" y="3068638"/>
            <a:ext cx="5211762" cy="2932112"/>
          </a:xfrm>
          <a:prstGeom prst="rect">
            <a:avLst/>
          </a:prstGeom>
          <a:noFill/>
          <a:ln w="9525">
            <a:noFill/>
            <a:miter lim="800000"/>
            <a:headEnd/>
            <a:tailEnd/>
          </a:ln>
        </p:spPr>
      </p:pic>
      <p:sp>
        <p:nvSpPr>
          <p:cNvPr id="59399" name="Title 1"/>
          <p:cNvSpPr txBox="1">
            <a:spLocks/>
          </p:cNvSpPr>
          <p:nvPr/>
        </p:nvSpPr>
        <p:spPr bwMode="auto">
          <a:xfrm>
            <a:off x="468313" y="333375"/>
            <a:ext cx="6983412" cy="647700"/>
          </a:xfrm>
          <a:prstGeom prst="rect">
            <a:avLst/>
          </a:prstGeom>
          <a:noFill/>
          <a:ln w="9525">
            <a:noFill/>
            <a:miter lim="800000"/>
            <a:headEnd/>
            <a:tailEnd/>
          </a:ln>
        </p:spPr>
        <p:txBody>
          <a:bodyPr lIns="0" tIns="0" rIns="0" bIns="0"/>
          <a:lstStyle/>
          <a:p>
            <a:pPr eaLnBrk="0" hangingPunct="0">
              <a:lnSpc>
                <a:spcPct val="110000"/>
              </a:lnSpc>
            </a:pPr>
            <a:r>
              <a:rPr lang="en-US" sz="2000" b="1" dirty="0">
                <a:ea typeface="ＭＳ Ｐゴシック" charset="-128"/>
              </a:rPr>
              <a:t>Full Load Sound Attenuation</a:t>
            </a:r>
          </a:p>
          <a:p>
            <a:pPr eaLnBrk="0" hangingPunct="0">
              <a:lnSpc>
                <a:spcPct val="110000"/>
              </a:lnSpc>
            </a:pPr>
            <a:r>
              <a:rPr lang="en-US" sz="1800" b="1" dirty="0">
                <a:solidFill>
                  <a:srgbClr val="FFFFFF"/>
                </a:solidFill>
                <a:ea typeface="ＭＳ Ｐゴシック" charset="-128"/>
              </a:rPr>
              <a:t/>
            </a:r>
            <a:br>
              <a:rPr lang="en-US" sz="1800" b="1" dirty="0">
                <a:solidFill>
                  <a:srgbClr val="FFFFFF"/>
                </a:solidFill>
                <a:ea typeface="ＭＳ Ｐゴシック" charset="-128"/>
              </a:rPr>
            </a:br>
            <a:endParaRPr lang="en-US" sz="1800" i="1" dirty="0">
              <a:solidFill>
                <a:srgbClr val="FFFFFF"/>
              </a:solidFill>
              <a:ea typeface="ＭＳ Ｐゴシック" charset="-128"/>
            </a:endParaRPr>
          </a:p>
        </p:txBody>
      </p:sp>
    </p:spTree>
    <p:extLst>
      <p:ext uri="{BB962C8B-B14F-4D97-AF65-F5344CB8AC3E}">
        <p14:creationId xmlns:p14="http://schemas.microsoft.com/office/powerpoint/2010/main" val="7159041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1"/>
          </p:nvPr>
        </p:nvSpPr>
        <p:spPr>
          <a:xfrm>
            <a:off x="323850" y="1262063"/>
            <a:ext cx="5975350" cy="4681537"/>
          </a:xfrm>
        </p:spPr>
        <p:txBody>
          <a:bodyPr/>
          <a:lstStyle/>
          <a:p>
            <a:pPr marL="788988" indent="-611188">
              <a:buClr>
                <a:schemeClr val="tx2"/>
              </a:buClr>
            </a:pPr>
            <a:r>
              <a:rPr lang="en-US" dirty="0" smtClean="0"/>
              <a:t>Behind the Scenes…</a:t>
            </a:r>
          </a:p>
          <a:p>
            <a:pPr marL="712788" lvl="1" indent="-219075">
              <a:buClr>
                <a:schemeClr val="tx2"/>
              </a:buClr>
            </a:pPr>
            <a:r>
              <a:rPr lang="en-US" dirty="0" smtClean="0"/>
              <a:t>Typical chiller today is representative of the part load data we have found for chillers with fixed speed screw compressors  (gas flow in unloading mechanism is noisy)</a:t>
            </a:r>
          </a:p>
          <a:p>
            <a:pPr marL="712788" lvl="1" indent="-219075">
              <a:buClr>
                <a:schemeClr val="tx2"/>
              </a:buClr>
            </a:pPr>
            <a:r>
              <a:rPr lang="en-US" dirty="0" smtClean="0"/>
              <a:t>YVAA is a standard unit with staged fan control</a:t>
            </a:r>
          </a:p>
          <a:p>
            <a:pPr marL="712788" lvl="1" indent="-219075">
              <a:buClr>
                <a:schemeClr val="tx2"/>
              </a:buClr>
            </a:pPr>
            <a:r>
              <a:rPr lang="en-US" dirty="0" smtClean="0"/>
              <a:t>YVAA Optimized  adds the impact of VSD</a:t>
            </a:r>
          </a:p>
          <a:p>
            <a:pPr marL="712788" lvl="1" indent="-219075">
              <a:buClr>
                <a:schemeClr val="tx2"/>
              </a:buClr>
            </a:pPr>
            <a:r>
              <a:rPr lang="en-US" dirty="0" smtClean="0"/>
              <a:t>As the YVAA unloads the compressor with VSD, the fans become the larger noise source unless VSD are also added to the fans</a:t>
            </a:r>
          </a:p>
          <a:p>
            <a:pPr marL="712788" lvl="1" indent="-219075">
              <a:buClr>
                <a:schemeClr val="tx2"/>
              </a:buClr>
            </a:pPr>
            <a:r>
              <a:rPr lang="en-US" dirty="0" smtClean="0"/>
              <a:t>By combining the two technologies we are achieving </a:t>
            </a:r>
            <a:r>
              <a:rPr lang="en-US" u="sng" dirty="0" smtClean="0"/>
              <a:t>performance that most competitor’s cannot offer </a:t>
            </a:r>
          </a:p>
          <a:p>
            <a:pPr marL="712788" lvl="1" indent="-219075">
              <a:buClr>
                <a:schemeClr val="accent1"/>
              </a:buClr>
            </a:pPr>
            <a:endParaRPr lang="en-US" dirty="0" smtClean="0"/>
          </a:p>
        </p:txBody>
      </p:sp>
      <p:sp>
        <p:nvSpPr>
          <p:cNvPr id="54278" name="Title 1"/>
          <p:cNvSpPr txBox="1">
            <a:spLocks/>
          </p:cNvSpPr>
          <p:nvPr/>
        </p:nvSpPr>
        <p:spPr bwMode="auto">
          <a:xfrm>
            <a:off x="468313" y="333375"/>
            <a:ext cx="6983412" cy="647700"/>
          </a:xfrm>
          <a:prstGeom prst="rect">
            <a:avLst/>
          </a:prstGeom>
          <a:noFill/>
          <a:ln w="9525">
            <a:noFill/>
            <a:miter lim="800000"/>
            <a:headEnd/>
            <a:tailEnd/>
          </a:ln>
        </p:spPr>
        <p:txBody>
          <a:bodyPr lIns="0" tIns="0" rIns="0" bIns="0"/>
          <a:lstStyle/>
          <a:p>
            <a:pPr eaLnBrk="0" hangingPunct="0">
              <a:lnSpc>
                <a:spcPct val="110000"/>
              </a:lnSpc>
            </a:pPr>
            <a:r>
              <a:rPr lang="en-US" sz="2000" b="1" dirty="0">
                <a:ea typeface="ＭＳ Ｐゴシック" charset="-128"/>
              </a:rPr>
              <a:t>Part Load Sound Reduction</a:t>
            </a:r>
            <a:r>
              <a:rPr lang="en-US" sz="1800" b="1" dirty="0">
                <a:solidFill>
                  <a:srgbClr val="FFFFFF"/>
                </a:solidFill>
                <a:ea typeface="ＭＳ Ｐゴシック" charset="-128"/>
              </a:rPr>
              <a:t/>
            </a:r>
            <a:br>
              <a:rPr lang="en-US" sz="1800" b="1" dirty="0">
                <a:solidFill>
                  <a:srgbClr val="FFFFFF"/>
                </a:solidFill>
                <a:ea typeface="ＭＳ Ｐゴシック" charset="-128"/>
              </a:rPr>
            </a:br>
            <a:endParaRPr lang="en-US" sz="1800" i="1" dirty="0">
              <a:solidFill>
                <a:srgbClr val="FFFFFF"/>
              </a:solidFill>
              <a:ea typeface="ＭＳ Ｐゴシック" charset="-128"/>
            </a:endParaRPr>
          </a:p>
        </p:txBody>
      </p:sp>
      <p:pic>
        <p:nvPicPr>
          <p:cNvPr id="54279" name="Picture 27" descr="EU_Sound_OffDesign.jpg"/>
          <p:cNvPicPr>
            <a:picLocks noChangeAspect="1"/>
          </p:cNvPicPr>
          <p:nvPr/>
        </p:nvPicPr>
        <p:blipFill>
          <a:blip r:embed="rId3" cstate="print"/>
          <a:srcRect/>
          <a:stretch>
            <a:fillRect/>
          </a:stretch>
        </p:blipFill>
        <p:spPr bwMode="auto">
          <a:xfrm>
            <a:off x="6297613" y="2825750"/>
            <a:ext cx="2617787" cy="3203575"/>
          </a:xfrm>
          <a:prstGeom prst="rect">
            <a:avLst/>
          </a:prstGeom>
          <a:noFill/>
          <a:ln w="9525">
            <a:noFill/>
            <a:miter lim="800000"/>
            <a:headEnd/>
            <a:tailEnd/>
          </a:ln>
        </p:spPr>
      </p:pic>
      <p:pic>
        <p:nvPicPr>
          <p:cNvPr id="29" name="Picture 28" descr="EU_Sound_OffDesign_1.jpg"/>
          <p:cNvPicPr>
            <a:picLocks noChangeAspect="1"/>
          </p:cNvPicPr>
          <p:nvPr/>
        </p:nvPicPr>
        <p:blipFill>
          <a:blip r:embed="rId4" cstate="print"/>
          <a:srcRect/>
          <a:stretch>
            <a:fillRect/>
          </a:stretch>
        </p:blipFill>
        <p:spPr bwMode="auto">
          <a:xfrm>
            <a:off x="6297613" y="2825750"/>
            <a:ext cx="2617787" cy="3203575"/>
          </a:xfrm>
          <a:prstGeom prst="rect">
            <a:avLst/>
          </a:prstGeom>
          <a:noFill/>
          <a:ln w="9525">
            <a:noFill/>
            <a:miter lim="800000"/>
            <a:headEnd/>
            <a:tailEnd/>
          </a:ln>
        </p:spPr>
      </p:pic>
      <p:pic>
        <p:nvPicPr>
          <p:cNvPr id="30" name="Picture 29" descr="EU_Sound_OffDesign_2.jpg"/>
          <p:cNvPicPr>
            <a:picLocks noChangeAspect="1"/>
          </p:cNvPicPr>
          <p:nvPr/>
        </p:nvPicPr>
        <p:blipFill>
          <a:blip r:embed="rId5" cstate="print"/>
          <a:srcRect/>
          <a:stretch>
            <a:fillRect/>
          </a:stretch>
        </p:blipFill>
        <p:spPr bwMode="auto">
          <a:xfrm>
            <a:off x="6297613" y="2825750"/>
            <a:ext cx="2617787" cy="3203575"/>
          </a:xfrm>
          <a:prstGeom prst="rect">
            <a:avLst/>
          </a:prstGeom>
          <a:noFill/>
          <a:ln w="9525">
            <a:noFill/>
            <a:miter lim="800000"/>
            <a:headEnd/>
            <a:tailEnd/>
          </a:ln>
        </p:spPr>
      </p:pic>
      <p:pic>
        <p:nvPicPr>
          <p:cNvPr id="31" name="Picture 30" descr="EU_Sound_OffDesign_3.jpg"/>
          <p:cNvPicPr>
            <a:picLocks noChangeAspect="1"/>
          </p:cNvPicPr>
          <p:nvPr/>
        </p:nvPicPr>
        <p:blipFill>
          <a:blip r:embed="rId6" cstate="print"/>
          <a:srcRect/>
          <a:stretch>
            <a:fillRect/>
          </a:stretch>
        </p:blipFill>
        <p:spPr bwMode="auto">
          <a:xfrm>
            <a:off x="6297613" y="2825750"/>
            <a:ext cx="2617787" cy="3203575"/>
          </a:xfrm>
          <a:prstGeom prst="rect">
            <a:avLst/>
          </a:prstGeom>
          <a:noFill/>
          <a:ln w="9525">
            <a:noFill/>
            <a:miter lim="800000"/>
            <a:headEnd/>
            <a:tailEnd/>
          </a:ln>
        </p:spPr>
      </p:pic>
      <p:pic>
        <p:nvPicPr>
          <p:cNvPr id="32" name="Picture 31" descr="EU_Sound_OffDesign_4.jpg"/>
          <p:cNvPicPr>
            <a:picLocks noChangeAspect="1"/>
          </p:cNvPicPr>
          <p:nvPr/>
        </p:nvPicPr>
        <p:blipFill>
          <a:blip r:embed="rId7" cstate="print"/>
          <a:srcRect/>
          <a:stretch>
            <a:fillRect/>
          </a:stretch>
        </p:blipFill>
        <p:spPr bwMode="auto">
          <a:xfrm>
            <a:off x="6297613" y="2825750"/>
            <a:ext cx="2617787" cy="3203575"/>
          </a:xfrm>
          <a:prstGeom prst="rect">
            <a:avLst/>
          </a:prstGeom>
          <a:noFill/>
          <a:ln w="9525">
            <a:noFill/>
            <a:miter lim="800000"/>
            <a:headEnd/>
            <a:tailEnd/>
          </a:ln>
        </p:spPr>
      </p:pic>
      <p:sp>
        <p:nvSpPr>
          <p:cNvPr id="21" name="TextBox 20"/>
          <p:cNvSpPr txBox="1">
            <a:spLocks noChangeArrowheads="1"/>
          </p:cNvSpPr>
          <p:nvPr/>
        </p:nvSpPr>
        <p:spPr bwMode="auto">
          <a:xfrm>
            <a:off x="7207250" y="3213100"/>
            <a:ext cx="1757363" cy="215900"/>
          </a:xfrm>
          <a:prstGeom prst="rect">
            <a:avLst/>
          </a:prstGeom>
          <a:noFill/>
          <a:ln w="9525">
            <a:noFill/>
            <a:miter lim="800000"/>
            <a:headEnd/>
            <a:tailEnd/>
          </a:ln>
        </p:spPr>
        <p:txBody>
          <a:bodyPr>
            <a:spAutoFit/>
          </a:bodyPr>
          <a:lstStyle/>
          <a:p>
            <a:r>
              <a:rPr lang="en-US" sz="800" b="1">
                <a:solidFill>
                  <a:srgbClr val="660066"/>
                </a:solidFill>
              </a:rPr>
              <a:t>YVAA Optimized</a:t>
            </a:r>
          </a:p>
        </p:txBody>
      </p:sp>
      <p:sp>
        <p:nvSpPr>
          <p:cNvPr id="28" name="Rectangle 27"/>
          <p:cNvSpPr/>
          <p:nvPr/>
        </p:nvSpPr>
        <p:spPr>
          <a:xfrm>
            <a:off x="6297613" y="2825750"/>
            <a:ext cx="2617787"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Connector 13"/>
          <p:cNvCxnSpPr/>
          <p:nvPr/>
        </p:nvCxnSpPr>
        <p:spPr>
          <a:xfrm>
            <a:off x="6948488" y="3103563"/>
            <a:ext cx="233362" cy="0"/>
          </a:xfrm>
          <a:prstGeom prst="line">
            <a:avLst/>
          </a:prstGeom>
          <a:ln w="41275" cap="flat" cmpd="sng" algn="ctr">
            <a:solidFill>
              <a:srgbClr val="08339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a:spLocks noChangeArrowheads="1"/>
          </p:cNvSpPr>
          <p:nvPr/>
        </p:nvSpPr>
        <p:spPr bwMode="auto">
          <a:xfrm>
            <a:off x="7202488" y="2997200"/>
            <a:ext cx="682625" cy="215900"/>
          </a:xfrm>
          <a:prstGeom prst="rect">
            <a:avLst/>
          </a:prstGeom>
          <a:noFill/>
          <a:ln w="9525">
            <a:noFill/>
            <a:miter lim="800000"/>
            <a:headEnd/>
            <a:tailEnd/>
          </a:ln>
        </p:spPr>
        <p:txBody>
          <a:bodyPr>
            <a:spAutoFit/>
          </a:bodyPr>
          <a:lstStyle/>
          <a:p>
            <a:r>
              <a:rPr lang="en-US" sz="800" b="1">
                <a:solidFill>
                  <a:srgbClr val="083391"/>
                </a:solidFill>
              </a:rPr>
              <a:t>YVAA</a:t>
            </a:r>
          </a:p>
        </p:txBody>
      </p:sp>
      <p:cxnSp>
        <p:nvCxnSpPr>
          <p:cNvPr id="20" name="Straight Connector 19"/>
          <p:cNvCxnSpPr/>
          <p:nvPr/>
        </p:nvCxnSpPr>
        <p:spPr>
          <a:xfrm>
            <a:off x="6948488" y="3284538"/>
            <a:ext cx="233362" cy="0"/>
          </a:xfrm>
          <a:prstGeom prst="line">
            <a:avLst/>
          </a:prstGeom>
          <a:ln w="41275" cap="flat" cmpd="sng" algn="ctr">
            <a:solidFill>
              <a:srgbClr val="66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931025" y="2924175"/>
            <a:ext cx="233363" cy="0"/>
          </a:xfrm>
          <a:prstGeom prst="line">
            <a:avLst/>
          </a:prstGeom>
          <a:ln w="41275" cap="flat" cmpd="sng" algn="ctr">
            <a:solidFill>
              <a:srgbClr val="AA174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Box 15"/>
          <p:cNvSpPr txBox="1">
            <a:spLocks noChangeArrowheads="1"/>
          </p:cNvSpPr>
          <p:nvPr/>
        </p:nvSpPr>
        <p:spPr bwMode="auto">
          <a:xfrm>
            <a:off x="7189788" y="2781300"/>
            <a:ext cx="1311275" cy="214313"/>
          </a:xfrm>
          <a:prstGeom prst="rect">
            <a:avLst/>
          </a:prstGeom>
          <a:noFill/>
          <a:ln w="9525">
            <a:noFill/>
            <a:miter lim="800000"/>
            <a:headEnd/>
            <a:tailEnd/>
          </a:ln>
        </p:spPr>
        <p:txBody>
          <a:bodyPr>
            <a:spAutoFit/>
          </a:bodyPr>
          <a:lstStyle/>
          <a:p>
            <a:r>
              <a:rPr lang="en-US" sz="800" b="1">
                <a:solidFill>
                  <a:srgbClr val="AA1746"/>
                </a:solidFill>
              </a:rPr>
              <a:t>Typical Chiller Today</a:t>
            </a:r>
          </a:p>
        </p:txBody>
      </p:sp>
    </p:spTree>
    <p:extLst>
      <p:ext uri="{BB962C8B-B14F-4D97-AF65-F5344CB8AC3E}">
        <p14:creationId xmlns:p14="http://schemas.microsoft.com/office/powerpoint/2010/main" val="29694603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1000"/>
                                        <p:tgtEl>
                                          <p:spTgt spid="30"/>
                                        </p:tgtEl>
                                      </p:cBhvr>
                                    </p:animEffec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1000"/>
                                        <p:tgtEl>
                                          <p:spTgt spid="31"/>
                                        </p:tgtEl>
                                      </p:cBhvr>
                                    </p:animEffect>
                                  </p:childTnLst>
                                </p:cTn>
                              </p:par>
                            </p:childTnLst>
                          </p:cTn>
                        </p:par>
                        <p:par>
                          <p:cTn id="26" fill="hold">
                            <p:stCondLst>
                              <p:cond delay="3000"/>
                            </p:stCondLst>
                            <p:childTnLst>
                              <p:par>
                                <p:cTn id="27" presetID="1"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3000"/>
                            </p:stCondLst>
                            <p:childTnLst>
                              <p:par>
                                <p:cTn id="32" presetID="22" presetClass="entr" presetSubtype="8"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YVAA – YORK Variable Speed Air-Cooled Screw Chillers</a:t>
            </a:r>
            <a:br>
              <a:rPr lang="en-US" dirty="0" smtClean="0"/>
            </a:br>
            <a:r>
              <a:rPr lang="en-US" b="0" i="1" dirty="0" smtClean="0"/>
              <a:t>Configuration up to 1,660 kW </a:t>
            </a:r>
            <a:r>
              <a:rPr lang="en-US" i="1" u="sng" dirty="0" smtClean="0">
                <a:solidFill>
                  <a:srgbClr val="0070C0"/>
                </a:solidFill>
              </a:rPr>
              <a:t>released in August 2013</a:t>
            </a:r>
            <a:endParaRPr lang="en-GB" u="sng" dirty="0">
              <a:solidFill>
                <a:srgbClr val="0070C0"/>
              </a:solidFill>
            </a:endParaRPr>
          </a:p>
        </p:txBody>
      </p:sp>
      <p:pic>
        <p:nvPicPr>
          <p:cNvPr id="2050" name="Picture 2"/>
          <p:cNvPicPr>
            <a:picLocks noChangeAspect="1" noChangeArrowheads="1"/>
          </p:cNvPicPr>
          <p:nvPr/>
        </p:nvPicPr>
        <p:blipFill>
          <a:blip r:embed="rId2" cstate="print"/>
          <a:srcRect/>
          <a:stretch>
            <a:fillRect/>
          </a:stretch>
        </p:blipFill>
        <p:spPr bwMode="auto">
          <a:xfrm>
            <a:off x="540321" y="1365783"/>
            <a:ext cx="3088358" cy="4367473"/>
          </a:xfrm>
          <a:prstGeom prst="rect">
            <a:avLst/>
          </a:prstGeom>
          <a:noFill/>
          <a:ln w="9525">
            <a:no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a:sp3d>
        </p:spPr>
      </p:pic>
      <p:sp>
        <p:nvSpPr>
          <p:cNvPr id="14" name="Content Placeholder 5"/>
          <p:cNvSpPr>
            <a:spLocks noGrp="1"/>
          </p:cNvSpPr>
          <p:nvPr>
            <p:ph idx="1"/>
          </p:nvPr>
        </p:nvSpPr>
        <p:spPr>
          <a:xfrm>
            <a:off x="3923928" y="1268413"/>
            <a:ext cx="4751760" cy="4681537"/>
          </a:xfrm>
        </p:spPr>
        <p:txBody>
          <a:bodyPr anchor="ctr"/>
          <a:lstStyle/>
          <a:p>
            <a:pPr lvl="1">
              <a:buClr>
                <a:srgbClr val="92D050"/>
              </a:buClr>
            </a:pPr>
            <a:r>
              <a:rPr lang="en-US" b="1" dirty="0" smtClean="0">
                <a:latin typeface="Arial" pitchFamily="-97" charset="0"/>
              </a:rPr>
              <a:t>4 new configurations</a:t>
            </a:r>
          </a:p>
          <a:p>
            <a:pPr lvl="2">
              <a:buClr>
                <a:srgbClr val="92D050"/>
              </a:buClr>
            </a:pPr>
            <a:r>
              <a:rPr lang="en-US" sz="1400" dirty="0" smtClean="0">
                <a:latin typeface="Arial" pitchFamily="-97" charset="0"/>
              </a:rPr>
              <a:t>YVAA 1343, YVAA1443, YVAA1315, YVAA1700</a:t>
            </a:r>
          </a:p>
          <a:p>
            <a:pPr lvl="2">
              <a:buClr>
                <a:srgbClr val="92D050"/>
              </a:buClr>
            </a:pPr>
            <a:r>
              <a:rPr lang="en-US" dirty="0" smtClean="0">
                <a:latin typeface="Arial" pitchFamily="-97" charset="0"/>
              </a:rPr>
              <a:t>All using 2 compressors only</a:t>
            </a:r>
          </a:p>
          <a:p>
            <a:pPr lvl="2">
              <a:buClr>
                <a:srgbClr val="92D050"/>
              </a:buClr>
            </a:pPr>
            <a:r>
              <a:rPr lang="en-US" dirty="0" smtClean="0">
                <a:latin typeface="Arial" pitchFamily="-97" charset="0"/>
              </a:rPr>
              <a:t>Fit for containerization (40ft) / road freight</a:t>
            </a:r>
          </a:p>
          <a:p>
            <a:pPr lvl="2">
              <a:buClr>
                <a:srgbClr val="92D050"/>
              </a:buClr>
            </a:pPr>
            <a:r>
              <a:rPr lang="en-US" dirty="0" smtClean="0">
                <a:latin typeface="Arial" pitchFamily="-97" charset="0"/>
              </a:rPr>
              <a:t>Dual point power supply as standard (Single point available as an option) </a:t>
            </a:r>
          </a:p>
          <a:p>
            <a:pPr lvl="1">
              <a:buClr>
                <a:srgbClr val="92D050"/>
              </a:buClr>
            </a:pPr>
            <a:endParaRPr lang="en-US" sz="1600" b="1" dirty="0" smtClean="0">
              <a:latin typeface="Arial" pitchFamily="-97" charset="0"/>
            </a:endParaRPr>
          </a:p>
          <a:p>
            <a:pPr lvl="1">
              <a:buClr>
                <a:srgbClr val="92D050"/>
              </a:buClr>
            </a:pPr>
            <a:endParaRPr lang="en-US" b="1" dirty="0" smtClean="0">
              <a:latin typeface="Arial" pitchFamily="-97" charset="0"/>
            </a:endParaRPr>
          </a:p>
          <a:p>
            <a:pPr lvl="1">
              <a:buClr>
                <a:srgbClr val="92D050"/>
              </a:buClr>
            </a:pPr>
            <a:r>
              <a:rPr lang="en-US" sz="1600" b="1" dirty="0" smtClean="0">
                <a:latin typeface="Arial" pitchFamily="-97" charset="0"/>
              </a:rPr>
              <a:t>New set of options</a:t>
            </a:r>
          </a:p>
          <a:p>
            <a:pPr marL="215900" lvl="0" indent="-219075">
              <a:spcAft>
                <a:spcPts val="600"/>
              </a:spcAft>
              <a:buClr>
                <a:schemeClr val="accent1"/>
              </a:buClr>
              <a:buSzPct val="100000"/>
              <a:buFont typeface="Wingdings" pitchFamily="2" charset="2"/>
              <a:buChar char="n"/>
              <a:defRPr/>
            </a:pPr>
            <a:endParaRPr lang="en-US" sz="1600" b="1" dirty="0" smtClean="0">
              <a:latin typeface="Arial" pitchFamily="-97" charset="0"/>
            </a:endParaRPr>
          </a:p>
        </p:txBody>
      </p:sp>
    </p:spTree>
    <p:extLst>
      <p:ext uri="{BB962C8B-B14F-4D97-AF65-F5344CB8AC3E}">
        <p14:creationId xmlns:p14="http://schemas.microsoft.com/office/powerpoint/2010/main" val="3818646850"/>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510085" y="6165304"/>
            <a:ext cx="1223367" cy="559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dirty="0" smtClean="0"/>
              <a:t>YVAA – YORK Variable Speed Air-Cooled Screw Chillers</a:t>
            </a:r>
            <a:br>
              <a:rPr lang="en-US" dirty="0" smtClean="0"/>
            </a:br>
            <a:r>
              <a:rPr lang="en-US" b="0" i="1" dirty="0" smtClean="0"/>
              <a:t>Larger configurations to 1,750kW </a:t>
            </a:r>
            <a:r>
              <a:rPr lang="en-US" i="1" u="sng" dirty="0" smtClean="0">
                <a:solidFill>
                  <a:srgbClr val="0070C0"/>
                </a:solidFill>
              </a:rPr>
              <a:t>planned for FY15 release</a:t>
            </a:r>
            <a:endParaRPr lang="en-GB" u="sng" dirty="0">
              <a:solidFill>
                <a:srgbClr val="0070C0"/>
              </a:solidFill>
            </a:endParaRPr>
          </a:p>
        </p:txBody>
      </p:sp>
      <p:pic>
        <p:nvPicPr>
          <p:cNvPr id="6" name="Picture 5"/>
          <p:cNvPicPr/>
          <p:nvPr/>
        </p:nvPicPr>
        <p:blipFill>
          <a:blip r:embed="rId2" cstate="print"/>
          <a:srcRect/>
          <a:stretch>
            <a:fillRect/>
          </a:stretch>
        </p:blipFill>
        <p:spPr bwMode="auto">
          <a:xfrm>
            <a:off x="6344817" y="3351831"/>
            <a:ext cx="2334182" cy="1917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 6"/>
          <p:cNvGrpSpPr/>
          <p:nvPr/>
        </p:nvGrpSpPr>
        <p:grpSpPr>
          <a:xfrm>
            <a:off x="1835696" y="4077225"/>
            <a:ext cx="1903446" cy="1709216"/>
            <a:chOff x="5715000" y="2133600"/>
            <a:chExt cx="3054927" cy="2743200"/>
          </a:xfrm>
        </p:grpSpPr>
        <p:pic>
          <p:nvPicPr>
            <p:cNvPr id="8" name="Picture 7" descr="C:\Users\cwoltkj\AppData\Local\Temp\notesCA3340\yvaa_split-unit-electrical.jpg"/>
            <p:cNvPicPr>
              <a:picLocks noChangeAspect="1" noChangeArrowheads="1"/>
            </p:cNvPicPr>
            <p:nvPr/>
          </p:nvPicPr>
          <p:blipFill>
            <a:blip r:embed="rId3" cstate="print"/>
            <a:srcRect l="15657" t="21111" r="42272" b="30000"/>
            <a:stretch>
              <a:fillRect/>
            </a:stretch>
          </p:blipFill>
          <p:spPr bwMode="auto">
            <a:xfrm>
              <a:off x="5715000" y="2133600"/>
              <a:ext cx="3054927" cy="2743200"/>
            </a:xfrm>
            <a:prstGeom prst="rect">
              <a:avLst/>
            </a:prstGeom>
            <a:noFill/>
          </p:spPr>
        </p:pic>
        <p:sp>
          <p:nvSpPr>
            <p:cNvPr id="9" name="Rounded Rectangle 8"/>
            <p:cNvSpPr/>
            <p:nvPr/>
          </p:nvSpPr>
          <p:spPr>
            <a:xfrm>
              <a:off x="6248400" y="3429000"/>
              <a:ext cx="1219200" cy="12192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 name="Group 9"/>
          <p:cNvGrpSpPr/>
          <p:nvPr/>
        </p:nvGrpSpPr>
        <p:grpSpPr>
          <a:xfrm>
            <a:off x="4093705" y="4077072"/>
            <a:ext cx="1847462" cy="1662716"/>
            <a:chOff x="2667000" y="2133600"/>
            <a:chExt cx="3048000" cy="2743200"/>
          </a:xfrm>
        </p:grpSpPr>
        <p:pic>
          <p:nvPicPr>
            <p:cNvPr id="11" name="Picture 10" descr="C:\Users\cwoltkj\AppData\Local\Temp\notesCA3340\yvaa_split-unit-piping.jpg"/>
            <p:cNvPicPr>
              <a:picLocks noChangeAspect="1" noChangeArrowheads="1"/>
            </p:cNvPicPr>
            <p:nvPr/>
          </p:nvPicPr>
          <p:blipFill>
            <a:blip r:embed="rId4" cstate="print"/>
            <a:srcRect l="28535" t="31111" r="37121" b="28889"/>
            <a:stretch>
              <a:fillRect/>
            </a:stretch>
          </p:blipFill>
          <p:spPr bwMode="auto">
            <a:xfrm>
              <a:off x="2667000" y="2133600"/>
              <a:ext cx="3048000" cy="2743200"/>
            </a:xfrm>
            <a:prstGeom prst="rect">
              <a:avLst/>
            </a:prstGeom>
            <a:noFill/>
          </p:spPr>
        </p:pic>
        <p:sp>
          <p:nvSpPr>
            <p:cNvPr id="12" name="Rounded Rectangle 11"/>
            <p:cNvSpPr/>
            <p:nvPr/>
          </p:nvSpPr>
          <p:spPr>
            <a:xfrm>
              <a:off x="3276600" y="3124200"/>
              <a:ext cx="990600" cy="9906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13" name="Picture 12"/>
          <p:cNvPicPr/>
          <p:nvPr/>
        </p:nvPicPr>
        <p:blipFill>
          <a:blip r:embed="rId5" cstate="print">
            <a:clrChange>
              <a:clrFrom>
                <a:srgbClr val="FFFFFF"/>
              </a:clrFrom>
              <a:clrTo>
                <a:srgbClr val="FFFFFF">
                  <a:alpha val="0"/>
                </a:srgbClr>
              </a:clrTo>
            </a:clrChange>
          </a:blip>
          <a:srcRect l="57000" t="39111" r="21000" b="29778"/>
          <a:stretch>
            <a:fillRect/>
          </a:stretch>
        </p:blipFill>
        <p:spPr bwMode="auto">
          <a:xfrm>
            <a:off x="6376889" y="1033604"/>
            <a:ext cx="2356563" cy="2008176"/>
          </a:xfrm>
          <a:prstGeom prst="rect">
            <a:avLst/>
          </a:prstGeom>
          <a:noFill/>
          <a:ln w="9525">
            <a:noFill/>
            <a:miter lim="800000"/>
            <a:headEnd/>
            <a:tailEnd/>
          </a:ln>
        </p:spPr>
      </p:pic>
      <p:sp>
        <p:nvSpPr>
          <p:cNvPr id="15" name="Content Placeholder 2"/>
          <p:cNvSpPr>
            <a:spLocks noGrp="1"/>
          </p:cNvSpPr>
          <p:nvPr>
            <p:ph idx="1"/>
          </p:nvPr>
        </p:nvSpPr>
        <p:spPr>
          <a:xfrm>
            <a:off x="468314" y="1268413"/>
            <a:ext cx="5848510" cy="4681537"/>
          </a:xfrm>
        </p:spPr>
        <p:txBody>
          <a:bodyPr/>
          <a:lstStyle/>
          <a:p>
            <a:pPr lvl="1">
              <a:buClr>
                <a:schemeClr val="tx2"/>
              </a:buClr>
            </a:pPr>
            <a:r>
              <a:rPr lang="en-US" dirty="0" smtClean="0"/>
              <a:t>Capacity, efficiency increases – containers do not</a:t>
            </a:r>
          </a:p>
          <a:p>
            <a:pPr lvl="1">
              <a:buClr>
                <a:schemeClr val="tx2"/>
              </a:buClr>
            </a:pPr>
            <a:r>
              <a:rPr lang="en-US" b="1" dirty="0" smtClean="0"/>
              <a:t>YVAA provides maximum capacity in 20’ and 40’ container (frame size YVAA0700 and YVAA1700)</a:t>
            </a:r>
          </a:p>
          <a:p>
            <a:pPr lvl="1">
              <a:buClr>
                <a:schemeClr val="tx2"/>
              </a:buClr>
            </a:pPr>
            <a:r>
              <a:rPr lang="en-US" b="1" dirty="0" smtClean="0"/>
              <a:t>Large units designed to split</a:t>
            </a:r>
          </a:p>
          <a:p>
            <a:pPr lvl="2">
              <a:buClr>
                <a:schemeClr val="tx2"/>
              </a:buClr>
            </a:pPr>
            <a:r>
              <a:rPr lang="en-US" dirty="0" smtClean="0"/>
              <a:t>Units designed to fit in 40’ + 20’ container</a:t>
            </a:r>
          </a:p>
          <a:p>
            <a:pPr lvl="2">
              <a:buClr>
                <a:schemeClr val="tx2"/>
              </a:buClr>
            </a:pPr>
            <a:r>
              <a:rPr lang="en-US" dirty="0" smtClean="0"/>
              <a:t>Road transportation / Sea freight restrictions on larger units</a:t>
            </a:r>
          </a:p>
          <a:p>
            <a:pPr lvl="2">
              <a:buClr>
                <a:schemeClr val="tx2"/>
              </a:buClr>
            </a:pPr>
            <a:r>
              <a:rPr lang="en-US" dirty="0" smtClean="0"/>
              <a:t>Full refrigerant charge contained in primary section</a:t>
            </a:r>
          </a:p>
          <a:p>
            <a:pPr lvl="2">
              <a:buClr>
                <a:schemeClr val="tx2"/>
              </a:buClr>
            </a:pPr>
            <a:r>
              <a:rPr lang="en-US" dirty="0" smtClean="0"/>
              <a:t>Field connections via flange and plug – no wiring, no brazing</a:t>
            </a:r>
          </a:p>
          <a:p>
            <a:pPr lvl="1"/>
            <a:endParaRPr lang="en-US" dirty="0"/>
          </a:p>
        </p:txBody>
      </p:sp>
      <p:sp>
        <p:nvSpPr>
          <p:cNvPr id="17" name="Rounded Rectangle 16"/>
          <p:cNvSpPr/>
          <p:nvPr/>
        </p:nvSpPr>
        <p:spPr>
          <a:xfrm>
            <a:off x="1187624" y="6165304"/>
            <a:ext cx="6768752" cy="559189"/>
          </a:xfrm>
          <a:prstGeom prst="roundRect">
            <a:avLst/>
          </a:prstGeom>
          <a:solidFill>
            <a:srgbClr val="0070C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smtClean="0">
                <a:solidFill>
                  <a:schemeClr val="bg1"/>
                </a:solidFill>
              </a:rPr>
              <a:t>Design is complete, pending receipt of final PED/CE certificates to release</a:t>
            </a:r>
            <a:endParaRPr lang="en-GB" sz="1800" dirty="0">
              <a:solidFill>
                <a:schemeClr val="bg1"/>
              </a:solidFill>
            </a:endParaRPr>
          </a:p>
        </p:txBody>
      </p:sp>
    </p:spTree>
    <p:extLst>
      <p:ext uri="{BB962C8B-B14F-4D97-AF65-F5344CB8AC3E}">
        <p14:creationId xmlns:p14="http://schemas.microsoft.com/office/powerpoint/2010/main" val="432824813"/>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YVAA – YORK Variable Speed Air-Cooled Screw Chillers</a:t>
            </a:r>
            <a:br>
              <a:rPr lang="en-US" dirty="0" smtClean="0"/>
            </a:br>
            <a:r>
              <a:rPr lang="en-US" b="0" i="1" dirty="0" smtClean="0">
                <a:solidFill>
                  <a:schemeClr val="tx2"/>
                </a:solidFill>
              </a:rPr>
              <a:t>New Option – </a:t>
            </a:r>
            <a:r>
              <a:rPr lang="en-GB" b="0" i="1" dirty="0" smtClean="0">
                <a:solidFill>
                  <a:schemeClr val="tx2"/>
                </a:solidFill>
              </a:rPr>
              <a:t>Quick Restart </a:t>
            </a:r>
            <a:endParaRPr lang="en-GB" dirty="0">
              <a:solidFill>
                <a:schemeClr val="tx2"/>
              </a:solidFill>
            </a:endParaRPr>
          </a:p>
        </p:txBody>
      </p:sp>
      <p:sp>
        <p:nvSpPr>
          <p:cNvPr id="6" name="Content Placeholder 5"/>
          <p:cNvSpPr>
            <a:spLocks noGrp="1"/>
          </p:cNvSpPr>
          <p:nvPr>
            <p:ph idx="1"/>
          </p:nvPr>
        </p:nvSpPr>
        <p:spPr/>
        <p:txBody>
          <a:bodyPr/>
          <a:lstStyle/>
          <a:p>
            <a:pPr lvl="1">
              <a:buClr>
                <a:schemeClr val="tx2"/>
              </a:buClr>
            </a:pPr>
            <a:r>
              <a:rPr lang="en-US" b="1" dirty="0" smtClean="0">
                <a:latin typeface="Arial" pitchFamily="-97" charset="0"/>
              </a:rPr>
              <a:t>Quick Restart</a:t>
            </a:r>
            <a:r>
              <a:rPr lang="en-US" dirty="0" smtClean="0">
                <a:latin typeface="Arial" pitchFamily="-97" charset="0"/>
              </a:rPr>
              <a:t> option reduces the time to full load after a power failure</a:t>
            </a:r>
            <a:endParaRPr lang="en-US" sz="1600" b="1" dirty="0" smtClean="0">
              <a:latin typeface="Arial" pitchFamily="-97" charset="0"/>
            </a:endParaRPr>
          </a:p>
          <a:p>
            <a:pPr lvl="1">
              <a:buClr>
                <a:schemeClr val="tx2"/>
              </a:buClr>
            </a:pPr>
            <a:endParaRPr lang="en-US" b="1" dirty="0" smtClean="0">
              <a:latin typeface="Arial" pitchFamily="-97" charset="0"/>
            </a:endParaRPr>
          </a:p>
          <a:p>
            <a:pPr lvl="1">
              <a:buClr>
                <a:schemeClr val="tx2"/>
              </a:buClr>
            </a:pPr>
            <a:r>
              <a:rPr lang="en-US" sz="1600" b="1" dirty="0" smtClean="0">
                <a:latin typeface="Arial" pitchFamily="-97" charset="0"/>
              </a:rPr>
              <a:t>Quick Restart </a:t>
            </a:r>
            <a:r>
              <a:rPr lang="en-US" sz="1600" dirty="0" smtClean="0">
                <a:latin typeface="Arial" pitchFamily="-97" charset="0"/>
              </a:rPr>
              <a:t>option to be offered to application meet the following criteria:</a:t>
            </a:r>
          </a:p>
          <a:p>
            <a:pPr lvl="2">
              <a:buClr>
                <a:schemeClr val="tx2"/>
              </a:buClr>
            </a:pPr>
            <a:r>
              <a:rPr lang="en-US" sz="1400" dirty="0" smtClean="0">
                <a:latin typeface="Arial" pitchFamily="-97" charset="0"/>
              </a:rPr>
              <a:t>High cooling load year round</a:t>
            </a:r>
          </a:p>
          <a:p>
            <a:pPr lvl="2">
              <a:buClr>
                <a:schemeClr val="tx2"/>
              </a:buClr>
            </a:pPr>
            <a:r>
              <a:rPr lang="en-US" dirty="0" smtClean="0">
                <a:latin typeface="Arial" pitchFamily="-97" charset="0"/>
              </a:rPr>
              <a:t>Value of “Time to full load” is high</a:t>
            </a:r>
          </a:p>
          <a:p>
            <a:pPr lvl="2">
              <a:buClr>
                <a:schemeClr val="tx2"/>
              </a:buClr>
            </a:pPr>
            <a:r>
              <a:rPr lang="en-US" dirty="0" smtClean="0"/>
              <a:t>Cooling serving business critical processes</a:t>
            </a:r>
          </a:p>
          <a:p>
            <a:pPr lvl="2">
              <a:buClr>
                <a:schemeClr val="tx2"/>
              </a:buClr>
              <a:buSzPct val="100000"/>
              <a:defRPr/>
            </a:pPr>
            <a:r>
              <a:rPr lang="en-US" b="1" dirty="0" smtClean="0"/>
              <a:t>Target Application</a:t>
            </a:r>
            <a:r>
              <a:rPr lang="en-US" dirty="0" smtClean="0"/>
              <a:t>: Data Centers, Industrial process cooling</a:t>
            </a:r>
            <a:endParaRPr lang="en-US" sz="1600" b="1" dirty="0" smtClean="0">
              <a:latin typeface="Arial" pitchFamily="-97" charset="0"/>
            </a:endParaRPr>
          </a:p>
          <a:p>
            <a:pPr marL="215900" lvl="0" indent="-219075">
              <a:spcAft>
                <a:spcPts val="600"/>
              </a:spcAft>
              <a:buClr>
                <a:schemeClr val="tx2"/>
              </a:buClr>
              <a:buSzPct val="100000"/>
              <a:buFont typeface="Wingdings" pitchFamily="2" charset="2"/>
              <a:buChar char="n"/>
              <a:defRPr/>
            </a:pPr>
            <a:endParaRPr lang="en-US" sz="1600" b="1" dirty="0" smtClean="0">
              <a:latin typeface="Arial" pitchFamily="-97" charset="0"/>
            </a:endParaRPr>
          </a:p>
          <a:p>
            <a:pPr lvl="1">
              <a:buClr>
                <a:schemeClr val="tx2"/>
              </a:buClr>
            </a:pPr>
            <a:r>
              <a:rPr lang="en-US" b="1" dirty="0" smtClean="0">
                <a:latin typeface="Arial" pitchFamily="-97" charset="0"/>
              </a:rPr>
              <a:t>Quick Restart </a:t>
            </a:r>
            <a:r>
              <a:rPr lang="en-US" dirty="0" smtClean="0">
                <a:latin typeface="Arial" pitchFamily="-97" charset="0"/>
              </a:rPr>
              <a:t>customer benefits:</a:t>
            </a:r>
          </a:p>
          <a:p>
            <a:pPr lvl="2">
              <a:buClr>
                <a:schemeClr val="tx2"/>
              </a:buClr>
            </a:pPr>
            <a:r>
              <a:rPr lang="en-US" dirty="0" smtClean="0">
                <a:latin typeface="Arial" pitchFamily="-97" charset="0"/>
              </a:rPr>
              <a:t>Rapidly re-establishes chilled water temperature</a:t>
            </a:r>
          </a:p>
          <a:p>
            <a:pPr lvl="2">
              <a:buClr>
                <a:schemeClr val="tx2"/>
              </a:buClr>
            </a:pPr>
            <a:r>
              <a:rPr lang="en-US" dirty="0" smtClean="0">
                <a:latin typeface="Arial" pitchFamily="-97" charset="0"/>
              </a:rPr>
              <a:t>Keeps process equipment cooled / process on.</a:t>
            </a:r>
          </a:p>
          <a:p>
            <a:pPr lvl="2">
              <a:buClr>
                <a:schemeClr val="tx2"/>
              </a:buClr>
            </a:pPr>
            <a:r>
              <a:rPr lang="en-US" dirty="0" smtClean="0">
                <a:latin typeface="Arial" pitchFamily="-97" charset="0"/>
              </a:rPr>
              <a:t>Reduces the chance of very expensive downtime</a:t>
            </a:r>
          </a:p>
          <a:p>
            <a:pPr lvl="2">
              <a:buClr>
                <a:schemeClr val="tx2"/>
              </a:buClr>
            </a:pPr>
            <a:r>
              <a:rPr lang="en-US" dirty="0" smtClean="0">
                <a:latin typeface="Arial" pitchFamily="-97" charset="0"/>
              </a:rPr>
              <a:t>Reduces or eliminates buffer tanks or thermal storage systems</a:t>
            </a:r>
            <a:endParaRPr lang="en-US" sz="1600" u="sng" dirty="0" smtClean="0">
              <a:latin typeface="Arial" pitchFamily="-97" charset="0"/>
            </a:endParaRPr>
          </a:p>
        </p:txBody>
      </p:sp>
      <p:pic>
        <p:nvPicPr>
          <p:cNvPr id="7" name="Picture 3"/>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6248400" y="3657600"/>
            <a:ext cx="2759810" cy="2207552"/>
          </a:xfrm>
          <a:prstGeom prst="rect">
            <a:avLst/>
          </a:prstGeom>
          <a:noFill/>
          <a:ln w="9525">
            <a:noFill/>
            <a:miter lim="800000"/>
            <a:headEnd/>
            <a:tailEnd/>
          </a:ln>
        </p:spPr>
      </p:pic>
    </p:spTree>
    <p:extLst>
      <p:ext uri="{BB962C8B-B14F-4D97-AF65-F5344CB8AC3E}">
        <p14:creationId xmlns:p14="http://schemas.microsoft.com/office/powerpoint/2010/main" val="4154868150"/>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YVAA – YORK Variable Speed Air-Cooled Screw Chillers</a:t>
            </a:r>
            <a:br>
              <a:rPr lang="en-US" dirty="0" smtClean="0"/>
            </a:br>
            <a:r>
              <a:rPr lang="en-US" b="0" i="1" dirty="0" smtClean="0">
                <a:solidFill>
                  <a:schemeClr val="tx2"/>
                </a:solidFill>
              </a:rPr>
              <a:t>New Option – </a:t>
            </a:r>
            <a:r>
              <a:rPr lang="en-GB" b="0" i="1" dirty="0" smtClean="0">
                <a:solidFill>
                  <a:schemeClr val="tx2"/>
                </a:solidFill>
              </a:rPr>
              <a:t>Quick Restart </a:t>
            </a:r>
            <a:endParaRPr lang="en-GB" dirty="0">
              <a:solidFill>
                <a:schemeClr val="tx2"/>
              </a:solidFill>
            </a:endParaRPr>
          </a:p>
        </p:txBody>
      </p:sp>
      <p:sp>
        <p:nvSpPr>
          <p:cNvPr id="7" name="Content Placeholder 2"/>
          <p:cNvSpPr txBox="1">
            <a:spLocks/>
          </p:cNvSpPr>
          <p:nvPr/>
        </p:nvSpPr>
        <p:spPr bwMode="auto">
          <a:xfrm>
            <a:off x="468312" y="1268413"/>
            <a:ext cx="8675688" cy="468153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282575" lvl="0" indent="-285750">
              <a:lnSpc>
                <a:spcPct val="110000"/>
              </a:lnSpc>
              <a:spcBef>
                <a:spcPct val="50000"/>
              </a:spcBef>
              <a:spcAft>
                <a:spcPts val="600"/>
              </a:spcAft>
              <a:buClr>
                <a:schemeClr val="tx2"/>
              </a:buClr>
              <a:buSzPct val="100000"/>
              <a:buFont typeface="Wingdings" panose="05000000000000000000" pitchFamily="2" charset="2"/>
              <a:buChar char="q"/>
              <a:defRPr/>
            </a:pPr>
            <a:r>
              <a:rPr lang="en-US" sz="1600" b="1" u="sng" dirty="0" smtClean="0"/>
              <a:t>Standard</a:t>
            </a:r>
            <a:r>
              <a:rPr lang="en-US" sz="1600" dirty="0" smtClean="0"/>
              <a:t> YVAA – Time to full load: 8-9 minutes – 50% better than average</a:t>
            </a:r>
          </a:p>
          <a:p>
            <a:pPr marL="282575" lvl="0" indent="-285750">
              <a:lnSpc>
                <a:spcPct val="110000"/>
              </a:lnSpc>
              <a:spcBef>
                <a:spcPct val="50000"/>
              </a:spcBef>
              <a:spcAft>
                <a:spcPts val="600"/>
              </a:spcAft>
              <a:buClr>
                <a:schemeClr val="tx2"/>
              </a:buClr>
              <a:buSzPct val="100000"/>
              <a:buFont typeface="Wingdings" panose="05000000000000000000" pitchFamily="2" charset="2"/>
              <a:buChar char="q"/>
              <a:defRPr/>
            </a:pPr>
            <a:r>
              <a:rPr lang="en-US" sz="1600" b="1" u="sng" dirty="0" smtClean="0"/>
              <a:t>Quick Start</a:t>
            </a:r>
            <a:r>
              <a:rPr lang="en-US" sz="1600" b="1" dirty="0" smtClean="0"/>
              <a:t> </a:t>
            </a:r>
            <a:r>
              <a:rPr lang="en-US" sz="1600" dirty="0" smtClean="0"/>
              <a:t>YVAA – Time to full load: 4-5 minutes – 4 times better than industry average</a:t>
            </a:r>
          </a:p>
          <a:p>
            <a:pPr marL="739775" lvl="1" indent="-285750">
              <a:lnSpc>
                <a:spcPct val="110000"/>
              </a:lnSpc>
              <a:spcBef>
                <a:spcPct val="50000"/>
              </a:spcBef>
              <a:spcAft>
                <a:spcPts val="600"/>
              </a:spcAft>
              <a:buClr>
                <a:schemeClr val="tx2"/>
              </a:buClr>
              <a:buSzPct val="100000"/>
              <a:buFont typeface="Wingdings" panose="05000000000000000000" pitchFamily="2" charset="2"/>
              <a:buChar char="q"/>
              <a:defRPr/>
            </a:pPr>
            <a:r>
              <a:rPr lang="en-US" sz="1600" dirty="0" smtClean="0"/>
              <a:t>Compressors start in 30 seconds instead of normal 2 minutes</a:t>
            </a:r>
          </a:p>
        </p:txBody>
      </p:sp>
      <p:pic>
        <p:nvPicPr>
          <p:cNvPr id="8"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39801" y="2590800"/>
            <a:ext cx="5152679" cy="3490120"/>
          </a:xfrm>
          <a:prstGeom prst="rect">
            <a:avLst/>
          </a:prstGeom>
          <a:noFill/>
          <a:ln w="9525">
            <a:noFill/>
            <a:miter lim="800000"/>
            <a:headEnd/>
            <a:tailEnd/>
          </a:ln>
          <a:effectLst/>
        </p:spPr>
      </p:pic>
      <p:sp>
        <p:nvSpPr>
          <p:cNvPr id="10" name="Oval 9"/>
          <p:cNvSpPr/>
          <p:nvPr/>
        </p:nvSpPr>
        <p:spPr>
          <a:xfrm>
            <a:off x="4427984" y="5153799"/>
            <a:ext cx="864096" cy="432048"/>
          </a:xfrm>
          <a:prstGeom prst="ellipse">
            <a:avLst/>
          </a:prstGeom>
          <a:solidFill>
            <a:schemeClr val="tx2">
              <a:lumMod val="40000"/>
              <a:lumOff val="60000"/>
              <a:alpha val="50000"/>
            </a:schemeClr>
          </a:solidFill>
          <a:ln w="28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val 10"/>
          <p:cNvSpPr/>
          <p:nvPr/>
        </p:nvSpPr>
        <p:spPr>
          <a:xfrm rot="6609949">
            <a:off x="3619818" y="3657518"/>
            <a:ext cx="2901510" cy="610363"/>
          </a:xfrm>
          <a:prstGeom prst="ellipse">
            <a:avLst/>
          </a:prstGeom>
          <a:solidFill>
            <a:schemeClr val="tx2">
              <a:lumMod val="40000"/>
              <a:lumOff val="60000"/>
              <a:alpha val="50000"/>
            </a:schemeClr>
          </a:solidFill>
          <a:ln w="28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2" name="Straight Connector 11"/>
          <p:cNvCxnSpPr>
            <a:stCxn id="15" idx="3"/>
            <a:endCxn id="11" idx="4"/>
          </p:cNvCxnSpPr>
          <p:nvPr/>
        </p:nvCxnSpPr>
        <p:spPr>
          <a:xfrm>
            <a:off x="3635127" y="3616861"/>
            <a:ext cx="1148972" cy="240631"/>
          </a:xfrm>
          <a:prstGeom prst="line">
            <a:avLst/>
          </a:prstGeom>
          <a:ln>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6" idx="0"/>
            <a:endCxn id="10" idx="3"/>
          </p:cNvCxnSpPr>
          <p:nvPr/>
        </p:nvCxnSpPr>
        <p:spPr>
          <a:xfrm flipV="1">
            <a:off x="3877337" y="5522575"/>
            <a:ext cx="677191" cy="634018"/>
          </a:xfrm>
          <a:prstGeom prst="line">
            <a:avLst/>
          </a:prstGeom>
          <a:ln>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07504" y="2708920"/>
            <a:ext cx="3527623" cy="1815882"/>
          </a:xfrm>
          <a:prstGeom prst="rect">
            <a:avLst/>
          </a:prstGeom>
          <a:solidFill>
            <a:schemeClr val="tx2">
              <a:lumMod val="40000"/>
              <a:lumOff val="60000"/>
            </a:schemeClr>
          </a:solidFill>
          <a:ln>
            <a:solidFill>
              <a:schemeClr val="tx2">
                <a:lumMod val="60000"/>
                <a:lumOff val="40000"/>
              </a:schemeClr>
            </a:solidFill>
          </a:ln>
        </p:spPr>
        <p:txBody>
          <a:bodyPr wrap="square" rtlCol="0">
            <a:spAutoFit/>
          </a:bodyPr>
          <a:lstStyle/>
          <a:p>
            <a:r>
              <a:rPr lang="en-GB" sz="1600" b="1" dirty="0" smtClean="0"/>
              <a:t>VSD technology enables both compressors to start simultaneously.</a:t>
            </a:r>
          </a:p>
          <a:p>
            <a:r>
              <a:rPr lang="en-GB" sz="1600" b="1" dirty="0" smtClean="0"/>
              <a:t>High cooling load enables us load the </a:t>
            </a:r>
            <a:r>
              <a:rPr lang="en-GB" sz="1600" b="1" dirty="0" err="1" smtClean="0"/>
              <a:t>chiller</a:t>
            </a:r>
            <a:r>
              <a:rPr lang="en-GB" sz="1600" b="1" dirty="0" smtClean="0"/>
              <a:t> faster than normal without risk of overshooting to shutdown conditions</a:t>
            </a:r>
            <a:endParaRPr lang="en-GB" sz="1600" b="1" dirty="0"/>
          </a:p>
        </p:txBody>
      </p:sp>
      <p:sp>
        <p:nvSpPr>
          <p:cNvPr id="16" name="TextBox 15"/>
          <p:cNvSpPr txBox="1"/>
          <p:nvPr/>
        </p:nvSpPr>
        <p:spPr>
          <a:xfrm>
            <a:off x="2462594" y="6156593"/>
            <a:ext cx="2829485" cy="584775"/>
          </a:xfrm>
          <a:prstGeom prst="rect">
            <a:avLst/>
          </a:prstGeom>
          <a:solidFill>
            <a:schemeClr val="tx2">
              <a:lumMod val="40000"/>
              <a:lumOff val="60000"/>
            </a:schemeClr>
          </a:solidFill>
          <a:ln>
            <a:solidFill>
              <a:schemeClr val="tx2">
                <a:lumMod val="60000"/>
                <a:lumOff val="40000"/>
              </a:schemeClr>
            </a:solidFill>
          </a:ln>
        </p:spPr>
        <p:txBody>
          <a:bodyPr wrap="square" rtlCol="0">
            <a:spAutoFit/>
          </a:bodyPr>
          <a:lstStyle/>
          <a:p>
            <a:pPr algn="ctr"/>
            <a:r>
              <a:rPr lang="en-GB" sz="1600" b="1" dirty="0" smtClean="0"/>
              <a:t>Reducing the anti-recycle timer from 2 min to 30 sec</a:t>
            </a:r>
            <a:endParaRPr lang="en-GB" sz="1600" b="1" dirty="0"/>
          </a:p>
        </p:txBody>
      </p:sp>
    </p:spTree>
    <p:extLst>
      <p:ext uri="{BB962C8B-B14F-4D97-AF65-F5344CB8AC3E}">
        <p14:creationId xmlns:p14="http://schemas.microsoft.com/office/powerpoint/2010/main" val="16904731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pPr>
              <a:defRPr/>
            </a:pPr>
            <a:r>
              <a:rPr lang="de-DE"/>
              <a:t>Johnson Controls</a:t>
            </a:r>
          </a:p>
        </p:txBody>
      </p:sp>
      <p:pic>
        <p:nvPicPr>
          <p:cNvPr id="3082" name="Picture 10" descr="shutterstock_2285205"/>
          <p:cNvPicPr>
            <a:picLocks noChangeAspect="1" noChangeArrowheads="1"/>
          </p:cNvPicPr>
          <p:nvPr/>
        </p:nvPicPr>
        <p:blipFill>
          <a:blip r:embed="rId4"/>
          <a:srcRect/>
          <a:stretch>
            <a:fillRect/>
          </a:stretch>
        </p:blipFill>
        <p:spPr bwMode="auto">
          <a:xfrm>
            <a:off x="1524000" y="1066800"/>
            <a:ext cx="6248400" cy="4418013"/>
          </a:xfrm>
          <a:prstGeom prst="rect">
            <a:avLst/>
          </a:prstGeom>
          <a:noFill/>
        </p:spPr>
      </p:pic>
      <p:pic>
        <p:nvPicPr>
          <p:cNvPr id="3085" name="Picture 8" descr="JCI 011-Maske03b50oben-300dpi"/>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sp>
        <p:nvSpPr>
          <p:cNvPr id="3077" name="Rectangle 2"/>
          <p:cNvSpPr>
            <a:spLocks noChangeArrowheads="1"/>
          </p:cNvSpPr>
          <p:nvPr/>
        </p:nvSpPr>
        <p:spPr bwMode="auto">
          <a:xfrm>
            <a:off x="755650" y="539750"/>
            <a:ext cx="7920038" cy="939800"/>
          </a:xfrm>
          <a:prstGeom prst="rect">
            <a:avLst/>
          </a:prstGeom>
          <a:noFill/>
          <a:ln w="9525">
            <a:noFill/>
            <a:miter lim="800000"/>
            <a:headEnd/>
            <a:tailEnd/>
          </a:ln>
        </p:spPr>
        <p:txBody>
          <a:bodyPr lIns="0" tIns="0" rIns="0" bIns="0"/>
          <a:lstStyle/>
          <a:p>
            <a:pPr>
              <a:spcBef>
                <a:spcPct val="0"/>
              </a:spcBef>
              <a:buClrTx/>
              <a:buFontTx/>
              <a:buNone/>
              <a:tabLst>
                <a:tab pos="2330450" algn="l"/>
              </a:tabLst>
            </a:pPr>
            <a:r>
              <a:rPr lang="de-DE" sz="2800" dirty="0" smtClean="0"/>
              <a:t>YLAA Air-Cooled Scroll Chiller</a:t>
            </a:r>
            <a:endParaRPr lang="de-DE" sz="2800" dirty="0"/>
          </a:p>
        </p:txBody>
      </p:sp>
      <p:sp>
        <p:nvSpPr>
          <p:cNvPr id="5124" name="Slide Number Placeholder 3"/>
          <p:cNvSpPr txBox="1">
            <a:spLocks noGrp="1"/>
          </p:cNvSpPr>
          <p:nvPr/>
        </p:nvSpPr>
        <p:spPr bwMode="auto">
          <a:xfrm>
            <a:off x="468313" y="6416675"/>
            <a:ext cx="215900" cy="130175"/>
          </a:xfrm>
          <a:prstGeom prst="rect">
            <a:avLst/>
          </a:prstGeom>
          <a:noFill/>
          <a:ln>
            <a:miter lim="800000"/>
            <a:headEnd/>
            <a:tailEnd/>
          </a:ln>
        </p:spPr>
        <p:txBody>
          <a:bodyPr lIns="0" tIns="0" rIns="0" bIns="0"/>
          <a:lstStyle/>
          <a:p>
            <a:pPr>
              <a:lnSpc>
                <a:spcPct val="100000"/>
              </a:lnSpc>
              <a:spcBef>
                <a:spcPct val="0"/>
              </a:spcBef>
              <a:buClrTx/>
              <a:buFontTx/>
              <a:buNone/>
            </a:pPr>
            <a:fld id="{7F08F47E-A68C-4C3A-A24B-412BC6371BF8}" type="slidenum">
              <a:rPr lang="de-DE" b="0"/>
              <a:pPr>
                <a:lnSpc>
                  <a:spcPct val="100000"/>
                </a:lnSpc>
                <a:spcBef>
                  <a:spcPct val="0"/>
                </a:spcBef>
                <a:buClrTx/>
                <a:buFontTx/>
                <a:buNone/>
              </a:pPr>
              <a:t>3</a:t>
            </a:fld>
            <a:endParaRPr lang="de-DE" b="0"/>
          </a:p>
        </p:txBody>
      </p:sp>
      <p:sp>
        <p:nvSpPr>
          <p:cNvPr id="4" name="Footer Placeholder 3"/>
          <p:cNvSpPr txBox="1">
            <a:spLocks noGrp="1"/>
          </p:cNvSpPr>
          <p:nvPr/>
        </p:nvSpPr>
        <p:spPr bwMode="auto">
          <a:xfrm>
            <a:off x="755650" y="6416675"/>
            <a:ext cx="6696075" cy="130175"/>
          </a:xfrm>
          <a:prstGeom prst="rect">
            <a:avLst/>
          </a:prstGeom>
          <a:noFill/>
          <a:ln>
            <a:miter lim="800000"/>
            <a:headEnd/>
            <a:tailEnd/>
          </a:ln>
        </p:spPr>
        <p:txBody>
          <a:bodyPr lIns="0" tIns="0" rIns="0" bIns="0"/>
          <a:lstStyle/>
          <a:p>
            <a:pPr fontAlgn="auto">
              <a:lnSpc>
                <a:spcPct val="100000"/>
              </a:lnSpc>
              <a:spcBef>
                <a:spcPts val="0"/>
              </a:spcBef>
              <a:spcAft>
                <a:spcPts val="0"/>
              </a:spcAft>
              <a:buClrTx/>
              <a:buFontTx/>
              <a:buNone/>
              <a:defRPr/>
            </a:pPr>
            <a:r>
              <a:rPr lang="de-DE" b="0" dirty="0" smtClean="0">
                <a:solidFill>
                  <a:schemeClr val="bg2"/>
                </a:solidFill>
                <a:latin typeface="+mn-lt"/>
                <a:cs typeface="+mn-cs"/>
              </a:rPr>
              <a:t> </a:t>
            </a:r>
            <a:endParaRPr lang="de-DE" b="0" dirty="0">
              <a:solidFill>
                <a:schemeClr val="bg2"/>
              </a:solidFill>
              <a:latin typeface="+mn-lt"/>
              <a:cs typeface="+mn-cs"/>
            </a:endParaRPr>
          </a:p>
        </p:txBody>
      </p:sp>
      <p:sp>
        <p:nvSpPr>
          <p:cNvPr id="8" name="TextBox 7"/>
          <p:cNvSpPr txBox="1"/>
          <p:nvPr/>
        </p:nvSpPr>
        <p:spPr>
          <a:xfrm>
            <a:off x="381000" y="5410200"/>
            <a:ext cx="4648200" cy="310919"/>
          </a:xfrm>
          <a:prstGeom prst="rect">
            <a:avLst/>
          </a:prstGeom>
          <a:noFill/>
        </p:spPr>
        <p:txBody>
          <a:bodyPr wrap="square" rtlCol="0">
            <a:spAutoFit/>
          </a:bodyPr>
          <a:lstStyle/>
          <a:p>
            <a:pPr>
              <a:buNone/>
            </a:pPr>
            <a:r>
              <a:rPr lang="en-US" sz="1400" dirty="0" smtClean="0"/>
              <a:t>Roger Smeed</a:t>
            </a:r>
            <a:endParaRPr lang="en-US" sz="1400" dirty="0"/>
          </a:p>
        </p:txBody>
      </p:sp>
    </p:spTree>
    <p:custDataLst>
      <p:tags r:id="rId1"/>
    </p:custData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51520" y="6021288"/>
            <a:ext cx="8892480"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68312" y="333375"/>
            <a:ext cx="8034167" cy="647700"/>
          </a:xfrm>
        </p:spPr>
        <p:txBody>
          <a:bodyPr/>
          <a:lstStyle/>
          <a:p>
            <a:r>
              <a:rPr lang="en-US" dirty="0" smtClean="0"/>
              <a:t>YVAA – YORK Variable Speed Air-Cooled Screw Chillers</a:t>
            </a:r>
            <a:br>
              <a:rPr lang="en-US" dirty="0" smtClean="0"/>
            </a:br>
            <a:r>
              <a:rPr lang="en-US" b="0" i="1" dirty="0" smtClean="0"/>
              <a:t>New Option – </a:t>
            </a:r>
            <a:r>
              <a:rPr lang="en-GB" b="0" i="1" dirty="0" smtClean="0"/>
              <a:t>Quick Restart – Simulated Power Failure</a:t>
            </a:r>
            <a:endParaRPr lang="en-GB" dirty="0"/>
          </a:p>
        </p:txBody>
      </p:sp>
      <p:pic>
        <p:nvPicPr>
          <p:cNvPr id="7171" name="Picture 3"/>
          <p:cNvPicPr>
            <a:picLocks noGrp="1" noChangeAspect="1" noChangeArrowheads="1"/>
          </p:cNvPicPr>
          <p:nvPr>
            <p:ph idx="1"/>
          </p:nvPr>
        </p:nvPicPr>
        <p:blipFill>
          <a:blip r:embed="rId2" cstate="print"/>
          <a:srcRect/>
          <a:stretch>
            <a:fillRect/>
          </a:stretch>
        </p:blipFill>
        <p:spPr bwMode="auto">
          <a:xfrm>
            <a:off x="1103187" y="1195735"/>
            <a:ext cx="6937627" cy="4681537"/>
          </a:xfrm>
          <a:prstGeom prst="rect">
            <a:avLst/>
          </a:prstGeom>
          <a:noFill/>
          <a:ln w="9525">
            <a:noFill/>
            <a:miter lim="800000"/>
            <a:headEnd/>
            <a:tailEnd/>
          </a:ln>
        </p:spPr>
      </p:pic>
      <p:sp>
        <p:nvSpPr>
          <p:cNvPr id="10" name="TextBox 9"/>
          <p:cNvSpPr txBox="1"/>
          <p:nvPr/>
        </p:nvSpPr>
        <p:spPr>
          <a:xfrm rot="16200000">
            <a:off x="-706688" y="3081683"/>
            <a:ext cx="3347864" cy="584775"/>
          </a:xfrm>
          <a:prstGeom prst="rect">
            <a:avLst/>
          </a:prstGeom>
          <a:solidFill>
            <a:schemeClr val="bg1"/>
          </a:solidFill>
        </p:spPr>
        <p:txBody>
          <a:bodyPr wrap="square" rtlCol="0">
            <a:spAutoFit/>
          </a:bodyPr>
          <a:lstStyle/>
          <a:p>
            <a:pPr algn="ctr"/>
            <a:r>
              <a:rPr lang="en-GB" sz="1600" b="1" dirty="0" smtClean="0"/>
              <a:t>Cooling Capacity (TR)</a:t>
            </a:r>
          </a:p>
          <a:p>
            <a:pPr algn="ctr"/>
            <a:r>
              <a:rPr lang="en-GB" sz="1600" b="1" dirty="0" smtClean="0"/>
              <a:t>Unit Current (Amps)</a:t>
            </a:r>
            <a:endParaRPr lang="en-GB" sz="1600" b="1" dirty="0"/>
          </a:p>
        </p:txBody>
      </p:sp>
      <p:sp>
        <p:nvSpPr>
          <p:cNvPr id="11" name="TextBox 10"/>
          <p:cNvSpPr txBox="1"/>
          <p:nvPr/>
        </p:nvSpPr>
        <p:spPr>
          <a:xfrm rot="16200000">
            <a:off x="6659271" y="3204793"/>
            <a:ext cx="3347864" cy="338554"/>
          </a:xfrm>
          <a:prstGeom prst="rect">
            <a:avLst/>
          </a:prstGeom>
          <a:solidFill>
            <a:schemeClr val="bg1"/>
          </a:solidFill>
        </p:spPr>
        <p:txBody>
          <a:bodyPr wrap="square" rtlCol="0">
            <a:spAutoFit/>
          </a:bodyPr>
          <a:lstStyle/>
          <a:p>
            <a:pPr algn="ctr"/>
            <a:r>
              <a:rPr lang="en-GB" sz="1600" b="1" dirty="0" smtClean="0"/>
              <a:t>Temperature (deg F)</a:t>
            </a:r>
            <a:endParaRPr lang="en-GB" sz="1600" b="1" dirty="0"/>
          </a:p>
        </p:txBody>
      </p:sp>
      <p:sp>
        <p:nvSpPr>
          <p:cNvPr id="19" name="TextBox 18"/>
          <p:cNvSpPr txBox="1"/>
          <p:nvPr/>
        </p:nvSpPr>
        <p:spPr>
          <a:xfrm>
            <a:off x="6012160" y="2945760"/>
            <a:ext cx="1872208" cy="338554"/>
          </a:xfrm>
          <a:prstGeom prst="rect">
            <a:avLst/>
          </a:prstGeom>
          <a:noFill/>
        </p:spPr>
        <p:txBody>
          <a:bodyPr wrap="square" rtlCol="0">
            <a:spAutoFit/>
          </a:bodyPr>
          <a:lstStyle/>
          <a:p>
            <a:r>
              <a:rPr lang="en-GB" sz="1600" b="1" dirty="0" smtClean="0">
                <a:solidFill>
                  <a:srgbClr val="90248F"/>
                </a:solidFill>
              </a:rPr>
              <a:t>Cooling Capacity</a:t>
            </a:r>
            <a:endParaRPr lang="en-GB" sz="1600" b="1" dirty="0">
              <a:solidFill>
                <a:srgbClr val="90248F"/>
              </a:solidFill>
            </a:endParaRPr>
          </a:p>
        </p:txBody>
      </p:sp>
      <p:sp>
        <p:nvSpPr>
          <p:cNvPr id="20" name="TextBox 19"/>
          <p:cNvSpPr txBox="1"/>
          <p:nvPr/>
        </p:nvSpPr>
        <p:spPr>
          <a:xfrm>
            <a:off x="5652120" y="5012506"/>
            <a:ext cx="2748734" cy="338554"/>
          </a:xfrm>
          <a:prstGeom prst="rect">
            <a:avLst/>
          </a:prstGeom>
          <a:noFill/>
        </p:spPr>
        <p:txBody>
          <a:bodyPr wrap="square" rtlCol="0">
            <a:spAutoFit/>
          </a:bodyPr>
          <a:lstStyle/>
          <a:p>
            <a:r>
              <a:rPr lang="en-GB" sz="1600" b="1" dirty="0" smtClean="0">
                <a:solidFill>
                  <a:srgbClr val="00B0F0"/>
                </a:solidFill>
              </a:rPr>
              <a:t>Leaving Water Temp.</a:t>
            </a:r>
            <a:endParaRPr lang="en-GB" sz="1600" b="1" dirty="0">
              <a:solidFill>
                <a:srgbClr val="00B0F0"/>
              </a:solidFill>
            </a:endParaRPr>
          </a:p>
        </p:txBody>
      </p:sp>
      <p:sp>
        <p:nvSpPr>
          <p:cNvPr id="21" name="TextBox 20"/>
          <p:cNvSpPr txBox="1"/>
          <p:nvPr/>
        </p:nvSpPr>
        <p:spPr>
          <a:xfrm>
            <a:off x="5796136" y="2276202"/>
            <a:ext cx="2748734" cy="338554"/>
          </a:xfrm>
          <a:prstGeom prst="rect">
            <a:avLst/>
          </a:prstGeom>
          <a:noFill/>
        </p:spPr>
        <p:txBody>
          <a:bodyPr wrap="square" rtlCol="0">
            <a:spAutoFit/>
          </a:bodyPr>
          <a:lstStyle/>
          <a:p>
            <a:r>
              <a:rPr lang="en-GB" sz="1600" b="1" dirty="0" smtClean="0">
                <a:solidFill>
                  <a:srgbClr val="92D050"/>
                </a:solidFill>
              </a:rPr>
              <a:t>Return Water Temp.</a:t>
            </a:r>
            <a:endParaRPr lang="en-GB" sz="1600" b="1" dirty="0">
              <a:solidFill>
                <a:srgbClr val="92D050"/>
              </a:solidFill>
            </a:endParaRPr>
          </a:p>
        </p:txBody>
      </p:sp>
      <p:sp>
        <p:nvSpPr>
          <p:cNvPr id="22" name="TextBox 21"/>
          <p:cNvSpPr txBox="1"/>
          <p:nvPr/>
        </p:nvSpPr>
        <p:spPr>
          <a:xfrm>
            <a:off x="4932040" y="1361584"/>
            <a:ext cx="2748734" cy="338554"/>
          </a:xfrm>
          <a:prstGeom prst="rect">
            <a:avLst/>
          </a:prstGeom>
          <a:noFill/>
        </p:spPr>
        <p:txBody>
          <a:bodyPr wrap="square" rtlCol="0">
            <a:spAutoFit/>
          </a:bodyPr>
          <a:lstStyle/>
          <a:p>
            <a:r>
              <a:rPr lang="en-GB" sz="1600" b="1" dirty="0" smtClean="0">
                <a:solidFill>
                  <a:srgbClr val="FF0000"/>
                </a:solidFill>
              </a:rPr>
              <a:t>Unit Current</a:t>
            </a:r>
            <a:endParaRPr lang="en-GB" sz="1600" b="1" dirty="0">
              <a:solidFill>
                <a:srgbClr val="FF0000"/>
              </a:solidFill>
            </a:endParaRPr>
          </a:p>
        </p:txBody>
      </p:sp>
      <p:cxnSp>
        <p:nvCxnSpPr>
          <p:cNvPr id="30" name="Elbow Connector 29"/>
          <p:cNvCxnSpPr/>
          <p:nvPr/>
        </p:nvCxnSpPr>
        <p:spPr>
          <a:xfrm rot="5400000" flipH="1" flipV="1">
            <a:off x="1547280" y="5733640"/>
            <a:ext cx="648072" cy="503288"/>
          </a:xfrm>
          <a:prstGeom prst="bentConnector3">
            <a:avLst>
              <a:gd name="adj1" fmla="val 29"/>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07504" y="6021288"/>
            <a:ext cx="1728192" cy="584775"/>
          </a:xfrm>
          <a:prstGeom prst="rect">
            <a:avLst/>
          </a:prstGeom>
          <a:solidFill>
            <a:schemeClr val="tx2">
              <a:lumMod val="60000"/>
              <a:lumOff val="40000"/>
            </a:schemeClr>
          </a:solidFill>
          <a:ln w="19050">
            <a:solidFill>
              <a:schemeClr val="tx1"/>
            </a:solidFill>
          </a:ln>
        </p:spPr>
        <p:txBody>
          <a:bodyPr wrap="square" rtlCol="0">
            <a:spAutoFit/>
          </a:bodyPr>
          <a:lstStyle/>
          <a:p>
            <a:r>
              <a:rPr lang="en-GB" sz="1600" b="1" dirty="0" smtClean="0"/>
              <a:t>10:56:00</a:t>
            </a:r>
          </a:p>
          <a:p>
            <a:r>
              <a:rPr lang="en-GB" sz="1600" dirty="0" smtClean="0"/>
              <a:t>Power Failure</a:t>
            </a:r>
            <a:endParaRPr lang="en-GB" sz="1600" dirty="0"/>
          </a:p>
        </p:txBody>
      </p:sp>
      <p:cxnSp>
        <p:nvCxnSpPr>
          <p:cNvPr id="38" name="Elbow Connector 37"/>
          <p:cNvCxnSpPr/>
          <p:nvPr/>
        </p:nvCxnSpPr>
        <p:spPr>
          <a:xfrm rot="16200000" flipV="1">
            <a:off x="2335780" y="5732871"/>
            <a:ext cx="728791" cy="576832"/>
          </a:xfrm>
          <a:prstGeom prst="bentConnector3">
            <a:avLst>
              <a:gd name="adj1" fmla="val 10790"/>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555776" y="6021288"/>
            <a:ext cx="1296144" cy="584775"/>
          </a:xfrm>
          <a:prstGeom prst="rect">
            <a:avLst/>
          </a:prstGeom>
          <a:solidFill>
            <a:schemeClr val="tx2">
              <a:lumMod val="60000"/>
              <a:lumOff val="40000"/>
            </a:schemeClr>
          </a:solidFill>
          <a:ln w="19050">
            <a:solidFill>
              <a:schemeClr val="tx1"/>
            </a:solidFill>
          </a:ln>
        </p:spPr>
        <p:txBody>
          <a:bodyPr wrap="square" rtlCol="0">
            <a:spAutoFit/>
          </a:bodyPr>
          <a:lstStyle/>
          <a:p>
            <a:r>
              <a:rPr lang="en-GB" sz="1600" b="1" dirty="0" smtClean="0"/>
              <a:t>10:56:30</a:t>
            </a:r>
          </a:p>
          <a:p>
            <a:r>
              <a:rPr lang="en-GB" sz="1600" dirty="0" smtClean="0"/>
              <a:t>Unit restarts</a:t>
            </a:r>
            <a:endParaRPr lang="en-GB" sz="1600" dirty="0"/>
          </a:p>
        </p:txBody>
      </p:sp>
      <p:cxnSp>
        <p:nvCxnSpPr>
          <p:cNvPr id="46" name="Elbow Connector 45"/>
          <p:cNvCxnSpPr/>
          <p:nvPr/>
        </p:nvCxnSpPr>
        <p:spPr>
          <a:xfrm rot="16200000" flipV="1">
            <a:off x="3631924" y="5732870"/>
            <a:ext cx="728791" cy="576832"/>
          </a:xfrm>
          <a:prstGeom prst="bentConnector3">
            <a:avLst>
              <a:gd name="adj1" fmla="val 65682"/>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139952" y="6021288"/>
            <a:ext cx="2016224" cy="584775"/>
          </a:xfrm>
          <a:prstGeom prst="rect">
            <a:avLst/>
          </a:prstGeom>
          <a:solidFill>
            <a:schemeClr val="tx2">
              <a:lumMod val="60000"/>
              <a:lumOff val="40000"/>
            </a:schemeClr>
          </a:solidFill>
          <a:ln w="19050">
            <a:solidFill>
              <a:schemeClr val="tx1"/>
            </a:solidFill>
          </a:ln>
        </p:spPr>
        <p:txBody>
          <a:bodyPr wrap="square" rtlCol="0">
            <a:spAutoFit/>
          </a:bodyPr>
          <a:lstStyle/>
          <a:p>
            <a:r>
              <a:rPr lang="en-GB" sz="1600" b="1" dirty="0" smtClean="0"/>
              <a:t>10:59:00</a:t>
            </a:r>
          </a:p>
          <a:p>
            <a:r>
              <a:rPr lang="en-GB" sz="1600" dirty="0" smtClean="0"/>
              <a:t>Unit back to full load</a:t>
            </a:r>
            <a:endParaRPr lang="en-GB" sz="1600" dirty="0"/>
          </a:p>
        </p:txBody>
      </p:sp>
      <p:sp>
        <p:nvSpPr>
          <p:cNvPr id="50" name="TextBox 49"/>
          <p:cNvSpPr txBox="1"/>
          <p:nvPr/>
        </p:nvSpPr>
        <p:spPr>
          <a:xfrm>
            <a:off x="6444208" y="6165304"/>
            <a:ext cx="2651866" cy="338554"/>
          </a:xfrm>
          <a:prstGeom prst="rect">
            <a:avLst/>
          </a:prstGeom>
          <a:solidFill>
            <a:schemeClr val="tx2">
              <a:lumMod val="60000"/>
              <a:lumOff val="40000"/>
            </a:schemeClr>
          </a:solidFill>
          <a:ln w="19050">
            <a:solidFill>
              <a:schemeClr val="tx1"/>
            </a:solidFill>
          </a:ln>
        </p:spPr>
        <p:txBody>
          <a:bodyPr wrap="square" rtlCol="0">
            <a:spAutoFit/>
          </a:bodyPr>
          <a:lstStyle/>
          <a:p>
            <a:r>
              <a:rPr lang="en-GB" sz="1600" b="1" dirty="0" smtClean="0"/>
              <a:t>Time to full load: 3 min</a:t>
            </a:r>
            <a:endParaRPr lang="en-GB" sz="1600" dirty="0"/>
          </a:p>
        </p:txBody>
      </p:sp>
    </p:spTree>
    <p:extLst>
      <p:ext uri="{BB962C8B-B14F-4D97-AF65-F5344CB8AC3E}">
        <p14:creationId xmlns:p14="http://schemas.microsoft.com/office/powerpoint/2010/main" val="123071315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20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20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2000"/>
                                        <p:tgtEl>
                                          <p:spTgt spid="4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20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0">
                                            <p:bg/>
                                          </p:spTgt>
                                        </p:tgtEl>
                                        <p:attrNameLst>
                                          <p:attrName>style.visibility</p:attrName>
                                        </p:attrNameLst>
                                      </p:cBhvr>
                                      <p:to>
                                        <p:strVal val="visible"/>
                                      </p:to>
                                    </p:set>
                                    <p:animEffect transition="in" filter="fade">
                                      <p:cBhvr>
                                        <p:cTn id="31" dur="2000"/>
                                        <p:tgtEl>
                                          <p:spTgt spid="50">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0">
                                            <p:txEl>
                                              <p:pRg st="0" end="0"/>
                                            </p:txEl>
                                          </p:spTgt>
                                        </p:tgtEl>
                                        <p:attrNameLst>
                                          <p:attrName>style.visibility</p:attrName>
                                        </p:attrNameLst>
                                      </p:cBhvr>
                                      <p:to>
                                        <p:strVal val="visible"/>
                                      </p:to>
                                    </p:set>
                                    <p:animEffect transition="in" filter="fade">
                                      <p:cBhvr>
                                        <p:cTn id="34" dur="20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5" grpId="0" animBg="1"/>
      <p:bldP spid="49" grpId="0" animBg="1"/>
      <p:bldP spid="50" grpId="0"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ChangeArrowheads="1"/>
          </p:cNvSpPr>
          <p:nvPr/>
        </p:nvSpPr>
        <p:spPr bwMode="auto">
          <a:xfrm>
            <a:off x="0" y="0"/>
            <a:ext cx="4572000" cy="6858000"/>
          </a:xfrm>
          <a:prstGeom prst="rect">
            <a:avLst/>
          </a:prstGeom>
          <a:solidFill>
            <a:schemeClr val="tx2"/>
          </a:solidFill>
          <a:ln w="9525">
            <a:noFill/>
            <a:miter lim="800000"/>
            <a:headEnd/>
            <a:tailEnd/>
          </a:ln>
        </p:spPr>
        <p:txBody>
          <a:bodyPr wrap="none" anchor="ctr"/>
          <a:lstStyle/>
          <a:p>
            <a:endParaRPr lang="en-US"/>
          </a:p>
        </p:txBody>
      </p:sp>
      <p:sp>
        <p:nvSpPr>
          <p:cNvPr id="5125" name="Rectangle 3"/>
          <p:cNvSpPr>
            <a:spLocks noGrp="1" noChangeArrowheads="1"/>
          </p:cNvSpPr>
          <p:nvPr>
            <p:ph type="ctrTitle" idx="4294967295"/>
          </p:nvPr>
        </p:nvSpPr>
        <p:spPr>
          <a:xfrm>
            <a:off x="468313" y="1268413"/>
            <a:ext cx="3816350" cy="1909762"/>
          </a:xfrm>
          <a:noFill/>
        </p:spPr>
        <p:txBody>
          <a:bodyPr anchor="b"/>
          <a:lstStyle/>
          <a:p>
            <a:pPr eaLnBrk="1" hangingPunct="1">
              <a:spcBef>
                <a:spcPct val="50000"/>
              </a:spcBef>
              <a:tabLst>
                <a:tab pos="2330450" algn="l"/>
              </a:tabLst>
            </a:pPr>
            <a:r>
              <a:rPr lang="de-DE" sz="2800" b="0" dirty="0" smtClean="0">
                <a:solidFill>
                  <a:schemeClr val="bg1"/>
                </a:solidFill>
              </a:rPr>
              <a:t>Monterrey Witness </a:t>
            </a:r>
            <a:br>
              <a:rPr lang="de-DE" sz="2800" b="0" dirty="0" smtClean="0">
                <a:solidFill>
                  <a:schemeClr val="bg1"/>
                </a:solidFill>
              </a:rPr>
            </a:br>
            <a:r>
              <a:rPr lang="de-DE" sz="2800" b="0" dirty="0" smtClean="0">
                <a:solidFill>
                  <a:schemeClr val="bg1"/>
                </a:solidFill>
              </a:rPr>
              <a:t>Test Facility Update</a:t>
            </a:r>
          </a:p>
        </p:txBody>
      </p:sp>
    </p:spTree>
    <p:extLst>
      <p:ext uri="{BB962C8B-B14F-4D97-AF65-F5344CB8AC3E}">
        <p14:creationId xmlns:p14="http://schemas.microsoft.com/office/powerpoint/2010/main" val="3734221094"/>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YVAA – YORK Variable Speed Air-Cooled Screw Chillers </a:t>
            </a:r>
            <a:r>
              <a:rPr lang="en-US" b="0" i="1" dirty="0" smtClean="0">
                <a:solidFill>
                  <a:schemeClr val="tx2"/>
                </a:solidFill>
              </a:rPr>
              <a:t>Monterrey Witness Test Laboratory</a:t>
            </a:r>
            <a:endParaRPr lang="en-US" b="0" i="1" dirty="0">
              <a:solidFill>
                <a:schemeClr val="tx2"/>
              </a:solidFill>
            </a:endParaRPr>
          </a:p>
        </p:txBody>
      </p:sp>
      <p:sp>
        <p:nvSpPr>
          <p:cNvPr id="3" name="Content Placeholder 2"/>
          <p:cNvSpPr>
            <a:spLocks noGrp="1"/>
          </p:cNvSpPr>
          <p:nvPr>
            <p:ph idx="1"/>
          </p:nvPr>
        </p:nvSpPr>
        <p:spPr>
          <a:xfrm>
            <a:off x="468313" y="1195735"/>
            <a:ext cx="8207375" cy="4681537"/>
          </a:xfrm>
        </p:spPr>
        <p:txBody>
          <a:bodyPr/>
          <a:lstStyle/>
          <a:p>
            <a:pPr lvl="1">
              <a:buClr>
                <a:schemeClr val="tx2"/>
              </a:buClr>
            </a:pPr>
            <a:r>
              <a:rPr lang="en-US" b="1" dirty="0" smtClean="0"/>
              <a:t>Test Lab. dedicated to customer witness tests</a:t>
            </a:r>
          </a:p>
          <a:p>
            <a:pPr lvl="1">
              <a:buClr>
                <a:schemeClr val="tx2"/>
              </a:buClr>
            </a:pPr>
            <a:r>
              <a:rPr lang="en-US" b="1" dirty="0" smtClean="0"/>
              <a:t>Opened Q3 2014 Demonstrated 4 Successful European tests </a:t>
            </a:r>
          </a:p>
          <a:p>
            <a:pPr lvl="2">
              <a:buClr>
                <a:schemeClr val="tx2"/>
              </a:buClr>
            </a:pPr>
            <a:r>
              <a:rPr lang="en-US" dirty="0" smtClean="0"/>
              <a:t>Designed for full load testing up to 1,750 kW; both 50 and 60 Hz</a:t>
            </a:r>
          </a:p>
          <a:p>
            <a:pPr lvl="2">
              <a:buClr>
                <a:schemeClr val="tx2"/>
              </a:buClr>
            </a:pPr>
            <a:r>
              <a:rPr lang="en-US" dirty="0" smtClean="0"/>
              <a:t>Full load, part load, sound testing</a:t>
            </a:r>
          </a:p>
          <a:p>
            <a:pPr lvl="2">
              <a:buClr>
                <a:schemeClr val="tx2"/>
              </a:buClr>
            </a:pPr>
            <a:r>
              <a:rPr lang="en-US" dirty="0">
                <a:solidFill>
                  <a:srgbClr val="FF0000"/>
                </a:solidFill>
              </a:rPr>
              <a:t> </a:t>
            </a:r>
            <a:r>
              <a:rPr lang="en-US" dirty="0" smtClean="0"/>
              <a:t>System safeties. </a:t>
            </a:r>
          </a:p>
          <a:p>
            <a:pPr lvl="2">
              <a:buClr>
                <a:schemeClr val="tx2"/>
              </a:buClr>
            </a:pPr>
            <a:r>
              <a:rPr lang="en-US" dirty="0" smtClean="0"/>
              <a:t>AHRI &amp; </a:t>
            </a:r>
            <a:r>
              <a:rPr lang="en-US" dirty="0" err="1" smtClean="0"/>
              <a:t>Eurovent</a:t>
            </a:r>
            <a:r>
              <a:rPr lang="en-US" dirty="0" smtClean="0"/>
              <a:t> certified laboratory</a:t>
            </a:r>
          </a:p>
          <a:p>
            <a:pPr lvl="2">
              <a:buClr>
                <a:schemeClr val="tx2"/>
              </a:buClr>
            </a:pPr>
            <a:r>
              <a:rPr lang="en-US" dirty="0" smtClean="0"/>
              <a:t>Global test facility serving our customers across the Globe</a:t>
            </a:r>
          </a:p>
          <a:p>
            <a:pPr lvl="2">
              <a:buClr>
                <a:schemeClr val="tx2"/>
              </a:buClr>
            </a:pPr>
            <a:r>
              <a:rPr lang="en-US" dirty="0" smtClean="0"/>
              <a:t>There will be Video conferencing capabilities from key JCI offices </a:t>
            </a:r>
          </a:p>
          <a:p>
            <a:pPr lvl="3">
              <a:buClr>
                <a:schemeClr val="tx2"/>
              </a:buClr>
            </a:pPr>
            <a:r>
              <a:rPr lang="en-US" dirty="0" smtClean="0">
                <a:solidFill>
                  <a:schemeClr val="tx1"/>
                </a:solidFill>
              </a:rPr>
              <a:t>Brussels, YORK Pa,  Milwaukee,… </a:t>
            </a:r>
          </a:p>
          <a:p>
            <a:pPr lvl="2">
              <a:buClr>
                <a:schemeClr val="tx2"/>
              </a:buClr>
            </a:pPr>
            <a:endParaRPr lang="en-US" sz="800" dirty="0" smtClean="0"/>
          </a:p>
          <a:p>
            <a:pPr lvl="1">
              <a:buClr>
                <a:schemeClr val="tx2"/>
              </a:buClr>
            </a:pPr>
            <a:r>
              <a:rPr lang="en-US" b="1" dirty="0" smtClean="0"/>
              <a:t>Only Limited test slots allocated by region !!!</a:t>
            </a:r>
          </a:p>
          <a:p>
            <a:pPr lvl="2">
              <a:buClr>
                <a:schemeClr val="tx2"/>
              </a:buClr>
            </a:pPr>
            <a:r>
              <a:rPr lang="en-US" dirty="0" smtClean="0"/>
              <a:t>Highest risk: Overbooking the test lab</a:t>
            </a:r>
          </a:p>
          <a:p>
            <a:pPr lvl="2">
              <a:buClr>
                <a:schemeClr val="tx2"/>
              </a:buClr>
            </a:pPr>
            <a:r>
              <a:rPr lang="en-US" dirty="0" smtClean="0"/>
              <a:t>Key to success: balancing demand with lab. capacity</a:t>
            </a:r>
          </a:p>
          <a:p>
            <a:pPr lvl="2">
              <a:buClr>
                <a:srgbClr val="92D050"/>
              </a:buClr>
            </a:pPr>
            <a:endParaRPr lang="en-US" dirty="0" smtClean="0"/>
          </a:p>
          <a:p>
            <a:pPr lvl="1">
              <a:buClr>
                <a:srgbClr val="92D050"/>
              </a:buClr>
            </a:pPr>
            <a:endParaRPr lang="en-US" dirty="0" smtClean="0"/>
          </a:p>
        </p:txBody>
      </p:sp>
      <p:sp>
        <p:nvSpPr>
          <p:cNvPr id="8" name="Rounded Rectangle 7"/>
          <p:cNvSpPr/>
          <p:nvPr/>
        </p:nvSpPr>
        <p:spPr>
          <a:xfrm>
            <a:off x="468313" y="6165304"/>
            <a:ext cx="8265139" cy="559189"/>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smtClean="0">
                <a:solidFill>
                  <a:schemeClr val="bg1"/>
                </a:solidFill>
              </a:rPr>
              <a:t>Process to quote </a:t>
            </a:r>
            <a:r>
              <a:rPr lang="en-US" b="1" dirty="0" smtClean="0">
                <a:solidFill>
                  <a:schemeClr val="bg1"/>
                </a:solidFill>
              </a:rPr>
              <a:t>is through the SQ data base need </a:t>
            </a:r>
          </a:p>
          <a:p>
            <a:pPr algn="ctr"/>
            <a:r>
              <a:rPr lang="en-US" b="1" dirty="0" smtClean="0">
                <a:solidFill>
                  <a:schemeClr val="bg1"/>
                </a:solidFill>
              </a:rPr>
              <a:t>Detail of all tests required, + Equipment data sheet, part load report</a:t>
            </a:r>
            <a:endParaRPr lang="en-US" sz="1800" b="1" dirty="0">
              <a:solidFill>
                <a:schemeClr val="bg1"/>
              </a:solidFill>
            </a:endParaRPr>
          </a:p>
        </p:txBody>
      </p:sp>
      <p:pic>
        <p:nvPicPr>
          <p:cNvPr id="4098" name="Picture 2" descr="E:\JCI\Cédric\YVAA\Test Lab USA\Pictures\1.JPG"/>
          <p:cNvPicPr>
            <a:picLocks noChangeAspect="1" noChangeArrowheads="1"/>
          </p:cNvPicPr>
          <p:nvPr/>
        </p:nvPicPr>
        <p:blipFill>
          <a:blip r:embed="rId2" cstate="print"/>
          <a:srcRect/>
          <a:stretch>
            <a:fillRect/>
          </a:stretch>
        </p:blipFill>
        <p:spPr bwMode="auto">
          <a:xfrm>
            <a:off x="6732241" y="1135680"/>
            <a:ext cx="2001212" cy="1500909"/>
          </a:xfrm>
          <a:prstGeom prst="rect">
            <a:avLst/>
          </a:prstGeom>
          <a:noFill/>
        </p:spPr>
      </p:pic>
      <p:pic>
        <p:nvPicPr>
          <p:cNvPr id="4099" name="Picture 3" descr="E:\JCI\Cédric\YVAA\Test Lab USA\Pictures\7.JPG"/>
          <p:cNvPicPr>
            <a:picLocks noChangeAspect="1" noChangeArrowheads="1"/>
          </p:cNvPicPr>
          <p:nvPr/>
        </p:nvPicPr>
        <p:blipFill>
          <a:blip r:embed="rId3" cstate="print"/>
          <a:srcRect/>
          <a:stretch>
            <a:fillRect/>
          </a:stretch>
        </p:blipFill>
        <p:spPr bwMode="auto">
          <a:xfrm>
            <a:off x="6732242" y="2792187"/>
            <a:ext cx="2001212" cy="1500909"/>
          </a:xfrm>
          <a:prstGeom prst="rect">
            <a:avLst/>
          </a:prstGeom>
          <a:noFill/>
        </p:spPr>
      </p:pic>
      <p:pic>
        <p:nvPicPr>
          <p:cNvPr id="4100" name="Picture 4" descr="E:\JCI\Cédric\YVAA\Test Lab USA\Pictures\10.JPG"/>
          <p:cNvPicPr>
            <a:picLocks noChangeAspect="1" noChangeArrowheads="1"/>
          </p:cNvPicPr>
          <p:nvPr/>
        </p:nvPicPr>
        <p:blipFill>
          <a:blip r:embed="rId4" cstate="print"/>
          <a:srcRect/>
          <a:stretch>
            <a:fillRect/>
          </a:stretch>
        </p:blipFill>
        <p:spPr bwMode="auto">
          <a:xfrm>
            <a:off x="6732241" y="4448371"/>
            <a:ext cx="2001212" cy="1500909"/>
          </a:xfrm>
          <a:prstGeom prst="rect">
            <a:avLst/>
          </a:prstGeom>
          <a:noFill/>
        </p:spPr>
      </p:pic>
    </p:spTree>
    <p:extLst>
      <p:ext uri="{BB962C8B-B14F-4D97-AF65-F5344CB8AC3E}">
        <p14:creationId xmlns:p14="http://schemas.microsoft.com/office/powerpoint/2010/main" val="3623413775"/>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10085" y="6165304"/>
            <a:ext cx="1223367" cy="559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dirty="0" smtClean="0"/>
              <a:t>YVAA – YORK Variable Speed Air-Cooled Screw Chillers </a:t>
            </a:r>
            <a:br>
              <a:rPr lang="en-US" dirty="0" smtClean="0"/>
            </a:br>
            <a:r>
              <a:rPr lang="en-US" b="0" i="1" dirty="0" smtClean="0"/>
              <a:t>YVAA </a:t>
            </a:r>
            <a:r>
              <a:rPr lang="en-US" b="0" i="1" dirty="0" err="1" smtClean="0"/>
              <a:t>Eurovent</a:t>
            </a:r>
            <a:r>
              <a:rPr lang="en-US" b="0" i="1" dirty="0" smtClean="0"/>
              <a:t> and AHRI Certifications</a:t>
            </a:r>
            <a:endParaRPr lang="en-GB" dirty="0"/>
          </a:p>
        </p:txBody>
      </p:sp>
      <p:sp>
        <p:nvSpPr>
          <p:cNvPr id="8" name="Content Placeholder 2"/>
          <p:cNvSpPr>
            <a:spLocks noGrp="1"/>
          </p:cNvSpPr>
          <p:nvPr>
            <p:ph idx="1"/>
          </p:nvPr>
        </p:nvSpPr>
        <p:spPr>
          <a:xfrm>
            <a:off x="468313" y="1268413"/>
            <a:ext cx="4967783" cy="4681537"/>
          </a:xfrm>
        </p:spPr>
        <p:txBody>
          <a:bodyPr/>
          <a:lstStyle/>
          <a:p>
            <a:pPr lvl="1">
              <a:buClr>
                <a:schemeClr val="tx2"/>
              </a:buClr>
            </a:pPr>
            <a:r>
              <a:rPr lang="en-US" b="1" dirty="0" err="1" smtClean="0"/>
              <a:t>Eurovent</a:t>
            </a:r>
            <a:r>
              <a:rPr lang="en-US" b="1" dirty="0" smtClean="0"/>
              <a:t> Certification:</a:t>
            </a:r>
          </a:p>
          <a:p>
            <a:pPr lvl="3">
              <a:buClr>
                <a:schemeClr val="tx2"/>
              </a:buClr>
            </a:pPr>
            <a:r>
              <a:rPr lang="en-US" dirty="0" smtClean="0">
                <a:solidFill>
                  <a:schemeClr val="tx1"/>
                </a:solidFill>
              </a:rPr>
              <a:t>This </a:t>
            </a:r>
            <a:r>
              <a:rPr lang="en-US" dirty="0" err="1" smtClean="0">
                <a:solidFill>
                  <a:schemeClr val="tx1"/>
                </a:solidFill>
              </a:rPr>
              <a:t>labority</a:t>
            </a:r>
            <a:r>
              <a:rPr lang="en-US" dirty="0" smtClean="0">
                <a:solidFill>
                  <a:schemeClr val="tx1"/>
                </a:solidFill>
              </a:rPr>
              <a:t> has allowed JCI to increase Eurovent certified models from our 2013 limit certify all models below 600 kW.</a:t>
            </a:r>
          </a:p>
          <a:p>
            <a:pPr lvl="3">
              <a:buClr>
                <a:schemeClr val="tx2"/>
              </a:buClr>
            </a:pPr>
            <a:r>
              <a:rPr lang="en-US" dirty="0" smtClean="0">
                <a:solidFill>
                  <a:schemeClr val="tx1"/>
                </a:solidFill>
              </a:rPr>
              <a:t>YVAA will participate into the voluntary certification program (600 kW – 1,500 kW)</a:t>
            </a:r>
          </a:p>
          <a:p>
            <a:pPr lvl="3">
              <a:buClr>
                <a:schemeClr val="tx2"/>
              </a:buClr>
            </a:pPr>
            <a:r>
              <a:rPr lang="en-US" dirty="0" smtClean="0">
                <a:solidFill>
                  <a:schemeClr val="tx1"/>
                </a:solidFill>
              </a:rPr>
              <a:t>YVAA up to 1,500 kW will be </a:t>
            </a:r>
            <a:r>
              <a:rPr lang="en-US" dirty="0" err="1" smtClean="0">
                <a:solidFill>
                  <a:schemeClr val="tx1"/>
                </a:solidFill>
              </a:rPr>
              <a:t>Eurovent</a:t>
            </a:r>
            <a:r>
              <a:rPr lang="en-US" dirty="0" smtClean="0">
                <a:solidFill>
                  <a:schemeClr val="tx1"/>
                </a:solidFill>
              </a:rPr>
              <a:t> certified</a:t>
            </a:r>
          </a:p>
          <a:p>
            <a:pPr lvl="1">
              <a:buClr>
                <a:schemeClr val="tx2"/>
              </a:buClr>
            </a:pPr>
            <a:endParaRPr lang="en-US" dirty="0" smtClean="0"/>
          </a:p>
          <a:p>
            <a:pPr lvl="1">
              <a:buClr>
                <a:schemeClr val="tx2"/>
              </a:buClr>
            </a:pPr>
            <a:r>
              <a:rPr lang="en-US" b="1" dirty="0" smtClean="0"/>
              <a:t>AHRI Certification:</a:t>
            </a:r>
          </a:p>
          <a:p>
            <a:pPr lvl="2">
              <a:buClr>
                <a:schemeClr val="tx2"/>
              </a:buClr>
            </a:pPr>
            <a:r>
              <a:rPr lang="en-GB" dirty="0" smtClean="0"/>
              <a:t>Both 60 Hz </a:t>
            </a:r>
            <a:r>
              <a:rPr lang="en-GB" b="1" u="sng" dirty="0" smtClean="0"/>
              <a:t>and 50 Hz </a:t>
            </a:r>
            <a:r>
              <a:rPr lang="en-GB" dirty="0" smtClean="0"/>
              <a:t>configurations are certified</a:t>
            </a:r>
          </a:p>
          <a:p>
            <a:pPr lvl="2">
              <a:buClr>
                <a:schemeClr val="tx2"/>
              </a:buClr>
            </a:pPr>
            <a:r>
              <a:rPr lang="en-GB" dirty="0" err="1" smtClean="0"/>
              <a:t>YORKworks</a:t>
            </a:r>
            <a:r>
              <a:rPr lang="en-GB" dirty="0" smtClean="0"/>
              <a:t> is AHRI certified </a:t>
            </a:r>
          </a:p>
        </p:txBody>
      </p:sp>
      <p:pic>
        <p:nvPicPr>
          <p:cNvPr id="10" name="Picture 3"/>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5508104" y="1089397"/>
            <a:ext cx="3646494" cy="2915667"/>
          </a:xfrm>
          <a:prstGeom prst="rect">
            <a:avLst/>
          </a:prstGeom>
          <a:noFill/>
          <a:ln w="9525">
            <a:noFill/>
            <a:miter lim="800000"/>
            <a:headEnd/>
            <a:tailEnd/>
          </a:ln>
        </p:spPr>
      </p:pic>
      <p:pic>
        <p:nvPicPr>
          <p:cNvPr id="3074" name="Picture 2" descr="C:\Users\cseignc\Desktop\eurovent.bmp"/>
          <p:cNvPicPr>
            <a:picLocks noChangeAspect="1" noChangeArrowheads="1"/>
          </p:cNvPicPr>
          <p:nvPr/>
        </p:nvPicPr>
        <p:blipFill>
          <a:blip r:embed="rId3" cstate="print"/>
          <a:srcRect/>
          <a:stretch>
            <a:fillRect/>
          </a:stretch>
        </p:blipFill>
        <p:spPr bwMode="auto">
          <a:xfrm>
            <a:off x="5868144" y="4114773"/>
            <a:ext cx="2808312" cy="970411"/>
          </a:xfrm>
          <a:prstGeom prst="rect">
            <a:avLst/>
          </a:prstGeom>
          <a:noFill/>
        </p:spPr>
      </p:pic>
      <p:pic>
        <p:nvPicPr>
          <p:cNvPr id="3075" name="Picture 3" descr="C:\Users\cseignc\Desktop\ahri.bmp"/>
          <p:cNvPicPr>
            <a:picLocks noChangeAspect="1" noChangeArrowheads="1"/>
          </p:cNvPicPr>
          <p:nvPr/>
        </p:nvPicPr>
        <p:blipFill>
          <a:blip r:embed="rId4" cstate="print"/>
          <a:srcRect/>
          <a:stretch>
            <a:fillRect/>
          </a:stretch>
        </p:blipFill>
        <p:spPr bwMode="auto">
          <a:xfrm>
            <a:off x="5765431" y="5124286"/>
            <a:ext cx="3131840" cy="969010"/>
          </a:xfrm>
          <a:prstGeom prst="rect">
            <a:avLst/>
          </a:prstGeom>
          <a:noFill/>
        </p:spPr>
      </p:pic>
      <p:sp>
        <p:nvSpPr>
          <p:cNvPr id="12" name="Rounded Rectangle 11"/>
          <p:cNvSpPr/>
          <p:nvPr/>
        </p:nvSpPr>
        <p:spPr>
          <a:xfrm>
            <a:off x="468313" y="6165304"/>
            <a:ext cx="8265139" cy="559189"/>
          </a:xfrm>
          <a:prstGeom prst="round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err="1" smtClean="0">
                <a:solidFill>
                  <a:schemeClr val="bg1"/>
                </a:solidFill>
              </a:rPr>
              <a:t>Eurovent</a:t>
            </a:r>
            <a:r>
              <a:rPr lang="en-US" sz="1800" b="1" dirty="0" smtClean="0">
                <a:solidFill>
                  <a:schemeClr val="bg1"/>
                </a:solidFill>
              </a:rPr>
              <a:t> and AHRI certification validates performance without need for customer testing.  Specify performance certification first!</a:t>
            </a:r>
            <a:endParaRPr lang="en-US" sz="1800" b="1" dirty="0">
              <a:solidFill>
                <a:schemeClr val="bg1"/>
              </a:solidFill>
            </a:endParaRPr>
          </a:p>
        </p:txBody>
      </p:sp>
    </p:spTree>
    <p:extLst>
      <p:ext uri="{BB962C8B-B14F-4D97-AF65-F5344CB8AC3E}">
        <p14:creationId xmlns:p14="http://schemas.microsoft.com/office/powerpoint/2010/main" val="3905159406"/>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ooter Placeholder 1"/>
          <p:cNvSpPr>
            <a:spLocks noGrp="1"/>
          </p:cNvSpPr>
          <p:nvPr>
            <p:ph type="ftr" sz="quarter" idx="10"/>
          </p:nvPr>
        </p:nvSpPr>
        <p:spPr>
          <a:noFill/>
        </p:spPr>
        <p:txBody>
          <a:bodyPr/>
          <a:lstStyle/>
          <a:p>
            <a:r>
              <a:rPr lang="en-US"/>
              <a:t>Johnson Controls PowerPoint Guidelines  | February 8, 2008</a:t>
            </a:r>
            <a:endParaRPr lang="de-DE"/>
          </a:p>
        </p:txBody>
      </p:sp>
      <p:sp>
        <p:nvSpPr>
          <p:cNvPr id="5123" name="Slide Number Placeholder 2"/>
          <p:cNvSpPr>
            <a:spLocks noGrp="1"/>
          </p:cNvSpPr>
          <p:nvPr>
            <p:ph type="sldNum" sz="quarter" idx="4294967295"/>
          </p:nvPr>
        </p:nvSpPr>
        <p:spPr>
          <a:xfrm>
            <a:off x="468313" y="6416675"/>
            <a:ext cx="215900" cy="130175"/>
          </a:xfrm>
          <a:prstGeom prst="rect">
            <a:avLst/>
          </a:prstGeom>
          <a:noFill/>
        </p:spPr>
        <p:txBody>
          <a:bodyPr/>
          <a:lstStyle/>
          <a:p>
            <a:fld id="{252871FE-CBBA-4C15-862F-BBD93E0F8490}" type="slidenum">
              <a:rPr lang="de-DE"/>
              <a:pPr/>
              <a:t>34</a:t>
            </a:fld>
            <a:endParaRPr lang="de-DE"/>
          </a:p>
        </p:txBody>
      </p:sp>
      <p:sp>
        <p:nvSpPr>
          <p:cNvPr id="5124" name="Rectangle 2"/>
          <p:cNvSpPr>
            <a:spLocks noChangeArrowheads="1"/>
          </p:cNvSpPr>
          <p:nvPr/>
        </p:nvSpPr>
        <p:spPr bwMode="auto">
          <a:xfrm>
            <a:off x="0" y="0"/>
            <a:ext cx="4572000" cy="6858000"/>
          </a:xfrm>
          <a:prstGeom prst="rect">
            <a:avLst/>
          </a:prstGeom>
          <a:solidFill>
            <a:schemeClr val="tx2"/>
          </a:solidFill>
          <a:ln w="9525">
            <a:noFill/>
            <a:miter lim="800000"/>
            <a:headEnd/>
            <a:tailEnd/>
          </a:ln>
        </p:spPr>
        <p:txBody>
          <a:bodyPr wrap="none" anchor="ctr"/>
          <a:lstStyle/>
          <a:p>
            <a:endParaRPr lang="en-US"/>
          </a:p>
        </p:txBody>
      </p:sp>
      <p:sp>
        <p:nvSpPr>
          <p:cNvPr id="5125" name="Rectangle 3"/>
          <p:cNvSpPr>
            <a:spLocks noGrp="1" noChangeArrowheads="1"/>
          </p:cNvSpPr>
          <p:nvPr>
            <p:ph type="ctrTitle" idx="4294967295"/>
          </p:nvPr>
        </p:nvSpPr>
        <p:spPr>
          <a:xfrm>
            <a:off x="468313" y="1268413"/>
            <a:ext cx="3816350" cy="1909762"/>
          </a:xfrm>
          <a:noFill/>
        </p:spPr>
        <p:txBody>
          <a:bodyPr anchor="b"/>
          <a:lstStyle/>
          <a:p>
            <a:pPr eaLnBrk="1" hangingPunct="1">
              <a:spcBef>
                <a:spcPct val="50000"/>
              </a:spcBef>
              <a:tabLst>
                <a:tab pos="2330450" algn="l"/>
              </a:tabLst>
            </a:pPr>
            <a:r>
              <a:rPr lang="de-DE" sz="2800" b="0" dirty="0" smtClean="0">
                <a:solidFill>
                  <a:schemeClr val="bg1"/>
                </a:solidFill>
              </a:rPr>
              <a:t>Competitive Landscape Update</a:t>
            </a:r>
          </a:p>
        </p:txBody>
      </p:sp>
    </p:spTree>
    <p:extLst>
      <p:ext uri="{BB962C8B-B14F-4D97-AF65-F5344CB8AC3E}">
        <p14:creationId xmlns:p14="http://schemas.microsoft.com/office/powerpoint/2010/main" val="20372607"/>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YVAA – YORK Variable Speed Air-Cooled Screw Chillers</a:t>
            </a:r>
            <a:br>
              <a:rPr lang="en-US" dirty="0" smtClean="0"/>
            </a:br>
            <a:r>
              <a:rPr lang="en-US" b="0" i="1" dirty="0" smtClean="0">
                <a:solidFill>
                  <a:srgbClr val="FF0000"/>
                </a:solidFill>
              </a:rPr>
              <a:t>Trane RTAE – Overview</a:t>
            </a:r>
            <a:endParaRPr lang="en-GB" dirty="0">
              <a:solidFill>
                <a:srgbClr val="FF0000"/>
              </a:solidFill>
            </a:endParaRPr>
          </a:p>
        </p:txBody>
      </p:sp>
      <p:pic>
        <p:nvPicPr>
          <p:cNvPr id="5122" name="Picture 2" descr="C:\Users\cseignc\Desktop\stealth.bmp"/>
          <p:cNvPicPr>
            <a:picLocks noChangeAspect="1" noChangeArrowheads="1"/>
          </p:cNvPicPr>
          <p:nvPr/>
        </p:nvPicPr>
        <p:blipFill>
          <a:blip r:embed="rId2" cstate="print"/>
          <a:srcRect/>
          <a:stretch>
            <a:fillRect/>
          </a:stretch>
        </p:blipFill>
        <p:spPr bwMode="auto">
          <a:xfrm>
            <a:off x="5796136" y="1484784"/>
            <a:ext cx="3009875" cy="2358130"/>
          </a:xfrm>
          <a:prstGeom prst="rect">
            <a:avLst/>
          </a:prstGeom>
          <a:noFill/>
        </p:spPr>
      </p:pic>
      <p:sp>
        <p:nvSpPr>
          <p:cNvPr id="8" name="Content Placeholder 2"/>
          <p:cNvSpPr>
            <a:spLocks noGrp="1"/>
          </p:cNvSpPr>
          <p:nvPr>
            <p:ph idx="1"/>
          </p:nvPr>
        </p:nvSpPr>
        <p:spPr>
          <a:xfrm>
            <a:off x="468313" y="1195735"/>
            <a:ext cx="8207375" cy="4681537"/>
          </a:xfrm>
        </p:spPr>
        <p:txBody>
          <a:bodyPr/>
          <a:lstStyle/>
          <a:p>
            <a:pPr lvl="1">
              <a:buClr>
                <a:schemeClr val="tx2"/>
              </a:buClr>
            </a:pPr>
            <a:r>
              <a:rPr lang="en-US" b="1" dirty="0" smtClean="0"/>
              <a:t>Trane RTAE “Stealth” Chiller</a:t>
            </a:r>
          </a:p>
          <a:p>
            <a:pPr lvl="2">
              <a:buClr>
                <a:schemeClr val="tx2"/>
              </a:buClr>
            </a:pPr>
            <a:r>
              <a:rPr lang="en-US" dirty="0" smtClean="0"/>
              <a:t>Released to Europe in June 2014 </a:t>
            </a:r>
          </a:p>
          <a:p>
            <a:pPr lvl="2">
              <a:buClr>
                <a:schemeClr val="tx2"/>
              </a:buClr>
            </a:pPr>
            <a:r>
              <a:rPr lang="en-US" dirty="0" smtClean="0"/>
              <a:t>Currently only available in 50Hz configurations</a:t>
            </a:r>
          </a:p>
          <a:p>
            <a:pPr lvl="2">
              <a:buClr>
                <a:schemeClr val="tx2"/>
              </a:buClr>
            </a:pPr>
            <a:r>
              <a:rPr lang="en-US" dirty="0" smtClean="0"/>
              <a:t>Capacity range: 500-1000 kW</a:t>
            </a:r>
          </a:p>
          <a:p>
            <a:pPr lvl="2">
              <a:buClr>
                <a:schemeClr val="tx2"/>
              </a:buClr>
            </a:pPr>
            <a:r>
              <a:rPr lang="en-US" dirty="0" smtClean="0"/>
              <a:t>8 fixed capacity models</a:t>
            </a:r>
          </a:p>
          <a:p>
            <a:pPr marL="268288" lvl="2" indent="0">
              <a:buClr>
                <a:schemeClr val="tx2"/>
              </a:buClr>
              <a:buNone/>
            </a:pPr>
            <a:endParaRPr lang="en-US" dirty="0" smtClean="0"/>
          </a:p>
          <a:p>
            <a:pPr lvl="2">
              <a:buClr>
                <a:schemeClr val="tx2"/>
              </a:buClr>
            </a:pPr>
            <a:endParaRPr lang="en-US" dirty="0" smtClean="0"/>
          </a:p>
          <a:p>
            <a:pPr lvl="1">
              <a:buClr>
                <a:schemeClr val="tx2"/>
              </a:buClr>
            </a:pPr>
            <a:r>
              <a:rPr lang="en-US" b="1" dirty="0" smtClean="0"/>
              <a:t>Notable Features</a:t>
            </a:r>
          </a:p>
          <a:p>
            <a:pPr lvl="2">
              <a:buClr>
                <a:schemeClr val="tx2"/>
              </a:buClr>
            </a:pPr>
            <a:r>
              <a:rPr lang="en-US" dirty="0" smtClean="0"/>
              <a:t>Screw compressor technology </a:t>
            </a:r>
            <a:r>
              <a:rPr lang="en-US" b="1" dirty="0" smtClean="0"/>
              <a:t>“optimized for VSD operation”</a:t>
            </a:r>
          </a:p>
          <a:p>
            <a:pPr lvl="2">
              <a:buClr>
                <a:schemeClr val="tx2"/>
              </a:buClr>
            </a:pPr>
            <a:r>
              <a:rPr lang="en-US" b="1" dirty="0" smtClean="0"/>
              <a:t>“24-pulse”</a:t>
            </a:r>
            <a:r>
              <a:rPr lang="en-US" dirty="0" smtClean="0"/>
              <a:t> Adaptive Frequency Drive (AFD3)</a:t>
            </a:r>
          </a:p>
          <a:p>
            <a:pPr lvl="2">
              <a:buClr>
                <a:schemeClr val="tx2"/>
              </a:buClr>
            </a:pPr>
            <a:r>
              <a:rPr lang="en-US" dirty="0" smtClean="0"/>
              <a:t> </a:t>
            </a:r>
            <a:r>
              <a:rPr lang="en-US" b="1" dirty="0" smtClean="0"/>
              <a:t>“All Aluminum”</a:t>
            </a:r>
            <a:r>
              <a:rPr lang="en-US" dirty="0" smtClean="0"/>
              <a:t> condenser coils</a:t>
            </a:r>
          </a:p>
          <a:p>
            <a:pPr lvl="2">
              <a:buClr>
                <a:schemeClr val="tx2"/>
              </a:buClr>
            </a:pPr>
            <a:r>
              <a:rPr lang="en-US" dirty="0" smtClean="0"/>
              <a:t> “</a:t>
            </a:r>
            <a:r>
              <a:rPr lang="en-US" b="1" dirty="0" smtClean="0"/>
              <a:t>Permanent magnet”</a:t>
            </a:r>
            <a:r>
              <a:rPr lang="en-US" dirty="0" smtClean="0"/>
              <a:t> fan motors</a:t>
            </a:r>
          </a:p>
          <a:p>
            <a:pPr lvl="2">
              <a:buClr>
                <a:schemeClr val="tx2"/>
              </a:buClr>
            </a:pPr>
            <a:r>
              <a:rPr lang="en-US" b="1" dirty="0" smtClean="0"/>
              <a:t>“</a:t>
            </a:r>
            <a:r>
              <a:rPr lang="en-US" b="1" dirty="0" err="1" smtClean="0"/>
              <a:t>InviSound</a:t>
            </a:r>
            <a:r>
              <a:rPr lang="en-US" b="1" dirty="0" smtClean="0"/>
              <a:t> Superior”</a:t>
            </a:r>
            <a:r>
              <a:rPr lang="en-US" dirty="0" smtClean="0"/>
              <a:t> and </a:t>
            </a:r>
            <a:r>
              <a:rPr lang="en-US" b="1" dirty="0" smtClean="0"/>
              <a:t>“</a:t>
            </a:r>
            <a:r>
              <a:rPr lang="en-US" b="1" dirty="0" err="1" smtClean="0"/>
              <a:t>InviSound</a:t>
            </a:r>
            <a:r>
              <a:rPr lang="en-US" b="1" dirty="0" smtClean="0"/>
              <a:t> Ultimate”</a:t>
            </a:r>
            <a:r>
              <a:rPr lang="en-US" dirty="0" smtClean="0"/>
              <a:t> sound reduction package</a:t>
            </a:r>
          </a:p>
        </p:txBody>
      </p:sp>
    </p:spTree>
    <p:extLst>
      <p:ext uri="{BB962C8B-B14F-4D97-AF65-F5344CB8AC3E}">
        <p14:creationId xmlns:p14="http://schemas.microsoft.com/office/powerpoint/2010/main" val="3132031538"/>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YVAA – YORK Variable Speed Air-Cooled Screw Chillers</a:t>
            </a:r>
            <a:br>
              <a:rPr lang="en-US" dirty="0" smtClean="0"/>
            </a:br>
            <a:r>
              <a:rPr lang="en-US" b="0" i="1" dirty="0" smtClean="0">
                <a:solidFill>
                  <a:srgbClr val="FF0000"/>
                </a:solidFill>
              </a:rPr>
              <a:t>Trane RTAE – What do we know so far?</a:t>
            </a:r>
            <a:endParaRPr lang="en-GB" dirty="0">
              <a:solidFill>
                <a:srgbClr val="FF0000"/>
              </a:solidFill>
            </a:endParaRPr>
          </a:p>
        </p:txBody>
      </p:sp>
      <p:sp>
        <p:nvSpPr>
          <p:cNvPr id="3" name="Content Placeholder 2"/>
          <p:cNvSpPr>
            <a:spLocks noGrp="1"/>
          </p:cNvSpPr>
          <p:nvPr>
            <p:ph idx="1"/>
          </p:nvPr>
        </p:nvSpPr>
        <p:spPr>
          <a:xfrm>
            <a:off x="469081" y="1267743"/>
            <a:ext cx="8207375" cy="1657201"/>
          </a:xfrm>
        </p:spPr>
        <p:txBody>
          <a:bodyPr/>
          <a:lstStyle/>
          <a:p>
            <a:pPr lvl="1">
              <a:buClr>
                <a:schemeClr val="tx2"/>
              </a:buClr>
            </a:pPr>
            <a:r>
              <a:rPr lang="en-US" dirty="0" smtClean="0"/>
              <a:t>Screw compressor technology </a:t>
            </a:r>
            <a:r>
              <a:rPr lang="en-US" b="1" dirty="0" smtClean="0"/>
              <a:t>“optimized for VSD operation”</a:t>
            </a:r>
          </a:p>
          <a:p>
            <a:pPr lvl="2">
              <a:buClr>
                <a:schemeClr val="tx2"/>
              </a:buClr>
            </a:pPr>
            <a:r>
              <a:rPr lang="en-US" dirty="0" smtClean="0"/>
              <a:t>Unlike other competitors, VSD is standard on RTAE (not an add-on option)</a:t>
            </a:r>
          </a:p>
          <a:p>
            <a:pPr lvl="2">
              <a:buClr>
                <a:schemeClr val="tx2"/>
              </a:buClr>
            </a:pPr>
            <a:r>
              <a:rPr lang="en-US" dirty="0" smtClean="0"/>
              <a:t>2 compressors operated at 4 different frequencies giving 8 models in total</a:t>
            </a:r>
          </a:p>
          <a:p>
            <a:pPr lvl="2">
              <a:buClr>
                <a:schemeClr val="tx2"/>
              </a:buClr>
            </a:pPr>
            <a:r>
              <a:rPr lang="en-US" dirty="0" smtClean="0"/>
              <a:t>Permanent magnet motors claimed to improve efficiency by 4%….more later</a:t>
            </a:r>
          </a:p>
          <a:p>
            <a:pPr lvl="2">
              <a:buClr>
                <a:schemeClr val="tx2"/>
              </a:buClr>
            </a:pPr>
            <a:r>
              <a:rPr lang="en-US" dirty="0" smtClean="0"/>
              <a:t>Same technology as ours…9 years later</a:t>
            </a:r>
          </a:p>
          <a:p>
            <a:pPr lvl="2">
              <a:buClr>
                <a:srgbClr val="92D050"/>
              </a:buClr>
            </a:pPr>
            <a:endParaRPr lang="en-US" sz="700" dirty="0" smtClean="0"/>
          </a:p>
        </p:txBody>
      </p:sp>
      <p:sp>
        <p:nvSpPr>
          <p:cNvPr id="8" name="Content Placeholder 2"/>
          <p:cNvSpPr txBox="1">
            <a:spLocks/>
          </p:cNvSpPr>
          <p:nvPr/>
        </p:nvSpPr>
        <p:spPr bwMode="auto">
          <a:xfrm>
            <a:off x="469081" y="3211959"/>
            <a:ext cx="8207375" cy="273732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7" lvl="1" indent="-285750">
              <a:lnSpc>
                <a:spcPct val="110000"/>
              </a:lnSpc>
              <a:spcBef>
                <a:spcPct val="50000"/>
              </a:spcBef>
              <a:buClr>
                <a:schemeClr val="tx2"/>
              </a:buClr>
              <a:buFont typeface="Wingdings" panose="05000000000000000000" pitchFamily="2" charset="2"/>
              <a:buChar char="q"/>
            </a:pPr>
            <a:r>
              <a:rPr lang="en-US" sz="1600" b="1" dirty="0" smtClean="0"/>
              <a:t>“24-pulse”</a:t>
            </a:r>
            <a:r>
              <a:rPr lang="en-US" sz="1600" dirty="0" smtClean="0"/>
              <a:t> Adaptive Frequency Drive (AFD3)</a:t>
            </a:r>
            <a:endParaRPr kumimoji="0" lang="en-US" sz="1600" b="1" i="0" u="none" strike="noStrike" kern="0" cap="none" spc="0" normalizeH="0" baseline="0" noProof="0" dirty="0" smtClean="0">
              <a:ln>
                <a:noFill/>
              </a:ln>
              <a:solidFill>
                <a:schemeClr val="tx1"/>
              </a:solidFill>
              <a:effectLst/>
              <a:uLnTx/>
              <a:uFillTx/>
              <a:latin typeface="+mn-lt"/>
              <a:ea typeface="ＭＳ Ｐゴシック" pitchFamily="-97" charset="-128"/>
            </a:endParaRPr>
          </a:p>
          <a:p>
            <a:pPr marL="554038" lvl="2" indent="-285750">
              <a:lnSpc>
                <a:spcPct val="110000"/>
              </a:lnSpc>
              <a:spcBef>
                <a:spcPct val="50000"/>
              </a:spcBef>
              <a:buClr>
                <a:schemeClr val="tx2"/>
              </a:buClr>
              <a:buFont typeface="Wingdings" panose="05000000000000000000" pitchFamily="2" charset="2"/>
              <a:buChar char="q"/>
            </a:pPr>
            <a:r>
              <a:rPr lang="en-US" sz="1400" dirty="0" smtClean="0"/>
              <a:t>Sales Brochure and Press Release are highlighting the use of a 24-pulse VFD.</a:t>
            </a:r>
            <a:endParaRPr kumimoji="0" lang="en-US" sz="1400" b="0" i="0" u="none" strike="noStrike" kern="0" cap="none" spc="0" normalizeH="0" baseline="0" noProof="0" dirty="0" smtClean="0">
              <a:ln>
                <a:noFill/>
              </a:ln>
              <a:solidFill>
                <a:schemeClr val="tx1"/>
              </a:solidFill>
              <a:effectLst/>
              <a:uLnTx/>
              <a:uFillTx/>
              <a:latin typeface="+mn-lt"/>
              <a:ea typeface="ＭＳ Ｐゴシック" pitchFamily="-97" charset="-128"/>
            </a:endParaRPr>
          </a:p>
          <a:p>
            <a:pPr marL="554038" lvl="2" indent="-285750">
              <a:lnSpc>
                <a:spcPct val="110000"/>
              </a:lnSpc>
              <a:spcBef>
                <a:spcPct val="50000"/>
              </a:spcBef>
              <a:buClr>
                <a:schemeClr val="tx2"/>
              </a:buClr>
              <a:buFont typeface="Wingdings" panose="05000000000000000000" pitchFamily="2" charset="2"/>
              <a:buChar char="q"/>
            </a:pPr>
            <a:r>
              <a:rPr lang="en-US" sz="1400" dirty="0" smtClean="0"/>
              <a:t>RTAE based specification calling for 30% TDD and use of line reactor</a:t>
            </a:r>
            <a:endParaRPr kumimoji="0" lang="en-US" sz="1400" b="0" i="0" u="none" strike="noStrike" kern="0" cap="none" spc="0" normalizeH="0" baseline="0" noProof="0" dirty="0" smtClean="0">
              <a:ln>
                <a:noFill/>
              </a:ln>
              <a:solidFill>
                <a:schemeClr val="tx1"/>
              </a:solidFill>
              <a:effectLst/>
              <a:uLnTx/>
              <a:uFillTx/>
              <a:latin typeface="+mn-lt"/>
              <a:ea typeface="ＭＳ Ｐゴシック" pitchFamily="-97" charset="-128"/>
            </a:endParaRPr>
          </a:p>
          <a:p>
            <a:pPr marL="1011238" lvl="3" indent="-285750">
              <a:lnSpc>
                <a:spcPct val="110000"/>
              </a:lnSpc>
              <a:spcBef>
                <a:spcPct val="50000"/>
              </a:spcBef>
              <a:buClr>
                <a:schemeClr val="tx2"/>
              </a:buClr>
              <a:buFont typeface="Wingdings" panose="05000000000000000000" pitchFamily="2" charset="2"/>
              <a:buChar char="q"/>
            </a:pPr>
            <a:r>
              <a:rPr lang="en-US" sz="1400" dirty="0" smtClean="0"/>
              <a:t>Typical characteristics of a 6-pulse drive </a:t>
            </a:r>
          </a:p>
          <a:p>
            <a:pPr marL="1011238" lvl="3" indent="-285750">
              <a:lnSpc>
                <a:spcPct val="110000"/>
              </a:lnSpc>
              <a:spcBef>
                <a:spcPct val="50000"/>
              </a:spcBef>
              <a:buClr>
                <a:schemeClr val="tx2"/>
              </a:buClr>
              <a:buFont typeface="Wingdings" panose="05000000000000000000" pitchFamily="2" charset="2"/>
              <a:buChar char="q"/>
            </a:pPr>
            <a:r>
              <a:rPr kumimoji="0" lang="en-US" sz="1400" b="0" i="0" u="none" strike="noStrike" kern="0" cap="none" spc="0" normalizeH="0" baseline="0" noProof="0" dirty="0" smtClean="0">
                <a:ln>
                  <a:noFill/>
                </a:ln>
                <a:solidFill>
                  <a:schemeClr val="tx1"/>
                </a:solidFill>
                <a:effectLst/>
                <a:uLnTx/>
                <a:uFillTx/>
                <a:latin typeface="+mn-lt"/>
                <a:ea typeface="ＭＳ Ｐゴシック" pitchFamily="-97" charset="-128"/>
              </a:rPr>
              <a:t>YVAA complies</a:t>
            </a:r>
          </a:p>
          <a:p>
            <a:pPr marL="554038" lvl="2" indent="-285750">
              <a:lnSpc>
                <a:spcPct val="110000"/>
              </a:lnSpc>
              <a:spcBef>
                <a:spcPct val="50000"/>
              </a:spcBef>
              <a:buClr>
                <a:schemeClr val="tx2"/>
              </a:buClr>
              <a:buFont typeface="Wingdings" panose="05000000000000000000" pitchFamily="2" charset="2"/>
              <a:buChar char="q"/>
            </a:pPr>
            <a:r>
              <a:rPr lang="en-US" sz="1400" dirty="0" smtClean="0"/>
              <a:t>Strong indication that “24-pulse” drive is an option</a:t>
            </a:r>
          </a:p>
          <a:p>
            <a:pPr marL="1011238" lvl="3" indent="-285750">
              <a:lnSpc>
                <a:spcPct val="110000"/>
              </a:lnSpc>
              <a:spcBef>
                <a:spcPct val="50000"/>
              </a:spcBef>
              <a:buClr>
                <a:schemeClr val="tx2"/>
              </a:buClr>
              <a:buFont typeface="Wingdings" panose="05000000000000000000" pitchFamily="2" charset="2"/>
              <a:buChar char="q"/>
            </a:pPr>
            <a:r>
              <a:rPr lang="en-US" sz="1400" dirty="0" smtClean="0"/>
              <a:t>24-pulse VFD typically costs around 3 to 4 times the cost of 6-pulse drive</a:t>
            </a:r>
          </a:p>
          <a:p>
            <a:pPr marL="1011238" lvl="3" indent="-285750">
              <a:lnSpc>
                <a:spcPct val="110000"/>
              </a:lnSpc>
              <a:spcBef>
                <a:spcPct val="50000"/>
              </a:spcBef>
              <a:buClr>
                <a:schemeClr val="tx2"/>
              </a:buClr>
              <a:buFont typeface="Wingdings" panose="05000000000000000000" pitchFamily="2" charset="2"/>
              <a:buChar char="q"/>
            </a:pPr>
            <a:r>
              <a:rPr lang="en-US" sz="1400" dirty="0" smtClean="0"/>
              <a:t>Would represent around 50% add-on cost option</a:t>
            </a:r>
            <a:endParaRPr kumimoji="0" lang="en-US" sz="1400" b="0" i="0" u="none" strike="noStrike" kern="0" cap="none" spc="0" normalizeH="0" baseline="0" noProof="0" dirty="0" smtClean="0">
              <a:ln>
                <a:noFill/>
              </a:ln>
              <a:solidFill>
                <a:schemeClr val="tx1"/>
              </a:solidFill>
              <a:effectLst/>
              <a:uLnTx/>
              <a:uFillTx/>
              <a:latin typeface="+mn-lt"/>
              <a:ea typeface="ＭＳ Ｐゴシック" pitchFamily="-97" charset="-128"/>
            </a:endParaRPr>
          </a:p>
          <a:p>
            <a:pPr marL="496888" marR="0" lvl="2" indent="-228600" algn="l" defTabSz="914400" rtl="0" eaLnBrk="1" fontAlgn="base" latinLnBrk="0" hangingPunct="1">
              <a:lnSpc>
                <a:spcPct val="110000"/>
              </a:lnSpc>
              <a:spcBef>
                <a:spcPct val="50000"/>
              </a:spcBef>
              <a:spcAft>
                <a:spcPct val="0"/>
              </a:spcAft>
              <a:buClr>
                <a:srgbClr val="92D050"/>
              </a:buClr>
              <a:buSzTx/>
              <a:buFont typeface="Wingdings" pitchFamily="-84" charset="2"/>
              <a:buChar char="n"/>
              <a:tabLst/>
              <a:defRPr/>
            </a:pPr>
            <a:endParaRPr kumimoji="0" lang="en-US" sz="700" b="0" i="0" u="none" strike="noStrike" kern="0" cap="none" spc="0" normalizeH="0" baseline="0" noProof="0" dirty="0" smtClean="0">
              <a:ln>
                <a:noFill/>
              </a:ln>
              <a:solidFill>
                <a:schemeClr val="tx1"/>
              </a:solidFill>
              <a:effectLst/>
              <a:uLnTx/>
              <a:uFillTx/>
              <a:latin typeface="+mn-lt"/>
              <a:ea typeface="ＭＳ Ｐゴシック" pitchFamily="-97" charset="-128"/>
            </a:endParaRPr>
          </a:p>
        </p:txBody>
      </p:sp>
    </p:spTree>
    <p:extLst>
      <p:ext uri="{BB962C8B-B14F-4D97-AF65-F5344CB8AC3E}">
        <p14:creationId xmlns:p14="http://schemas.microsoft.com/office/powerpoint/2010/main" val="135097766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20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20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2000"/>
                                        <p:tgtEl>
                                          <p:spTgt spid="8">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2000"/>
                                        <p:tgtEl>
                                          <p:spTgt spid="8">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2000"/>
                                        <p:tgtEl>
                                          <p:spTgt spid="8">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fade">
                                      <p:cBhvr>
                                        <p:cTn id="28" dur="2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ontent Placeholder 2"/>
          <p:cNvSpPr txBox="1">
            <a:spLocks/>
          </p:cNvSpPr>
          <p:nvPr/>
        </p:nvSpPr>
        <p:spPr bwMode="auto">
          <a:xfrm>
            <a:off x="467544" y="3789040"/>
            <a:ext cx="8207375" cy="201657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7" lvl="1" indent="-285750">
              <a:lnSpc>
                <a:spcPct val="110000"/>
              </a:lnSpc>
              <a:spcBef>
                <a:spcPct val="50000"/>
              </a:spcBef>
              <a:buClr>
                <a:schemeClr val="tx2"/>
              </a:buClr>
              <a:buFont typeface="Wingdings" panose="05000000000000000000" pitchFamily="2" charset="2"/>
              <a:buChar char="q"/>
            </a:pPr>
            <a:r>
              <a:rPr lang="en-US" sz="1600" dirty="0" smtClean="0"/>
              <a:t>“</a:t>
            </a:r>
            <a:r>
              <a:rPr lang="en-US" sz="1600" b="1" dirty="0" smtClean="0"/>
              <a:t>Permanent magnet”</a:t>
            </a:r>
            <a:r>
              <a:rPr lang="en-US" sz="1600" dirty="0" smtClean="0"/>
              <a:t> variable speed fan motors </a:t>
            </a:r>
            <a:endParaRPr kumimoji="0" lang="en-US" sz="1600" b="0" i="0" u="none" strike="noStrike" kern="0" cap="none" spc="0" normalizeH="0" baseline="0" noProof="0" dirty="0" smtClean="0">
              <a:ln>
                <a:noFill/>
              </a:ln>
              <a:solidFill>
                <a:schemeClr val="tx1"/>
              </a:solidFill>
              <a:effectLst/>
              <a:uLnTx/>
              <a:uFillTx/>
              <a:latin typeface="+mn-lt"/>
              <a:ea typeface="ＭＳ Ｐゴシック" pitchFamily="-97" charset="-128"/>
            </a:endParaRPr>
          </a:p>
          <a:p>
            <a:pPr marL="554038" lvl="2" indent="-285750">
              <a:lnSpc>
                <a:spcPct val="110000"/>
              </a:lnSpc>
              <a:spcBef>
                <a:spcPct val="50000"/>
              </a:spcBef>
              <a:buClr>
                <a:schemeClr val="tx2"/>
              </a:buClr>
              <a:buFont typeface="Wingdings" panose="05000000000000000000" pitchFamily="2" charset="2"/>
              <a:buChar char="q"/>
            </a:pPr>
            <a:r>
              <a:rPr lang="en-US" sz="1400" dirty="0" smtClean="0"/>
              <a:t>Sales Brochure and Press Release are highlighting the use of permanent magnet, variable speed fan motors.</a:t>
            </a:r>
            <a:endParaRPr lang="en-US" sz="1400" kern="0" dirty="0" smtClean="0">
              <a:ea typeface="ＭＳ Ｐゴシック" pitchFamily="-97" charset="-128"/>
            </a:endParaRPr>
          </a:p>
          <a:p>
            <a:pPr marL="554038" lvl="2" indent="-285750">
              <a:lnSpc>
                <a:spcPct val="110000"/>
              </a:lnSpc>
              <a:spcBef>
                <a:spcPct val="50000"/>
              </a:spcBef>
              <a:buClr>
                <a:schemeClr val="tx2"/>
              </a:buClr>
              <a:buFont typeface="Wingdings" panose="05000000000000000000" pitchFamily="2" charset="2"/>
              <a:buChar char="q"/>
            </a:pPr>
            <a:r>
              <a:rPr lang="en-US" sz="1400" dirty="0" smtClean="0"/>
              <a:t>RTAE based specification calling for direct drive condenser fans</a:t>
            </a:r>
          </a:p>
          <a:p>
            <a:pPr marL="554038" lvl="2" indent="-285750">
              <a:lnSpc>
                <a:spcPct val="110000"/>
              </a:lnSpc>
              <a:spcBef>
                <a:spcPct val="50000"/>
              </a:spcBef>
              <a:buClr>
                <a:schemeClr val="tx2"/>
              </a:buClr>
              <a:buFont typeface="Wingdings" panose="05000000000000000000" pitchFamily="2" charset="2"/>
              <a:buChar char="q"/>
            </a:pPr>
            <a:r>
              <a:rPr lang="en-US" sz="1400" dirty="0" smtClean="0"/>
              <a:t>Permanent magnet motor claimed to increase efficiency at part load 5% or more….more later</a:t>
            </a:r>
          </a:p>
          <a:p>
            <a:pPr marL="554038" lvl="2" indent="-285750">
              <a:lnSpc>
                <a:spcPct val="110000"/>
              </a:lnSpc>
              <a:spcBef>
                <a:spcPct val="50000"/>
              </a:spcBef>
              <a:buClr>
                <a:schemeClr val="tx2"/>
              </a:buClr>
              <a:buFont typeface="Wingdings" panose="05000000000000000000" pitchFamily="2" charset="2"/>
              <a:buChar char="q"/>
            </a:pPr>
            <a:r>
              <a:rPr lang="en-US" sz="1400" dirty="0" smtClean="0"/>
              <a:t>Strong indication that f</a:t>
            </a:r>
            <a:r>
              <a:rPr kumimoji="0" lang="en-US" sz="1400" b="0" i="0" u="none" strike="noStrike" kern="0" cap="none" spc="0" normalizeH="0" baseline="0" noProof="0" dirty="0" err="1" smtClean="0">
                <a:ln>
                  <a:noFill/>
                </a:ln>
                <a:solidFill>
                  <a:schemeClr val="tx1"/>
                </a:solidFill>
                <a:effectLst/>
                <a:uLnTx/>
                <a:uFillTx/>
                <a:latin typeface="+mn-lt"/>
                <a:ea typeface="ＭＳ Ｐゴシック" pitchFamily="-97" charset="-128"/>
              </a:rPr>
              <a:t>ixed</a:t>
            </a:r>
            <a:r>
              <a:rPr kumimoji="0" lang="en-US" sz="1400" b="0" i="0" u="none" strike="noStrike" kern="0" cap="none" spc="0" normalizeH="0" noProof="0" dirty="0" smtClean="0">
                <a:ln>
                  <a:noFill/>
                </a:ln>
                <a:solidFill>
                  <a:schemeClr val="tx1"/>
                </a:solidFill>
                <a:effectLst/>
                <a:uLnTx/>
                <a:uFillTx/>
                <a:latin typeface="+mn-lt"/>
                <a:ea typeface="ＭＳ Ｐゴシック" pitchFamily="-97" charset="-128"/>
              </a:rPr>
              <a:t> speed fans as standard and </a:t>
            </a:r>
            <a:r>
              <a:rPr lang="en-US" sz="1400" kern="0" baseline="0" dirty="0" smtClean="0">
                <a:latin typeface="+mn-lt"/>
                <a:ea typeface="ＭＳ Ｐゴシック" pitchFamily="-97" charset="-128"/>
              </a:rPr>
              <a:t>VSD</a:t>
            </a:r>
            <a:r>
              <a:rPr lang="en-US" sz="1400" kern="0" dirty="0" smtClean="0">
                <a:latin typeface="+mn-lt"/>
                <a:ea typeface="ＭＳ Ｐゴシック" pitchFamily="-97" charset="-128"/>
              </a:rPr>
              <a:t> fans as an option</a:t>
            </a:r>
            <a:endParaRPr kumimoji="0" lang="en-US" sz="1400" b="0" i="0" u="none" strike="noStrike" kern="0" cap="none" spc="0" normalizeH="0" baseline="0" noProof="0" dirty="0" smtClean="0">
              <a:ln>
                <a:noFill/>
              </a:ln>
              <a:solidFill>
                <a:schemeClr val="tx1"/>
              </a:solidFill>
              <a:effectLst/>
              <a:uLnTx/>
              <a:uFillTx/>
              <a:latin typeface="+mn-lt"/>
              <a:ea typeface="ＭＳ Ｐゴシック" pitchFamily="-97" charset="-128"/>
            </a:endParaRPr>
          </a:p>
        </p:txBody>
      </p:sp>
      <p:sp>
        <p:nvSpPr>
          <p:cNvPr id="2" name="Title 1"/>
          <p:cNvSpPr>
            <a:spLocks noGrp="1"/>
          </p:cNvSpPr>
          <p:nvPr>
            <p:ph type="title"/>
          </p:nvPr>
        </p:nvSpPr>
        <p:spPr/>
        <p:txBody>
          <a:bodyPr/>
          <a:lstStyle/>
          <a:p>
            <a:r>
              <a:rPr lang="en-US" dirty="0" smtClean="0"/>
              <a:t>YVAA – YORK Variable Speed Air-Cooled Screw Chillers</a:t>
            </a:r>
            <a:br>
              <a:rPr lang="en-US" dirty="0" smtClean="0"/>
            </a:br>
            <a:r>
              <a:rPr lang="en-US" b="0" i="1" dirty="0" smtClean="0"/>
              <a:t>Trane RTAE – What do we know so far?</a:t>
            </a:r>
            <a:endParaRPr lang="en-GB" dirty="0"/>
          </a:p>
        </p:txBody>
      </p:sp>
      <p:sp>
        <p:nvSpPr>
          <p:cNvPr id="3" name="Content Placeholder 2"/>
          <p:cNvSpPr>
            <a:spLocks noGrp="1"/>
          </p:cNvSpPr>
          <p:nvPr>
            <p:ph idx="1"/>
          </p:nvPr>
        </p:nvSpPr>
        <p:spPr>
          <a:xfrm>
            <a:off x="468313" y="1268413"/>
            <a:ext cx="8207375" cy="2016571"/>
          </a:xfrm>
        </p:spPr>
        <p:txBody>
          <a:bodyPr/>
          <a:lstStyle/>
          <a:p>
            <a:pPr lvl="1">
              <a:buClr>
                <a:schemeClr val="tx2"/>
              </a:buClr>
            </a:pPr>
            <a:r>
              <a:rPr lang="en-US" b="1" dirty="0" smtClean="0"/>
              <a:t>“All Aluminum”</a:t>
            </a:r>
            <a:r>
              <a:rPr lang="en-US" dirty="0" smtClean="0"/>
              <a:t> condenser coils</a:t>
            </a:r>
          </a:p>
          <a:p>
            <a:pPr lvl="2">
              <a:buClr>
                <a:schemeClr val="tx2"/>
              </a:buClr>
            </a:pPr>
            <a:r>
              <a:rPr lang="en-US" dirty="0" smtClean="0"/>
              <a:t>3-row coil with aluminum tubes and fins arrangement – </a:t>
            </a:r>
            <a:r>
              <a:rPr lang="en-US" b="1" dirty="0" smtClean="0"/>
              <a:t>NOT </a:t>
            </a:r>
            <a:r>
              <a:rPr lang="en-US" b="1" dirty="0" err="1" smtClean="0"/>
              <a:t>Microchannel</a:t>
            </a:r>
            <a:endParaRPr lang="en-US" b="1" dirty="0" smtClean="0"/>
          </a:p>
          <a:p>
            <a:pPr lvl="2">
              <a:buClr>
                <a:schemeClr val="tx2"/>
              </a:buClr>
            </a:pPr>
            <a:r>
              <a:rPr lang="en-US" dirty="0" smtClean="0"/>
              <a:t>RTAE based specification calling for copper tubes and aluminum fins coils</a:t>
            </a:r>
          </a:p>
          <a:p>
            <a:pPr lvl="2">
              <a:buClr>
                <a:schemeClr val="tx2"/>
              </a:buClr>
            </a:pPr>
            <a:r>
              <a:rPr lang="en-US" dirty="0" smtClean="0"/>
              <a:t>“All Aluminum” condenser coils appears to be an option to bid on specification calling for MCHX</a:t>
            </a:r>
          </a:p>
          <a:p>
            <a:pPr lvl="2">
              <a:buClr>
                <a:schemeClr val="tx2"/>
              </a:buClr>
            </a:pPr>
            <a:r>
              <a:rPr lang="en-US" b="1" i="1" dirty="0" smtClean="0"/>
              <a:t>“The tubing is a long life alloy designed to deliver corrosion performance that meets or exceeds </a:t>
            </a:r>
            <a:r>
              <a:rPr lang="en-US" b="1" i="1" dirty="0" err="1" smtClean="0"/>
              <a:t>Microchannel</a:t>
            </a:r>
            <a:r>
              <a:rPr lang="en-US" b="1" i="1" dirty="0" smtClean="0"/>
              <a:t> coils.” </a:t>
            </a:r>
            <a:r>
              <a:rPr lang="en-US" i="1" dirty="0" smtClean="0"/>
              <a:t>(Extract from RTAE Engineering Guide)</a:t>
            </a:r>
            <a:endParaRPr lang="en-US" dirty="0" smtClean="0"/>
          </a:p>
        </p:txBody>
      </p:sp>
    </p:spTree>
    <p:extLst>
      <p:ext uri="{BB962C8B-B14F-4D97-AF65-F5344CB8AC3E}">
        <p14:creationId xmlns:p14="http://schemas.microsoft.com/office/powerpoint/2010/main" val="6721196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2000"/>
                                        <p:tgtEl>
                                          <p:spTgt spid="1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fade">
                                      <p:cBhvr>
                                        <p:cTn id="13" dur="2000"/>
                                        <p:tgtEl>
                                          <p:spTgt spid="1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fade">
                                      <p:cBhvr>
                                        <p:cTn id="16" dur="2000"/>
                                        <p:tgtEl>
                                          <p:spTgt spid="1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fade">
                                      <p:cBhvr>
                                        <p:cTn id="19" dur="2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YVAA – YORK Variable Speed Air-Cooled Screw Chillers</a:t>
            </a:r>
            <a:br>
              <a:rPr lang="en-US" dirty="0" smtClean="0"/>
            </a:br>
            <a:r>
              <a:rPr lang="en-US" b="0" i="1" dirty="0" smtClean="0">
                <a:solidFill>
                  <a:srgbClr val="FF0000"/>
                </a:solidFill>
              </a:rPr>
              <a:t>Trane RTAE – What do we know so far?</a:t>
            </a:r>
            <a:endParaRPr lang="en-GB" dirty="0">
              <a:solidFill>
                <a:srgbClr val="FF0000"/>
              </a:solidFill>
            </a:endParaRPr>
          </a:p>
        </p:txBody>
      </p:sp>
      <p:sp>
        <p:nvSpPr>
          <p:cNvPr id="3" name="Content Placeholder 2"/>
          <p:cNvSpPr>
            <a:spLocks noGrp="1"/>
          </p:cNvSpPr>
          <p:nvPr>
            <p:ph idx="1"/>
          </p:nvPr>
        </p:nvSpPr>
        <p:spPr>
          <a:xfrm>
            <a:off x="468313" y="1268413"/>
            <a:ext cx="8207375" cy="2736651"/>
          </a:xfrm>
        </p:spPr>
        <p:txBody>
          <a:bodyPr/>
          <a:lstStyle/>
          <a:p>
            <a:endParaRPr lang="en-GB" dirty="0" smtClean="0"/>
          </a:p>
          <a:p>
            <a:endParaRPr lang="en-GB" dirty="0" smtClean="0"/>
          </a:p>
          <a:p>
            <a:endParaRPr lang="en-GB" dirty="0"/>
          </a:p>
        </p:txBody>
      </p:sp>
      <p:sp>
        <p:nvSpPr>
          <p:cNvPr id="4" name="Footer Placeholder 3"/>
          <p:cNvSpPr>
            <a:spLocks noGrp="1"/>
          </p:cNvSpPr>
          <p:nvPr>
            <p:ph type="ftr" sz="quarter" idx="10"/>
          </p:nvPr>
        </p:nvSpPr>
        <p:spPr/>
        <p:txBody>
          <a:bodyPr/>
          <a:lstStyle/>
          <a:p>
            <a:pPr>
              <a:defRPr/>
            </a:pPr>
            <a:r>
              <a:rPr lang="de-DE" smtClean="0"/>
              <a:t>Johnson Controls</a:t>
            </a:r>
            <a:endParaRPr lang="de-DE"/>
          </a:p>
        </p:txBody>
      </p:sp>
      <p:sp>
        <p:nvSpPr>
          <p:cNvPr id="5" name="Slide Number Placeholder 4"/>
          <p:cNvSpPr>
            <a:spLocks noGrp="1"/>
          </p:cNvSpPr>
          <p:nvPr>
            <p:ph type="sldNum" sz="quarter" idx="4294967295"/>
          </p:nvPr>
        </p:nvSpPr>
        <p:spPr>
          <a:xfrm>
            <a:off x="468313" y="6416675"/>
            <a:ext cx="215900" cy="130175"/>
          </a:xfrm>
          <a:prstGeom prst="rect">
            <a:avLst/>
          </a:prstGeom>
        </p:spPr>
        <p:txBody>
          <a:bodyPr/>
          <a:lstStyle/>
          <a:p>
            <a:pPr>
              <a:defRPr/>
            </a:pPr>
            <a:fld id="{0935C407-BFF0-4BAD-8942-817B809ED6CE}" type="slidenum">
              <a:rPr lang="de-DE" smtClean="0"/>
              <a:pPr>
                <a:defRPr/>
              </a:pPr>
              <a:t>38</a:t>
            </a:fld>
            <a:endParaRPr lang="de-DE"/>
          </a:p>
        </p:txBody>
      </p:sp>
      <p:sp>
        <p:nvSpPr>
          <p:cNvPr id="7" name="Content Placeholder 2"/>
          <p:cNvSpPr txBox="1">
            <a:spLocks/>
          </p:cNvSpPr>
          <p:nvPr/>
        </p:nvSpPr>
        <p:spPr bwMode="auto">
          <a:xfrm>
            <a:off x="467544" y="1268760"/>
            <a:ext cx="8207375" cy="237626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7" lvl="1" indent="-285750">
              <a:lnSpc>
                <a:spcPct val="110000"/>
              </a:lnSpc>
              <a:spcBef>
                <a:spcPct val="50000"/>
              </a:spcBef>
              <a:buClr>
                <a:schemeClr val="tx2"/>
              </a:buClr>
              <a:buFont typeface="Wingdings" panose="05000000000000000000" pitchFamily="2" charset="2"/>
              <a:buChar char="q"/>
            </a:pPr>
            <a:r>
              <a:rPr lang="en-US" sz="1600" b="1" dirty="0" smtClean="0"/>
              <a:t>“</a:t>
            </a:r>
            <a:r>
              <a:rPr lang="en-US" sz="1600" b="1" dirty="0" err="1" smtClean="0"/>
              <a:t>InviSound</a:t>
            </a:r>
            <a:r>
              <a:rPr lang="en-US" sz="1600" b="1" dirty="0" smtClean="0"/>
              <a:t> Superior”</a:t>
            </a:r>
            <a:r>
              <a:rPr lang="en-US" sz="1600" dirty="0" smtClean="0"/>
              <a:t> and </a:t>
            </a:r>
            <a:r>
              <a:rPr lang="en-US" sz="1600" b="1" dirty="0" smtClean="0"/>
              <a:t>“</a:t>
            </a:r>
            <a:r>
              <a:rPr lang="en-US" sz="1600" b="1" dirty="0" err="1" smtClean="0"/>
              <a:t>InviSound</a:t>
            </a:r>
            <a:r>
              <a:rPr lang="en-US" sz="1600" b="1" dirty="0" smtClean="0"/>
              <a:t> Ultimate”</a:t>
            </a:r>
            <a:r>
              <a:rPr lang="en-US" sz="1600" dirty="0" smtClean="0"/>
              <a:t> sound reduction package</a:t>
            </a:r>
            <a:r>
              <a:rPr kumimoji="0" lang="en-US" sz="1600" b="0" i="0" u="none" strike="noStrike" kern="0" cap="none" spc="0" normalizeH="0" baseline="0" noProof="0" dirty="0" smtClean="0">
                <a:ln>
                  <a:noFill/>
                </a:ln>
                <a:solidFill>
                  <a:schemeClr val="tx1"/>
                </a:solidFill>
                <a:effectLst/>
                <a:uLnTx/>
                <a:uFillTx/>
                <a:latin typeface="+mn-lt"/>
                <a:ea typeface="ＭＳ Ｐゴシック" pitchFamily="-97" charset="-128"/>
              </a:rPr>
              <a:t>s</a:t>
            </a:r>
          </a:p>
          <a:p>
            <a:pPr marL="554038" lvl="2" indent="-285750">
              <a:lnSpc>
                <a:spcPct val="110000"/>
              </a:lnSpc>
              <a:spcBef>
                <a:spcPct val="50000"/>
              </a:spcBef>
              <a:buClr>
                <a:schemeClr val="tx2"/>
              </a:buClr>
              <a:buFont typeface="Wingdings" panose="05000000000000000000" pitchFamily="2" charset="2"/>
              <a:buChar char="q"/>
            </a:pPr>
            <a:r>
              <a:rPr kumimoji="0" lang="en-US" sz="1400" b="1" i="0" u="none" strike="noStrike" kern="0" cap="none" spc="0" normalizeH="0" baseline="0" noProof="0" dirty="0" err="1" smtClean="0">
                <a:ln>
                  <a:noFill/>
                </a:ln>
                <a:solidFill>
                  <a:schemeClr val="tx1"/>
                </a:solidFill>
                <a:effectLst/>
                <a:uLnTx/>
                <a:uFillTx/>
                <a:latin typeface="+mn-lt"/>
                <a:ea typeface="ＭＳ Ｐゴシック" pitchFamily="-97" charset="-128"/>
              </a:rPr>
              <a:t>InviSound</a:t>
            </a:r>
            <a:r>
              <a:rPr kumimoji="0" lang="en-US" sz="1400" b="1" i="0" u="none" strike="noStrike" kern="0" cap="none" spc="0" normalizeH="0" baseline="0" noProof="0" dirty="0" smtClean="0">
                <a:ln>
                  <a:noFill/>
                </a:ln>
                <a:solidFill>
                  <a:schemeClr val="tx1"/>
                </a:solidFill>
                <a:effectLst/>
                <a:uLnTx/>
                <a:uFillTx/>
                <a:latin typeface="+mn-lt"/>
                <a:ea typeface="ＭＳ Ｐゴシック" pitchFamily="-97" charset="-128"/>
              </a:rPr>
              <a:t> Superior:</a:t>
            </a:r>
            <a:r>
              <a:rPr kumimoji="0" lang="en-US" sz="1400" b="0" i="0" u="none" strike="noStrike" kern="0" cap="none" spc="0" normalizeH="0" baseline="0" noProof="0" dirty="0" smtClean="0">
                <a:ln>
                  <a:noFill/>
                </a:ln>
                <a:solidFill>
                  <a:schemeClr val="tx1"/>
                </a:solidFill>
                <a:effectLst/>
                <a:uLnTx/>
                <a:uFillTx/>
                <a:latin typeface="+mn-lt"/>
                <a:ea typeface="ＭＳ Ｐゴシック" pitchFamily="-97" charset="-128"/>
              </a:rPr>
              <a:t> 99 dB(A) at </a:t>
            </a:r>
            <a:r>
              <a:rPr lang="en-US" sz="1400" kern="0" dirty="0" smtClean="0">
                <a:latin typeface="+mn-lt"/>
                <a:ea typeface="ＭＳ Ｐゴシック" pitchFamily="-97" charset="-128"/>
              </a:rPr>
              <a:t>1000 kW. Easily</a:t>
            </a:r>
            <a:r>
              <a:rPr kumimoji="0" lang="en-US" sz="1400" b="0" i="0" u="none" strike="noStrike" kern="0" cap="none" spc="0" normalizeH="0" baseline="0" noProof="0" dirty="0" smtClean="0">
                <a:ln>
                  <a:noFill/>
                </a:ln>
                <a:solidFill>
                  <a:schemeClr val="tx1"/>
                </a:solidFill>
                <a:effectLst/>
                <a:uLnTx/>
                <a:uFillTx/>
                <a:latin typeface="+mn-lt"/>
                <a:ea typeface="ＭＳ Ｐゴシック" pitchFamily="-97" charset="-128"/>
              </a:rPr>
              <a:t> matched with YVAA</a:t>
            </a:r>
          </a:p>
          <a:p>
            <a:pPr marL="554038" lvl="2" indent="-285750">
              <a:lnSpc>
                <a:spcPct val="110000"/>
              </a:lnSpc>
              <a:spcBef>
                <a:spcPct val="50000"/>
              </a:spcBef>
              <a:buClr>
                <a:schemeClr val="tx2"/>
              </a:buClr>
              <a:buFont typeface="Wingdings" panose="05000000000000000000" pitchFamily="2" charset="2"/>
              <a:buChar char="q"/>
            </a:pPr>
            <a:r>
              <a:rPr lang="en-US" sz="1400" b="1" kern="0" dirty="0" err="1" smtClean="0">
                <a:ea typeface="ＭＳ Ｐゴシック" pitchFamily="-97" charset="-128"/>
              </a:rPr>
              <a:t>InviSound</a:t>
            </a:r>
            <a:r>
              <a:rPr lang="en-US" sz="1400" b="1" kern="0" dirty="0" smtClean="0">
                <a:ea typeface="ＭＳ Ｐゴシック" pitchFamily="-97" charset="-128"/>
              </a:rPr>
              <a:t> Ultimate:</a:t>
            </a:r>
            <a:r>
              <a:rPr lang="en-US" sz="1400" kern="0" dirty="0" smtClean="0">
                <a:ea typeface="ＭＳ Ｐゴシック" pitchFamily="-97" charset="-128"/>
              </a:rPr>
              <a:t> 92 dB(A) at 1000 kW. YVAA can do 94 dB(A) at the same capacity</a:t>
            </a:r>
          </a:p>
          <a:p>
            <a:pPr marL="1011238" lvl="3" indent="-285750">
              <a:lnSpc>
                <a:spcPct val="110000"/>
              </a:lnSpc>
              <a:spcBef>
                <a:spcPct val="50000"/>
              </a:spcBef>
              <a:buClr>
                <a:schemeClr val="tx2"/>
              </a:buClr>
              <a:buFont typeface="Wingdings" panose="05000000000000000000" pitchFamily="2" charset="2"/>
              <a:buChar char="q"/>
            </a:pPr>
            <a:r>
              <a:rPr lang="en-US" sz="1400" kern="0" dirty="0" smtClean="0">
                <a:ea typeface="ＭＳ Ｐゴシック" pitchFamily="-97" charset="-128"/>
              </a:rPr>
              <a:t>Includes fan rotation speed reduction to 60% of nominal value</a:t>
            </a:r>
          </a:p>
          <a:p>
            <a:pPr marL="1468438" lvl="4" indent="-285750">
              <a:lnSpc>
                <a:spcPct val="110000"/>
              </a:lnSpc>
              <a:spcBef>
                <a:spcPct val="50000"/>
              </a:spcBef>
              <a:buClr>
                <a:schemeClr val="tx2"/>
              </a:buClr>
              <a:buFont typeface="Wingdings" panose="05000000000000000000" pitchFamily="2" charset="2"/>
              <a:buChar char="q"/>
            </a:pPr>
            <a:r>
              <a:rPr lang="en-US" sz="1400" kern="0" dirty="0" smtClean="0">
                <a:ea typeface="ＭＳ Ｐゴシック" pitchFamily="-97" charset="-128"/>
              </a:rPr>
              <a:t>Typically equates to 10-15% reduction in efficiency (dropping 2 </a:t>
            </a:r>
            <a:r>
              <a:rPr lang="en-US" sz="1400" kern="0" dirty="0" err="1" smtClean="0">
                <a:ea typeface="ＭＳ Ｐゴシック" pitchFamily="-97" charset="-128"/>
              </a:rPr>
              <a:t>Eurovent</a:t>
            </a:r>
            <a:r>
              <a:rPr lang="en-US" sz="1400" kern="0" dirty="0" smtClean="0">
                <a:ea typeface="ＭＳ Ｐゴシック" pitchFamily="-97" charset="-128"/>
              </a:rPr>
              <a:t> class)</a:t>
            </a:r>
          </a:p>
          <a:p>
            <a:pPr marL="1011238" lvl="3" indent="-285750">
              <a:lnSpc>
                <a:spcPct val="110000"/>
              </a:lnSpc>
              <a:spcBef>
                <a:spcPct val="50000"/>
              </a:spcBef>
              <a:buClr>
                <a:schemeClr val="tx2"/>
              </a:buClr>
              <a:buFont typeface="Wingdings" panose="05000000000000000000" pitchFamily="2" charset="2"/>
              <a:buChar char="q"/>
            </a:pPr>
            <a:r>
              <a:rPr lang="en-US" sz="1400" kern="0" dirty="0" smtClean="0">
                <a:ea typeface="ＭＳ Ｐゴシック" pitchFamily="-97" charset="-128"/>
              </a:rPr>
              <a:t>Includes purpose built, pressed metal and acoustic lining compressor enclosure</a:t>
            </a:r>
          </a:p>
          <a:p>
            <a:pPr marL="1468438" lvl="4" indent="-285750">
              <a:lnSpc>
                <a:spcPct val="110000"/>
              </a:lnSpc>
              <a:spcBef>
                <a:spcPct val="50000"/>
              </a:spcBef>
              <a:buClr>
                <a:schemeClr val="tx2"/>
              </a:buClr>
              <a:buFont typeface="Wingdings" panose="05000000000000000000" pitchFamily="2" charset="2"/>
              <a:buChar char="q"/>
            </a:pPr>
            <a:r>
              <a:rPr lang="en-US" sz="1400" kern="0" dirty="0" smtClean="0">
                <a:ea typeface="ＭＳ Ｐゴシック" pitchFamily="-97" charset="-128"/>
              </a:rPr>
              <a:t>Appears to be an expensive option</a:t>
            </a:r>
          </a:p>
        </p:txBody>
      </p:sp>
      <p:sp>
        <p:nvSpPr>
          <p:cNvPr id="8" name="Content Placeholder 2"/>
          <p:cNvSpPr txBox="1">
            <a:spLocks/>
          </p:cNvSpPr>
          <p:nvPr/>
        </p:nvSpPr>
        <p:spPr bwMode="auto">
          <a:xfrm>
            <a:off x="467544" y="4005064"/>
            <a:ext cx="8207375" cy="237626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7337" lvl="1" indent="-285750">
              <a:lnSpc>
                <a:spcPct val="110000"/>
              </a:lnSpc>
              <a:spcBef>
                <a:spcPct val="50000"/>
              </a:spcBef>
              <a:buClr>
                <a:schemeClr val="tx2"/>
              </a:buClr>
              <a:buFont typeface="Wingdings" panose="05000000000000000000" pitchFamily="2" charset="2"/>
              <a:buChar char="q"/>
            </a:pPr>
            <a:r>
              <a:rPr lang="en-US" sz="1600" b="1" dirty="0" smtClean="0"/>
              <a:t>Limited Operating Range as standard</a:t>
            </a:r>
            <a:endParaRPr kumimoji="0" lang="en-US" sz="1600" b="0" i="0" u="none" strike="noStrike" kern="0" cap="none" spc="0" normalizeH="0" baseline="0" noProof="0" dirty="0" smtClean="0">
              <a:ln>
                <a:noFill/>
              </a:ln>
              <a:solidFill>
                <a:schemeClr val="tx1"/>
              </a:solidFill>
              <a:effectLst/>
              <a:uLnTx/>
              <a:uFillTx/>
              <a:latin typeface="+mn-lt"/>
              <a:ea typeface="ＭＳ Ｐゴシック" pitchFamily="-97" charset="-128"/>
            </a:endParaRPr>
          </a:p>
          <a:p>
            <a:pPr marL="554038" lvl="2" indent="-285750">
              <a:lnSpc>
                <a:spcPct val="110000"/>
              </a:lnSpc>
              <a:spcBef>
                <a:spcPct val="50000"/>
              </a:spcBef>
              <a:buClr>
                <a:schemeClr val="tx2"/>
              </a:buClr>
              <a:buFont typeface="Wingdings" panose="05000000000000000000" pitchFamily="2" charset="2"/>
              <a:buChar char="q"/>
            </a:pPr>
            <a:r>
              <a:rPr kumimoji="0" lang="en-US" sz="1400" b="1" i="0" u="none" strike="noStrike" kern="0" cap="none" spc="0" normalizeH="0" baseline="0" noProof="0" dirty="0" smtClean="0">
                <a:ln>
                  <a:noFill/>
                </a:ln>
                <a:solidFill>
                  <a:schemeClr val="tx1"/>
                </a:solidFill>
                <a:effectLst/>
                <a:uLnTx/>
                <a:uFillTx/>
                <a:latin typeface="+mn-lt"/>
                <a:ea typeface="ＭＳ Ｐゴシック" pitchFamily="-97" charset="-128"/>
              </a:rPr>
              <a:t>Standard Ambient Range: </a:t>
            </a:r>
            <a:r>
              <a:rPr lang="en-US" sz="1400" kern="0" dirty="0" smtClean="0">
                <a:latin typeface="+mn-lt"/>
                <a:ea typeface="ＭＳ Ｐゴシック" pitchFamily="-97" charset="-128"/>
              </a:rPr>
              <a:t>0</a:t>
            </a:r>
            <a:r>
              <a:rPr lang="en-GB" sz="1400" dirty="0" smtClean="0"/>
              <a:t>º</a:t>
            </a:r>
            <a:r>
              <a:rPr lang="en-US" sz="1400" kern="0" dirty="0" smtClean="0">
                <a:latin typeface="+mn-lt"/>
                <a:ea typeface="ＭＳ Ｐゴシック" pitchFamily="-97" charset="-128"/>
              </a:rPr>
              <a:t>C to 40.6</a:t>
            </a:r>
            <a:r>
              <a:rPr lang="en-GB" sz="1400" dirty="0" smtClean="0"/>
              <a:t>ºC</a:t>
            </a:r>
            <a:endParaRPr lang="en-US" sz="1400" kern="0" dirty="0" smtClean="0">
              <a:latin typeface="+mn-lt"/>
              <a:ea typeface="ＭＳ Ｐゴシック" pitchFamily="-97" charset="-128"/>
            </a:endParaRPr>
          </a:p>
          <a:p>
            <a:pPr marL="554038" lvl="2" indent="-285750">
              <a:lnSpc>
                <a:spcPct val="110000"/>
              </a:lnSpc>
              <a:spcBef>
                <a:spcPct val="50000"/>
              </a:spcBef>
              <a:buClr>
                <a:schemeClr val="tx2"/>
              </a:buClr>
              <a:buFont typeface="Wingdings" panose="05000000000000000000" pitchFamily="2" charset="2"/>
              <a:buChar char="q"/>
            </a:pPr>
            <a:r>
              <a:rPr lang="en-US" sz="1400" b="1" kern="0" dirty="0" smtClean="0">
                <a:ea typeface="ＭＳ Ｐゴシック" pitchFamily="-97" charset="-128"/>
              </a:rPr>
              <a:t>Low Ambient Range: </a:t>
            </a:r>
            <a:r>
              <a:rPr lang="en-US" sz="1400" kern="0" dirty="0" smtClean="0">
                <a:ea typeface="ＭＳ Ｐゴシック" pitchFamily="-97" charset="-128"/>
              </a:rPr>
              <a:t>-17.7</a:t>
            </a:r>
            <a:r>
              <a:rPr lang="en-GB" sz="1400" dirty="0" smtClean="0"/>
              <a:t>ºC to 40.6ºC (additional control logic and sensors) </a:t>
            </a:r>
          </a:p>
          <a:p>
            <a:pPr marL="554038" lvl="2" indent="-285750">
              <a:lnSpc>
                <a:spcPct val="110000"/>
              </a:lnSpc>
              <a:spcBef>
                <a:spcPct val="50000"/>
              </a:spcBef>
              <a:buClr>
                <a:schemeClr val="tx2"/>
              </a:buClr>
              <a:buFont typeface="Wingdings" panose="05000000000000000000" pitchFamily="2" charset="2"/>
              <a:buChar char="q"/>
            </a:pPr>
            <a:r>
              <a:rPr lang="en-GB" sz="1400" b="1" kern="0" dirty="0" smtClean="0">
                <a:ea typeface="ＭＳ Ｐゴシック" pitchFamily="-97" charset="-128"/>
              </a:rPr>
              <a:t>High Ambient Range: </a:t>
            </a:r>
            <a:r>
              <a:rPr lang="en-US" sz="1400" kern="0" dirty="0" smtClean="0">
                <a:ea typeface="ＭＳ Ｐゴシック" pitchFamily="-97" charset="-128"/>
              </a:rPr>
              <a:t>0</a:t>
            </a:r>
            <a:r>
              <a:rPr lang="en-GB" sz="1400" dirty="0" smtClean="0"/>
              <a:t>º</a:t>
            </a:r>
            <a:r>
              <a:rPr lang="en-US" sz="1400" kern="0" dirty="0" smtClean="0">
                <a:ea typeface="ＭＳ Ｐゴシック" pitchFamily="-97" charset="-128"/>
              </a:rPr>
              <a:t>C to 52</a:t>
            </a:r>
            <a:r>
              <a:rPr lang="en-GB" sz="1400" dirty="0" smtClean="0"/>
              <a:t>ºC   (larger compressor motors and larger drive)</a:t>
            </a:r>
          </a:p>
          <a:p>
            <a:pPr marL="496888" lvl="2" indent="-228600">
              <a:lnSpc>
                <a:spcPct val="110000"/>
              </a:lnSpc>
              <a:spcBef>
                <a:spcPct val="50000"/>
              </a:spcBef>
              <a:buClr>
                <a:schemeClr val="tx2"/>
              </a:buClr>
              <a:buFont typeface="Wingdings" panose="05000000000000000000" pitchFamily="2" charset="2"/>
              <a:buChar char="q"/>
            </a:pPr>
            <a:endParaRPr lang="en-GB" sz="700" b="1" kern="0" dirty="0" smtClean="0">
              <a:ea typeface="ＭＳ Ｐゴシック" pitchFamily="-97" charset="-128"/>
            </a:endParaRPr>
          </a:p>
          <a:p>
            <a:pPr marL="554038" lvl="2" indent="-285750">
              <a:lnSpc>
                <a:spcPct val="110000"/>
              </a:lnSpc>
              <a:spcBef>
                <a:spcPct val="50000"/>
              </a:spcBef>
              <a:buClr>
                <a:schemeClr val="tx2"/>
              </a:buClr>
              <a:buFont typeface="Wingdings" panose="05000000000000000000" pitchFamily="2" charset="2"/>
              <a:buChar char="q"/>
            </a:pPr>
            <a:r>
              <a:rPr lang="en-GB" sz="1400" b="1" kern="0" dirty="0" smtClean="0">
                <a:solidFill>
                  <a:schemeClr val="tx2"/>
                </a:solidFill>
                <a:ea typeface="ＭＳ Ｐゴシック" pitchFamily="-97" charset="-128"/>
              </a:rPr>
              <a:t>Force high cost on RTAE by specifying capability to operate in ambient conditions below </a:t>
            </a:r>
            <a:r>
              <a:rPr lang="en-US" sz="1400" b="1" kern="0" dirty="0" smtClean="0">
                <a:solidFill>
                  <a:schemeClr val="tx2"/>
                </a:solidFill>
                <a:ea typeface="ＭＳ Ｐゴシック" pitchFamily="-97" charset="-128"/>
              </a:rPr>
              <a:t>0</a:t>
            </a:r>
            <a:r>
              <a:rPr lang="en-GB" sz="1400" b="1" dirty="0" smtClean="0">
                <a:solidFill>
                  <a:schemeClr val="tx2"/>
                </a:solidFill>
              </a:rPr>
              <a:t>º</a:t>
            </a:r>
            <a:r>
              <a:rPr lang="en-US" sz="1400" b="1" kern="0" dirty="0" smtClean="0">
                <a:solidFill>
                  <a:schemeClr val="tx2"/>
                </a:solidFill>
                <a:ea typeface="ＭＳ Ｐゴシック" pitchFamily="-97" charset="-128"/>
              </a:rPr>
              <a:t>C and above </a:t>
            </a:r>
            <a:r>
              <a:rPr lang="en-GB" sz="1400" b="1" dirty="0" smtClean="0">
                <a:solidFill>
                  <a:schemeClr val="tx2"/>
                </a:solidFill>
              </a:rPr>
              <a:t>40.6ºC</a:t>
            </a:r>
            <a:endParaRPr lang="en-US" sz="1400" b="1" kern="0" dirty="0" smtClean="0">
              <a:solidFill>
                <a:schemeClr val="tx2"/>
              </a:solidFill>
              <a:ea typeface="ＭＳ Ｐゴシック" pitchFamily="-97" charset="-128"/>
            </a:endParaRPr>
          </a:p>
        </p:txBody>
      </p:sp>
    </p:spTree>
    <p:extLst>
      <p:ext uri="{BB962C8B-B14F-4D97-AF65-F5344CB8AC3E}">
        <p14:creationId xmlns:p14="http://schemas.microsoft.com/office/powerpoint/2010/main" val="10171566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20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20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fade">
                                      <p:cBhvr>
                                        <p:cTn id="19" dur="2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YVAA – YORK Variable Speed Air-Cooled Screw Chillers</a:t>
            </a:r>
            <a:br>
              <a:rPr lang="en-US" dirty="0" smtClean="0"/>
            </a:br>
            <a:r>
              <a:rPr lang="en-US" b="0" i="1" dirty="0" smtClean="0">
                <a:solidFill>
                  <a:srgbClr val="FF0000"/>
                </a:solidFill>
              </a:rPr>
              <a:t>Trane RTAE Vs YORK YVAA – Head to Head Comparison</a:t>
            </a:r>
            <a:endParaRPr lang="en-GB" dirty="0">
              <a:solidFill>
                <a:srgbClr val="FF0000"/>
              </a:solidFill>
            </a:endParaRPr>
          </a:p>
        </p:txBody>
      </p:sp>
      <p:graphicFrame>
        <p:nvGraphicFramePr>
          <p:cNvPr id="6" name="Content Placeholder 5"/>
          <p:cNvGraphicFramePr>
            <a:graphicFrameLocks noGrp="1"/>
          </p:cNvGraphicFramePr>
          <p:nvPr>
            <p:ph idx="1"/>
          </p:nvPr>
        </p:nvGraphicFramePr>
        <p:xfrm>
          <a:off x="323528" y="2611720"/>
          <a:ext cx="8424937" cy="3337560"/>
        </p:xfrm>
        <a:graphic>
          <a:graphicData uri="http://schemas.openxmlformats.org/drawingml/2006/table">
            <a:tbl>
              <a:tblPr firstRow="1" bandRow="1">
                <a:tableStyleId>{5C22544A-7EE6-4342-B048-85BDC9FD1C3A}</a:tableStyleId>
              </a:tblPr>
              <a:tblGrid>
                <a:gridCol w="2520280"/>
                <a:gridCol w="2556284"/>
                <a:gridCol w="2556284"/>
                <a:gridCol w="792089"/>
              </a:tblGrid>
              <a:tr h="370840">
                <a:tc>
                  <a:txBody>
                    <a:bodyPr/>
                    <a:lstStyle/>
                    <a:p>
                      <a:endParaRPr lang="en-GB" dirty="0"/>
                    </a:p>
                  </a:txBody>
                  <a:tcPr/>
                </a:tc>
                <a:tc>
                  <a:txBody>
                    <a:bodyPr/>
                    <a:lstStyle/>
                    <a:p>
                      <a:pPr algn="ctr"/>
                      <a:r>
                        <a:rPr lang="en-GB" dirty="0" smtClean="0"/>
                        <a:t>RTAE 165</a:t>
                      </a:r>
                      <a:endParaRPr lang="en-GB" dirty="0"/>
                    </a:p>
                  </a:txBody>
                  <a:tcPr>
                    <a:solidFill>
                      <a:srgbClr val="C00000"/>
                    </a:solidFill>
                  </a:tcPr>
                </a:tc>
                <a:tc>
                  <a:txBody>
                    <a:bodyPr/>
                    <a:lstStyle/>
                    <a:p>
                      <a:pPr algn="ctr"/>
                      <a:r>
                        <a:rPr lang="en-GB" dirty="0" smtClean="0"/>
                        <a:t>YVAA0665</a:t>
                      </a:r>
                      <a:endParaRPr lang="en-GB" dirty="0"/>
                    </a:p>
                  </a:txBody>
                  <a:tcPr>
                    <a:solidFill>
                      <a:schemeClr val="tx2"/>
                    </a:solidFill>
                  </a:tcPr>
                </a:tc>
                <a:tc>
                  <a:txBody>
                    <a:bodyPr/>
                    <a:lstStyle/>
                    <a:p>
                      <a:pPr algn="ctr"/>
                      <a:endParaRPr lang="en-GB" dirty="0"/>
                    </a:p>
                  </a:txBody>
                  <a:tcPr/>
                </a:tc>
              </a:tr>
              <a:tr h="370840">
                <a:tc>
                  <a:txBody>
                    <a:bodyPr/>
                    <a:lstStyle/>
                    <a:p>
                      <a:r>
                        <a:rPr lang="en-GB" sz="1600" dirty="0" smtClean="0">
                          <a:latin typeface="Arial" pitchFamily="34" charset="0"/>
                          <a:cs typeface="Arial" pitchFamily="34" charset="0"/>
                        </a:rPr>
                        <a:t>Cooling Capacity</a:t>
                      </a:r>
                      <a:endParaRPr lang="en-GB" sz="1600" dirty="0">
                        <a:latin typeface="Arial" pitchFamily="34" charset="0"/>
                        <a:cs typeface="Arial" pitchFamily="34" charset="0"/>
                      </a:endParaRPr>
                    </a:p>
                  </a:txBody>
                  <a:tcPr anchor="ctr"/>
                </a:tc>
                <a:tc>
                  <a:txBody>
                    <a:bodyPr/>
                    <a:lstStyle/>
                    <a:p>
                      <a:pPr algn="ctr"/>
                      <a:r>
                        <a:rPr lang="en-GB" sz="1600" dirty="0" smtClean="0">
                          <a:latin typeface="Arial" pitchFamily="34" charset="0"/>
                          <a:cs typeface="Arial" pitchFamily="34" charset="0"/>
                        </a:rPr>
                        <a:t>570</a:t>
                      </a:r>
                      <a:r>
                        <a:rPr lang="en-GB" sz="1600" baseline="0" dirty="0" smtClean="0">
                          <a:latin typeface="Arial" pitchFamily="34" charset="0"/>
                          <a:cs typeface="Arial" pitchFamily="34" charset="0"/>
                        </a:rPr>
                        <a:t> kW</a:t>
                      </a:r>
                      <a:endParaRPr lang="en-GB" sz="1600" dirty="0">
                        <a:latin typeface="Arial" pitchFamily="34" charset="0"/>
                        <a:cs typeface="Arial" pitchFamily="34" charset="0"/>
                      </a:endParaRPr>
                    </a:p>
                  </a:txBody>
                  <a:tcPr anchor="ctr"/>
                </a:tc>
                <a:tc>
                  <a:txBody>
                    <a:bodyPr/>
                    <a:lstStyle/>
                    <a:p>
                      <a:pPr algn="ctr"/>
                      <a:r>
                        <a:rPr lang="en-GB" sz="1600" dirty="0" smtClean="0">
                          <a:latin typeface="Arial" pitchFamily="34" charset="0"/>
                          <a:cs typeface="Arial" pitchFamily="34" charset="0"/>
                        </a:rPr>
                        <a:t>570</a:t>
                      </a:r>
                      <a:r>
                        <a:rPr lang="en-GB" sz="1600" baseline="0" dirty="0" smtClean="0">
                          <a:latin typeface="Arial" pitchFamily="34" charset="0"/>
                          <a:cs typeface="Arial" pitchFamily="34" charset="0"/>
                        </a:rPr>
                        <a:t> kW</a:t>
                      </a:r>
                      <a:endParaRPr lang="en-GB" sz="1600" dirty="0">
                        <a:latin typeface="Arial" pitchFamily="34" charset="0"/>
                        <a:cs typeface="Arial" pitchFamily="34" charset="0"/>
                      </a:endParaRPr>
                    </a:p>
                  </a:txBody>
                  <a:tcPr anchor="ctr"/>
                </a:tc>
                <a:tc>
                  <a:txBody>
                    <a:bodyPr/>
                    <a:lstStyle/>
                    <a:p>
                      <a:pPr algn="ctr"/>
                      <a:r>
                        <a:rPr lang="en-GB" sz="1800" dirty="0" smtClean="0">
                          <a:latin typeface="Arial" pitchFamily="34" charset="0"/>
                          <a:cs typeface="Arial" pitchFamily="34" charset="0"/>
                        </a:rPr>
                        <a:t>=</a:t>
                      </a:r>
                      <a:endParaRPr lang="en-GB" sz="1800" dirty="0">
                        <a:latin typeface="Arial" pitchFamily="34" charset="0"/>
                        <a:cs typeface="Arial" pitchFamily="34" charset="0"/>
                      </a:endParaRPr>
                    </a:p>
                  </a:txBody>
                  <a:tcPr anchor="ctr">
                    <a:solidFill>
                      <a:schemeClr val="accent5">
                        <a:lumMod val="60000"/>
                        <a:lumOff val="40000"/>
                      </a:schemeClr>
                    </a:solidFill>
                  </a:tcPr>
                </a:tc>
              </a:tr>
              <a:tr h="370840">
                <a:tc>
                  <a:txBody>
                    <a:bodyPr/>
                    <a:lstStyle/>
                    <a:p>
                      <a:r>
                        <a:rPr lang="en-GB" sz="1600" dirty="0" smtClean="0">
                          <a:latin typeface="Arial" pitchFamily="34" charset="0"/>
                          <a:cs typeface="Arial" pitchFamily="34" charset="0"/>
                        </a:rPr>
                        <a:t>Input Power</a:t>
                      </a:r>
                      <a:endParaRPr lang="en-GB" sz="1600" dirty="0">
                        <a:latin typeface="Arial" pitchFamily="34" charset="0"/>
                        <a:cs typeface="Arial" pitchFamily="34" charset="0"/>
                      </a:endParaRPr>
                    </a:p>
                  </a:txBody>
                  <a:tcPr anchor="ctr"/>
                </a:tc>
                <a:tc>
                  <a:txBody>
                    <a:bodyPr/>
                    <a:lstStyle/>
                    <a:p>
                      <a:pPr algn="ctr"/>
                      <a:r>
                        <a:rPr lang="en-GB" sz="1600" dirty="0" smtClean="0">
                          <a:latin typeface="Arial" pitchFamily="34" charset="0"/>
                          <a:cs typeface="Arial" pitchFamily="34" charset="0"/>
                        </a:rPr>
                        <a:t>167 kW</a:t>
                      </a:r>
                      <a:endParaRPr lang="en-GB" sz="1600" dirty="0">
                        <a:latin typeface="Arial" pitchFamily="34" charset="0"/>
                        <a:cs typeface="Arial" pitchFamily="34" charset="0"/>
                      </a:endParaRPr>
                    </a:p>
                  </a:txBody>
                  <a:tcPr anchor="ctr"/>
                </a:tc>
                <a:tc>
                  <a:txBody>
                    <a:bodyPr/>
                    <a:lstStyle/>
                    <a:p>
                      <a:pPr algn="ctr"/>
                      <a:r>
                        <a:rPr lang="en-GB" sz="1600" dirty="0" smtClean="0">
                          <a:latin typeface="Arial" pitchFamily="34" charset="0"/>
                          <a:cs typeface="Arial" pitchFamily="34" charset="0"/>
                        </a:rPr>
                        <a:t>174.5 kW</a:t>
                      </a:r>
                      <a:endParaRPr lang="en-GB" sz="1600" dirty="0">
                        <a:latin typeface="Arial" pitchFamily="34" charset="0"/>
                        <a:cs typeface="Arial" pitchFamily="34" charset="0"/>
                      </a:endParaRPr>
                    </a:p>
                  </a:txBody>
                  <a:tcPr anchor="ctr"/>
                </a:tc>
                <a:tc>
                  <a:txBody>
                    <a:bodyPr/>
                    <a:lstStyle/>
                    <a:p>
                      <a:pPr algn="ctr"/>
                      <a:r>
                        <a:rPr lang="en-GB" sz="1600" b="1" kern="1200" dirty="0" smtClean="0">
                          <a:solidFill>
                            <a:srgbClr val="FF0000"/>
                          </a:solidFill>
                          <a:latin typeface="Wingdings" pitchFamily="2" charset="2"/>
                          <a:ea typeface="+mn-ea"/>
                          <a:cs typeface="+mn-cs"/>
                        </a:rPr>
                        <a:t>û</a:t>
                      </a:r>
                      <a:endParaRPr lang="en-GB" sz="1600" b="1" dirty="0">
                        <a:solidFill>
                          <a:srgbClr val="FF0000"/>
                        </a:solidFill>
                        <a:latin typeface="Arial" pitchFamily="34" charset="0"/>
                        <a:cs typeface="Arial" pitchFamily="34" charset="0"/>
                      </a:endParaRPr>
                    </a:p>
                  </a:txBody>
                  <a:tcPr anchor="ctr"/>
                </a:tc>
              </a:tr>
              <a:tr h="370840">
                <a:tc>
                  <a:txBody>
                    <a:bodyPr/>
                    <a:lstStyle/>
                    <a:p>
                      <a:r>
                        <a:rPr lang="en-GB" sz="1600" dirty="0" smtClean="0">
                          <a:latin typeface="Arial" pitchFamily="34" charset="0"/>
                          <a:cs typeface="Arial" pitchFamily="34" charset="0"/>
                        </a:rPr>
                        <a:t>Full Load Efficiency</a:t>
                      </a:r>
                      <a:endParaRPr lang="en-GB" sz="1600" dirty="0">
                        <a:latin typeface="Arial" pitchFamily="34" charset="0"/>
                        <a:cs typeface="Arial" pitchFamily="34" charset="0"/>
                      </a:endParaRPr>
                    </a:p>
                  </a:txBody>
                  <a:tcPr anchor="ctr"/>
                </a:tc>
                <a:tc>
                  <a:txBody>
                    <a:bodyPr/>
                    <a:lstStyle/>
                    <a:p>
                      <a:pPr algn="ctr"/>
                      <a:r>
                        <a:rPr lang="en-GB" sz="1600" dirty="0" smtClean="0">
                          <a:latin typeface="Arial" pitchFamily="34" charset="0"/>
                          <a:cs typeface="Arial" pitchFamily="34" charset="0"/>
                        </a:rPr>
                        <a:t>11.6 EER</a:t>
                      </a:r>
                      <a:endParaRPr lang="en-GB" sz="1600" dirty="0">
                        <a:latin typeface="Arial" pitchFamily="34" charset="0"/>
                        <a:cs typeface="Arial" pitchFamily="34" charset="0"/>
                      </a:endParaRPr>
                    </a:p>
                  </a:txBody>
                  <a:tcPr anchor="ctr"/>
                </a:tc>
                <a:tc>
                  <a:txBody>
                    <a:bodyPr/>
                    <a:lstStyle/>
                    <a:p>
                      <a:pPr algn="ctr"/>
                      <a:r>
                        <a:rPr lang="en-GB" sz="1600" dirty="0" smtClean="0">
                          <a:latin typeface="Arial" pitchFamily="34" charset="0"/>
                          <a:cs typeface="Arial" pitchFamily="34" charset="0"/>
                        </a:rPr>
                        <a:t>11.10 EER</a:t>
                      </a:r>
                      <a:endParaRPr lang="en-GB" sz="1600" dirty="0">
                        <a:latin typeface="Arial" pitchFamily="34" charset="0"/>
                        <a:cs typeface="Arial" pitchFamily="34" charset="0"/>
                      </a:endParaRPr>
                    </a:p>
                  </a:txBody>
                  <a:tcPr anchor="ctr"/>
                </a:tc>
                <a:tc>
                  <a:txBody>
                    <a:bodyPr/>
                    <a:lstStyle/>
                    <a:p>
                      <a:pPr algn="ctr"/>
                      <a:r>
                        <a:rPr lang="en-GB" sz="1600" b="1" kern="1200" dirty="0" smtClean="0">
                          <a:solidFill>
                            <a:srgbClr val="FF0000"/>
                          </a:solidFill>
                          <a:latin typeface="Wingdings" pitchFamily="2" charset="2"/>
                          <a:ea typeface="+mn-ea"/>
                          <a:cs typeface="+mn-cs"/>
                        </a:rPr>
                        <a:t>û</a:t>
                      </a:r>
                      <a:endParaRPr lang="en-GB" sz="1600" dirty="0">
                        <a:latin typeface="Arial" pitchFamily="34" charset="0"/>
                        <a:cs typeface="Arial" pitchFamily="34" charset="0"/>
                      </a:endParaRPr>
                    </a:p>
                  </a:txBody>
                  <a:tcPr anchor="ctr"/>
                </a:tc>
              </a:tr>
              <a:tr h="370840">
                <a:tc>
                  <a:txBody>
                    <a:bodyPr/>
                    <a:lstStyle/>
                    <a:p>
                      <a:r>
                        <a:rPr lang="en-GB" sz="1600" dirty="0" smtClean="0">
                          <a:latin typeface="Arial" pitchFamily="34" charset="0"/>
                          <a:cs typeface="Arial" pitchFamily="34" charset="0"/>
                        </a:rPr>
                        <a:t>NPLV</a:t>
                      </a:r>
                      <a:endParaRPr lang="en-GB" sz="1600" dirty="0">
                        <a:latin typeface="Arial" pitchFamily="34" charset="0"/>
                        <a:cs typeface="Arial" pitchFamily="34" charset="0"/>
                      </a:endParaRPr>
                    </a:p>
                  </a:txBody>
                  <a:tcPr anchor="ctr"/>
                </a:tc>
                <a:tc>
                  <a:txBody>
                    <a:bodyPr/>
                    <a:lstStyle/>
                    <a:p>
                      <a:pPr algn="ctr"/>
                      <a:r>
                        <a:rPr lang="en-GB" sz="1600" kern="1200" baseline="0" dirty="0" smtClean="0">
                          <a:solidFill>
                            <a:schemeClr val="dk1"/>
                          </a:solidFill>
                          <a:latin typeface="Arial" pitchFamily="34" charset="0"/>
                          <a:ea typeface="+mn-ea"/>
                          <a:cs typeface="Arial" pitchFamily="34" charset="0"/>
                        </a:rPr>
                        <a:t>18.7</a:t>
                      </a:r>
                      <a:endParaRPr lang="en-GB" sz="1600" dirty="0">
                        <a:latin typeface="Arial" pitchFamily="34" charset="0"/>
                        <a:cs typeface="Arial" pitchFamily="34" charset="0"/>
                      </a:endParaRPr>
                    </a:p>
                  </a:txBody>
                  <a:tcPr anchor="ctr"/>
                </a:tc>
                <a:tc>
                  <a:txBody>
                    <a:bodyPr/>
                    <a:lstStyle/>
                    <a:p>
                      <a:pPr algn="ctr"/>
                      <a:r>
                        <a:rPr lang="en-GB" sz="1600" dirty="0" smtClean="0">
                          <a:latin typeface="Arial" pitchFamily="34" charset="0"/>
                          <a:cs typeface="Arial" pitchFamily="34" charset="0"/>
                        </a:rPr>
                        <a:t>19.1</a:t>
                      </a:r>
                      <a:endParaRPr lang="en-GB" sz="1600" dirty="0">
                        <a:latin typeface="Arial" pitchFamily="34" charset="0"/>
                        <a:cs typeface="Arial"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b="1" kern="1200" dirty="0" smtClean="0">
                          <a:solidFill>
                            <a:schemeClr val="accent1">
                              <a:lumMod val="50000"/>
                            </a:schemeClr>
                          </a:solidFill>
                          <a:latin typeface="Wingdings" pitchFamily="2" charset="2"/>
                          <a:ea typeface="+mn-ea"/>
                          <a:cs typeface="+mn-cs"/>
                        </a:rPr>
                        <a:t>ü</a:t>
                      </a:r>
                      <a:endParaRPr lang="en-GB" sz="1600" kern="1200" dirty="0" smtClean="0">
                        <a:solidFill>
                          <a:schemeClr val="dk1"/>
                        </a:solidFill>
                        <a:latin typeface="+mn-lt"/>
                        <a:ea typeface="+mn-ea"/>
                        <a:cs typeface="+mn-cs"/>
                      </a:endParaRPr>
                    </a:p>
                  </a:txBody>
                  <a:tcPr anchor="ctr"/>
                </a:tc>
              </a:tr>
              <a:tr h="370840">
                <a:tc>
                  <a:txBody>
                    <a:bodyPr/>
                    <a:lstStyle/>
                    <a:p>
                      <a:r>
                        <a:rPr lang="en-GB" sz="1600" dirty="0" smtClean="0">
                          <a:latin typeface="Arial" pitchFamily="34" charset="0"/>
                          <a:cs typeface="Arial" pitchFamily="34" charset="0"/>
                        </a:rPr>
                        <a:t>Sound Pressure (at 30ft)</a:t>
                      </a:r>
                      <a:endParaRPr lang="en-GB" sz="1600" dirty="0">
                        <a:latin typeface="Arial" pitchFamily="34" charset="0"/>
                        <a:cs typeface="Arial" pitchFamily="34" charset="0"/>
                      </a:endParaRPr>
                    </a:p>
                  </a:txBody>
                  <a:tcPr anchor="ctr"/>
                </a:tc>
                <a:tc>
                  <a:txBody>
                    <a:bodyPr/>
                    <a:lstStyle/>
                    <a:p>
                      <a:pPr algn="ctr"/>
                      <a:r>
                        <a:rPr lang="en-GB" sz="1600" dirty="0" smtClean="0">
                          <a:latin typeface="Arial" pitchFamily="34" charset="0"/>
                          <a:cs typeface="Arial" pitchFamily="34" charset="0"/>
                        </a:rPr>
                        <a:t>70 </a:t>
                      </a:r>
                      <a:r>
                        <a:rPr lang="en-GB" sz="1600" dirty="0" err="1" smtClean="0">
                          <a:latin typeface="Arial" pitchFamily="34" charset="0"/>
                          <a:cs typeface="Arial" pitchFamily="34" charset="0"/>
                        </a:rPr>
                        <a:t>dBA</a:t>
                      </a:r>
                      <a:endParaRPr lang="en-GB" sz="1600" dirty="0">
                        <a:latin typeface="Arial" pitchFamily="34" charset="0"/>
                        <a:cs typeface="Arial" pitchFamily="34" charset="0"/>
                      </a:endParaRPr>
                    </a:p>
                  </a:txBody>
                  <a:tcPr anchor="ctr"/>
                </a:tc>
                <a:tc>
                  <a:txBody>
                    <a:bodyPr/>
                    <a:lstStyle/>
                    <a:p>
                      <a:pPr algn="ctr"/>
                      <a:r>
                        <a:rPr lang="en-GB" sz="1600" dirty="0" smtClean="0">
                          <a:latin typeface="Arial" pitchFamily="34" charset="0"/>
                          <a:cs typeface="Arial" pitchFamily="34" charset="0"/>
                        </a:rPr>
                        <a:t>70 </a:t>
                      </a:r>
                      <a:r>
                        <a:rPr lang="en-GB" sz="1600" dirty="0" err="1" smtClean="0">
                          <a:latin typeface="Arial" pitchFamily="34" charset="0"/>
                          <a:cs typeface="Arial" pitchFamily="34" charset="0"/>
                        </a:rPr>
                        <a:t>dBA</a:t>
                      </a:r>
                      <a:endParaRPr lang="en-GB" sz="1600" dirty="0">
                        <a:latin typeface="Arial" pitchFamily="34" charset="0"/>
                        <a:cs typeface="Arial" pitchFamily="34" charset="0"/>
                      </a:endParaRPr>
                    </a:p>
                  </a:txBody>
                  <a:tcPr anchor="ctr"/>
                </a:tc>
                <a:tc>
                  <a:txBody>
                    <a:bodyPr/>
                    <a:lstStyle/>
                    <a:p>
                      <a:pPr algn="ctr"/>
                      <a:r>
                        <a:rPr lang="en-GB" sz="1600" dirty="0" smtClean="0">
                          <a:latin typeface="Arial" pitchFamily="34" charset="0"/>
                          <a:cs typeface="Arial" pitchFamily="34" charset="0"/>
                        </a:rPr>
                        <a:t>=</a:t>
                      </a:r>
                      <a:endParaRPr lang="en-GB" sz="1600" dirty="0">
                        <a:latin typeface="Arial" pitchFamily="34" charset="0"/>
                        <a:cs typeface="Arial" pitchFamily="34" charset="0"/>
                      </a:endParaRPr>
                    </a:p>
                  </a:txBody>
                  <a:tcPr anchor="ctr"/>
                </a:tc>
              </a:tr>
              <a:tr h="370840">
                <a:tc>
                  <a:txBody>
                    <a:bodyPr/>
                    <a:lstStyle/>
                    <a:p>
                      <a:r>
                        <a:rPr lang="en-GB" sz="1600" dirty="0" smtClean="0">
                          <a:latin typeface="+mj-lt"/>
                        </a:rPr>
                        <a:t>Water Pressure Drop</a:t>
                      </a:r>
                      <a:endParaRPr lang="en-GB" sz="1600" dirty="0">
                        <a:latin typeface="+mj-lt"/>
                      </a:endParaRPr>
                    </a:p>
                  </a:txBody>
                  <a:tcPr anchor="ctr"/>
                </a:tc>
                <a:tc>
                  <a:txBody>
                    <a:bodyPr/>
                    <a:lstStyle/>
                    <a:p>
                      <a:pPr algn="ctr"/>
                      <a:r>
                        <a:rPr lang="en-GB" sz="1600" dirty="0" smtClean="0">
                          <a:latin typeface="+mj-lt"/>
                        </a:rPr>
                        <a:t>36.4 ft H20</a:t>
                      </a:r>
                      <a:endParaRPr lang="en-GB" sz="1600" dirty="0">
                        <a:latin typeface="+mj-lt"/>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dirty="0" smtClean="0">
                          <a:latin typeface="+mj-lt"/>
                        </a:rPr>
                        <a:t>31.1 ft H20</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b="1" kern="1200" dirty="0" err="1" smtClean="0">
                          <a:solidFill>
                            <a:schemeClr val="accent1">
                              <a:lumMod val="50000"/>
                            </a:schemeClr>
                          </a:solidFill>
                          <a:latin typeface="Wingdings" pitchFamily="2" charset="2"/>
                          <a:ea typeface="+mn-ea"/>
                          <a:cs typeface="+mn-cs"/>
                        </a:rPr>
                        <a:t>üü</a:t>
                      </a:r>
                      <a:endParaRPr lang="en-GB" sz="1600" dirty="0">
                        <a:latin typeface="+mj-lt"/>
                      </a:endParaRPr>
                    </a:p>
                  </a:txBody>
                  <a:tcPr anchor="ctr"/>
                </a:tc>
              </a:tr>
              <a:tr h="370840">
                <a:tc>
                  <a:txBody>
                    <a:bodyPr/>
                    <a:lstStyle/>
                    <a:p>
                      <a:r>
                        <a:rPr lang="en-GB" sz="1600" dirty="0" smtClean="0">
                          <a:latin typeface="+mj-lt"/>
                        </a:rPr>
                        <a:t>Length</a:t>
                      </a:r>
                      <a:endParaRPr lang="en-GB" sz="1600" dirty="0">
                        <a:latin typeface="+mj-lt"/>
                      </a:endParaRPr>
                    </a:p>
                  </a:txBody>
                  <a:tcPr anchor="ctr"/>
                </a:tc>
                <a:tc>
                  <a:txBody>
                    <a:bodyPr/>
                    <a:lstStyle/>
                    <a:p>
                      <a:pPr algn="ctr"/>
                      <a:r>
                        <a:rPr lang="en-GB" sz="1600" dirty="0" smtClean="0">
                          <a:solidFill>
                            <a:schemeClr val="tx1"/>
                          </a:solidFill>
                          <a:latin typeface="+mj-lt"/>
                        </a:rPr>
                        <a:t>283.7 in</a:t>
                      </a:r>
                      <a:endParaRPr lang="en-GB" sz="1600" dirty="0">
                        <a:solidFill>
                          <a:schemeClr val="tx1"/>
                        </a:solidFill>
                        <a:latin typeface="+mj-lt"/>
                      </a:endParaRPr>
                    </a:p>
                  </a:txBody>
                  <a:tcPr anchor="ctr"/>
                </a:tc>
                <a:tc>
                  <a:txBody>
                    <a:bodyPr/>
                    <a:lstStyle/>
                    <a:p>
                      <a:pPr algn="ctr"/>
                      <a:r>
                        <a:rPr lang="en-GB" sz="1600" dirty="0" smtClean="0">
                          <a:latin typeface="+mj-lt"/>
                        </a:rPr>
                        <a:t>291.7 in</a:t>
                      </a:r>
                      <a:endParaRPr lang="en-GB" sz="1600" dirty="0">
                        <a:latin typeface="+mj-lt"/>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b="1" kern="1200" dirty="0" smtClean="0">
                          <a:solidFill>
                            <a:schemeClr val="accent1">
                              <a:lumMod val="50000"/>
                            </a:schemeClr>
                          </a:solidFill>
                          <a:latin typeface="Wingdings" pitchFamily="2" charset="2"/>
                          <a:ea typeface="+mn-ea"/>
                          <a:cs typeface="+mn-cs"/>
                        </a:rPr>
                        <a:t>ü</a:t>
                      </a:r>
                      <a:endParaRPr lang="en-GB" sz="1600" kern="1200" dirty="0" smtClean="0">
                        <a:solidFill>
                          <a:schemeClr val="dk1"/>
                        </a:solidFill>
                        <a:latin typeface="+mn-lt"/>
                        <a:ea typeface="+mn-ea"/>
                        <a:cs typeface="+mn-cs"/>
                      </a:endParaRPr>
                    </a:p>
                  </a:txBody>
                  <a:tcPr anchor="ctr"/>
                </a:tc>
              </a:tr>
              <a:tr h="370840">
                <a:tc>
                  <a:txBody>
                    <a:bodyPr/>
                    <a:lstStyle/>
                    <a:p>
                      <a:r>
                        <a:rPr lang="en-GB" sz="1600" dirty="0" smtClean="0">
                          <a:latin typeface="+mj-lt"/>
                        </a:rPr>
                        <a:t>Minimum Load</a:t>
                      </a:r>
                      <a:endParaRPr lang="en-GB" sz="1600" dirty="0">
                        <a:latin typeface="+mj-lt"/>
                      </a:endParaRPr>
                    </a:p>
                  </a:txBody>
                  <a:tcPr anchor="ctr"/>
                </a:tc>
                <a:tc>
                  <a:txBody>
                    <a:bodyPr/>
                    <a:lstStyle/>
                    <a:p>
                      <a:pPr algn="ctr"/>
                      <a:r>
                        <a:rPr lang="en-GB" sz="1600" dirty="0" smtClean="0">
                          <a:latin typeface="+mj-lt"/>
                        </a:rPr>
                        <a:t>19%</a:t>
                      </a:r>
                      <a:endParaRPr lang="en-GB" sz="1600" dirty="0">
                        <a:latin typeface="+mj-lt"/>
                      </a:endParaRPr>
                    </a:p>
                  </a:txBody>
                  <a:tcPr anchor="ctr"/>
                </a:tc>
                <a:tc>
                  <a:txBody>
                    <a:bodyPr/>
                    <a:lstStyle/>
                    <a:p>
                      <a:pPr algn="ctr"/>
                      <a:r>
                        <a:rPr lang="en-GB" sz="1600" dirty="0" smtClean="0">
                          <a:latin typeface="+mj-lt"/>
                        </a:rPr>
                        <a:t>10%</a:t>
                      </a:r>
                      <a:endParaRPr lang="en-GB" sz="1600" dirty="0">
                        <a:latin typeface="+mj-lt"/>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600" b="1" kern="1200" dirty="0" smtClean="0">
                          <a:solidFill>
                            <a:schemeClr val="accent1">
                              <a:lumMod val="50000"/>
                            </a:schemeClr>
                          </a:solidFill>
                          <a:latin typeface="Wingdings" pitchFamily="2" charset="2"/>
                          <a:ea typeface="+mn-ea"/>
                          <a:cs typeface="+mn-cs"/>
                        </a:rPr>
                        <a:t>ü</a:t>
                      </a:r>
                      <a:endParaRPr lang="en-GB" sz="1600" kern="1200" dirty="0" smtClean="0">
                        <a:solidFill>
                          <a:schemeClr val="dk1"/>
                        </a:solidFill>
                        <a:latin typeface="+mn-lt"/>
                        <a:ea typeface="+mn-ea"/>
                        <a:cs typeface="+mn-cs"/>
                      </a:endParaRPr>
                    </a:p>
                  </a:txBody>
                  <a:tcPr anchor="ctr"/>
                </a:tc>
              </a:tr>
            </a:tbl>
          </a:graphicData>
        </a:graphic>
      </p:graphicFrame>
      <p:sp>
        <p:nvSpPr>
          <p:cNvPr id="7" name="TextBox 6"/>
          <p:cNvSpPr txBox="1"/>
          <p:nvPr/>
        </p:nvSpPr>
        <p:spPr>
          <a:xfrm>
            <a:off x="323528" y="6093296"/>
            <a:ext cx="5904582" cy="761747"/>
          </a:xfrm>
          <a:prstGeom prst="rect">
            <a:avLst/>
          </a:prstGeom>
          <a:noFill/>
        </p:spPr>
        <p:txBody>
          <a:bodyPr wrap="square" rtlCol="0">
            <a:spAutoFit/>
          </a:bodyPr>
          <a:lstStyle/>
          <a:p>
            <a:r>
              <a:rPr lang="en-GB" sz="1200" b="1" dirty="0" smtClean="0"/>
              <a:t>Operating Conditions:</a:t>
            </a:r>
          </a:p>
          <a:p>
            <a:r>
              <a:rPr lang="en-GB" sz="1050" dirty="0" smtClean="0"/>
              <a:t>Chilled liquid: </a:t>
            </a:r>
            <a:r>
              <a:rPr lang="en-GB" sz="1050" dirty="0" smtClean="0">
                <a:latin typeface="Arial" pitchFamily="34" charset="0"/>
                <a:cs typeface="Arial" pitchFamily="34" charset="0"/>
              </a:rPr>
              <a:t>13.8</a:t>
            </a:r>
            <a:r>
              <a:rPr lang="en-GB" sz="1050" dirty="0" smtClean="0"/>
              <a:t>º</a:t>
            </a:r>
            <a:r>
              <a:rPr lang="en-GB" sz="1050" dirty="0" smtClean="0">
                <a:latin typeface="Arial" pitchFamily="34" charset="0"/>
                <a:cs typeface="Arial" pitchFamily="34" charset="0"/>
              </a:rPr>
              <a:t>C/ 7.2</a:t>
            </a:r>
            <a:r>
              <a:rPr lang="en-GB" sz="1050" dirty="0" smtClean="0"/>
              <a:t>ºC</a:t>
            </a:r>
            <a:r>
              <a:rPr lang="en-GB" sz="1050" dirty="0" smtClean="0">
                <a:latin typeface="Arial" pitchFamily="34" charset="0"/>
                <a:cs typeface="Arial" pitchFamily="34" charset="0"/>
              </a:rPr>
              <a:t> 35 % PG</a:t>
            </a:r>
          </a:p>
          <a:p>
            <a:r>
              <a:rPr lang="en-GB" sz="1050" dirty="0" smtClean="0"/>
              <a:t>Ambient temperature: </a:t>
            </a:r>
            <a:r>
              <a:rPr lang="en-GB" sz="1050" dirty="0" smtClean="0">
                <a:latin typeface="Arial" pitchFamily="34" charset="0"/>
                <a:cs typeface="Arial" pitchFamily="34" charset="0"/>
              </a:rPr>
              <a:t>35</a:t>
            </a:r>
            <a:r>
              <a:rPr lang="en-GB" sz="1050" dirty="0" smtClean="0"/>
              <a:t>º</a:t>
            </a:r>
            <a:r>
              <a:rPr lang="en-GB" sz="1050" dirty="0" smtClean="0">
                <a:latin typeface="Arial" pitchFamily="34" charset="0"/>
                <a:cs typeface="Arial" pitchFamily="34" charset="0"/>
              </a:rPr>
              <a:t>C</a:t>
            </a:r>
          </a:p>
          <a:p>
            <a:r>
              <a:rPr lang="en-GB" sz="1050" dirty="0" smtClean="0">
                <a:latin typeface="Arial" pitchFamily="34" charset="0"/>
                <a:cs typeface="Arial" pitchFamily="34" charset="0"/>
              </a:rPr>
              <a:t>Power Input: 400V / 3 ph. / 50 Hz</a:t>
            </a:r>
            <a:endParaRPr lang="en-GB" sz="1600" dirty="0"/>
          </a:p>
        </p:txBody>
      </p:sp>
      <p:sp>
        <p:nvSpPr>
          <p:cNvPr id="9" name="TextBox 8"/>
          <p:cNvSpPr txBox="1"/>
          <p:nvPr/>
        </p:nvSpPr>
        <p:spPr>
          <a:xfrm>
            <a:off x="215516" y="1124744"/>
            <a:ext cx="8712968" cy="1323439"/>
          </a:xfrm>
          <a:prstGeom prst="rect">
            <a:avLst/>
          </a:prstGeom>
          <a:noFill/>
        </p:spPr>
        <p:txBody>
          <a:bodyPr wrap="square" rtlCol="0">
            <a:spAutoFit/>
          </a:bodyPr>
          <a:lstStyle/>
          <a:p>
            <a:r>
              <a:rPr lang="en-US" sz="1800" b="1" i="1" u="sng" dirty="0" smtClean="0"/>
              <a:t>Trane Website:</a:t>
            </a:r>
          </a:p>
          <a:p>
            <a:endParaRPr lang="en-US" sz="800" b="1" i="1" u="sng" dirty="0" smtClean="0"/>
          </a:p>
          <a:p>
            <a:pPr algn="just"/>
            <a:r>
              <a:rPr lang="en-US" sz="1800" i="1" dirty="0" smtClean="0"/>
              <a:t>“Trane</a:t>
            </a:r>
            <a:r>
              <a:rPr lang="en-US" sz="1800" i="1" baseline="30000" dirty="0" smtClean="0"/>
              <a:t>®</a:t>
            </a:r>
            <a:r>
              <a:rPr lang="en-US" sz="1800" i="1" dirty="0" smtClean="0"/>
              <a:t> Stealth</a:t>
            </a:r>
            <a:r>
              <a:rPr lang="en-US" sz="1800" i="1" baseline="30000" dirty="0" smtClean="0"/>
              <a:t>™</a:t>
            </a:r>
            <a:r>
              <a:rPr lang="en-US" sz="1800" i="1" dirty="0" smtClean="0"/>
              <a:t> air-cooled chillers deliver the highest combination of part-load and full-load efficiencies and the lowest published sound levels. No other air-cooled chiller can match this kind of efficiency or sound performance.”</a:t>
            </a:r>
            <a:endParaRPr lang="en-GB" sz="2000" dirty="0"/>
          </a:p>
        </p:txBody>
      </p:sp>
      <p:sp>
        <p:nvSpPr>
          <p:cNvPr id="15" name="Rectangle 14"/>
          <p:cNvSpPr/>
          <p:nvPr/>
        </p:nvSpPr>
        <p:spPr>
          <a:xfrm>
            <a:off x="7956375" y="4833200"/>
            <a:ext cx="792089" cy="39600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7920372" y="2448183"/>
            <a:ext cx="972108" cy="3645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95611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85750" lvl="0" indent="-285750">
              <a:lnSpc>
                <a:spcPct val="100000"/>
              </a:lnSpc>
              <a:spcBef>
                <a:spcPct val="50000"/>
              </a:spcBef>
              <a:defRPr/>
            </a:pPr>
            <a:r>
              <a:rPr lang="en-US" dirty="0"/>
              <a:t>Air Cooled Chillers, </a:t>
            </a:r>
            <a:r>
              <a:rPr lang="en-US" dirty="0" smtClean="0"/>
              <a:t/>
            </a:r>
            <a:br>
              <a:rPr lang="en-US" dirty="0" smtClean="0"/>
            </a:br>
            <a:r>
              <a:rPr lang="en-US" b="0" i="1" dirty="0" smtClean="0">
                <a:solidFill>
                  <a:srgbClr val="0070C0"/>
                </a:solidFill>
              </a:rPr>
              <a:t>Industry Factors Effecting </a:t>
            </a:r>
            <a:r>
              <a:rPr lang="en-US" b="0" i="1" dirty="0">
                <a:solidFill>
                  <a:srgbClr val="0070C0"/>
                </a:solidFill>
              </a:rPr>
              <a:t>YLAA </a:t>
            </a:r>
            <a:r>
              <a:rPr lang="en-US" dirty="0">
                <a:solidFill>
                  <a:srgbClr val="000000"/>
                </a:solidFill>
                <a:ea typeface="+mn-ea"/>
                <a:cs typeface="+mn-cs"/>
              </a:rPr>
              <a:t/>
            </a:r>
            <a:br>
              <a:rPr lang="en-US" dirty="0">
                <a:solidFill>
                  <a:srgbClr val="000000"/>
                </a:solidFill>
                <a:ea typeface="+mn-ea"/>
                <a:cs typeface="+mn-cs"/>
              </a:rPr>
            </a:br>
            <a:r>
              <a:rPr lang="en-US" sz="1600" dirty="0">
                <a:solidFill>
                  <a:srgbClr val="000000"/>
                </a:solidFill>
                <a:ea typeface="+mn-ea"/>
                <a:cs typeface="+mn-cs"/>
              </a:rPr>
              <a:t/>
            </a:r>
            <a:br>
              <a:rPr lang="en-US" sz="1600" dirty="0">
                <a:solidFill>
                  <a:srgbClr val="000000"/>
                </a:solidFill>
                <a:ea typeface="+mn-ea"/>
                <a:cs typeface="+mn-cs"/>
              </a:rPr>
            </a:br>
            <a:endParaRPr lang="en-GB" dirty="0"/>
          </a:p>
        </p:txBody>
      </p:sp>
      <p:sp>
        <p:nvSpPr>
          <p:cNvPr id="3" name="Content Placeholder 2"/>
          <p:cNvSpPr>
            <a:spLocks noGrp="1"/>
          </p:cNvSpPr>
          <p:nvPr>
            <p:ph idx="1"/>
          </p:nvPr>
        </p:nvSpPr>
        <p:spPr/>
        <p:txBody>
          <a:bodyPr/>
          <a:lstStyle/>
          <a:p>
            <a:pPr lvl="1">
              <a:lnSpc>
                <a:spcPct val="100000"/>
              </a:lnSpc>
              <a:buClr>
                <a:srgbClr val="878785"/>
              </a:buClr>
              <a:defRPr/>
            </a:pPr>
            <a:r>
              <a:rPr lang="en-US" dirty="0" smtClean="0">
                <a:solidFill>
                  <a:srgbClr val="000000"/>
                </a:solidFill>
                <a:ea typeface="ＭＳ Ｐゴシック" pitchFamily="34" charset="-128"/>
              </a:rPr>
              <a:t>Green </a:t>
            </a:r>
            <a:r>
              <a:rPr lang="en-US" dirty="0">
                <a:solidFill>
                  <a:srgbClr val="000000"/>
                </a:solidFill>
                <a:ea typeface="ＭＳ Ｐゴシック" pitchFamily="34" charset="-128"/>
              </a:rPr>
              <a:t>buildings and energy costs</a:t>
            </a:r>
            <a:r>
              <a:rPr lang="en-US" dirty="0" smtClean="0">
                <a:solidFill>
                  <a:srgbClr val="000000"/>
                </a:solidFill>
                <a:ea typeface="ＭＳ Ｐゴシック" pitchFamily="34" charset="-128"/>
              </a:rPr>
              <a:t>…	</a:t>
            </a:r>
            <a:r>
              <a:rPr lang="en-US" dirty="0">
                <a:solidFill>
                  <a:srgbClr val="000000"/>
                </a:solidFill>
                <a:ea typeface="ＭＳ Ｐゴシック" pitchFamily="34" charset="-128"/>
              </a:rPr>
              <a:t>	</a:t>
            </a:r>
            <a:r>
              <a:rPr lang="en-US" dirty="0">
                <a:solidFill>
                  <a:schemeClr val="tx2"/>
                </a:solidFill>
                <a:ea typeface="ＭＳ Ｐゴシック" pitchFamily="34" charset="-128"/>
              </a:rPr>
              <a:t>…raise efficiency, reduce sound &amp; 					    refrigerant charge </a:t>
            </a:r>
            <a:r>
              <a:rPr lang="en-US" dirty="0" smtClean="0">
                <a:solidFill>
                  <a:schemeClr val="tx2"/>
                </a:solidFill>
                <a:ea typeface="ＭＳ Ｐゴシック" pitchFamily="34" charset="-128"/>
              </a:rPr>
              <a:t>quantity</a:t>
            </a:r>
            <a:endParaRPr lang="en-US" b="1" dirty="0">
              <a:solidFill>
                <a:schemeClr val="tx2"/>
              </a:solidFill>
              <a:ea typeface="ＭＳ Ｐゴシック" pitchFamily="34" charset="-128"/>
            </a:endParaRPr>
          </a:p>
          <a:p>
            <a:pPr lvl="1">
              <a:lnSpc>
                <a:spcPct val="100000"/>
              </a:lnSpc>
              <a:buClr>
                <a:srgbClr val="878785"/>
              </a:buClr>
              <a:defRPr/>
            </a:pPr>
            <a:r>
              <a:rPr lang="en-US" dirty="0">
                <a:solidFill>
                  <a:srgbClr val="000000"/>
                </a:solidFill>
              </a:rPr>
              <a:t>Brazed Plate Evaporators, </a:t>
            </a:r>
            <a:r>
              <a:rPr lang="en-US" dirty="0" err="1">
                <a:solidFill>
                  <a:srgbClr val="000000"/>
                </a:solidFill>
              </a:rPr>
              <a:t>Microchannel</a:t>
            </a:r>
            <a:r>
              <a:rPr lang="en-US" dirty="0">
                <a:solidFill>
                  <a:srgbClr val="000000"/>
                </a:solidFill>
              </a:rPr>
              <a:t>… </a:t>
            </a:r>
            <a:r>
              <a:rPr lang="en-US" b="1" dirty="0">
                <a:solidFill>
                  <a:srgbClr val="000000"/>
                </a:solidFill>
              </a:rPr>
              <a:t>	</a:t>
            </a:r>
            <a:r>
              <a:rPr lang="en-US" dirty="0">
                <a:solidFill>
                  <a:schemeClr val="tx2"/>
                </a:solidFill>
              </a:rPr>
              <a:t>…technologies improve, reduce </a:t>
            </a:r>
            <a:r>
              <a:rPr lang="en-US" dirty="0" smtClean="0">
                <a:solidFill>
                  <a:schemeClr val="tx2"/>
                </a:solidFill>
              </a:rPr>
              <a:t>charge 					    reduced unit weight, </a:t>
            </a:r>
            <a:endParaRPr lang="en-US" dirty="0">
              <a:solidFill>
                <a:schemeClr val="tx2"/>
              </a:solidFill>
            </a:endParaRPr>
          </a:p>
          <a:p>
            <a:pPr lvl="1">
              <a:lnSpc>
                <a:spcPct val="100000"/>
              </a:lnSpc>
              <a:buClr>
                <a:srgbClr val="878785"/>
              </a:buClr>
              <a:defRPr/>
            </a:pPr>
            <a:r>
              <a:rPr lang="en-US" dirty="0">
                <a:solidFill>
                  <a:srgbClr val="000000"/>
                </a:solidFill>
              </a:rPr>
              <a:t>Pump </a:t>
            </a:r>
            <a:r>
              <a:rPr lang="en-US" dirty="0" smtClean="0">
                <a:solidFill>
                  <a:srgbClr val="000000"/>
                </a:solidFill>
              </a:rPr>
              <a:t>kits for ease insulation…</a:t>
            </a:r>
            <a:r>
              <a:rPr lang="en-US" dirty="0">
                <a:solidFill>
                  <a:srgbClr val="000000"/>
                </a:solidFill>
              </a:rPr>
              <a:t>		</a:t>
            </a:r>
            <a:r>
              <a:rPr lang="en-US" dirty="0" smtClean="0">
                <a:solidFill>
                  <a:schemeClr val="tx2"/>
                </a:solidFill>
              </a:rPr>
              <a:t>…</a:t>
            </a:r>
            <a:r>
              <a:rPr lang="en-US" dirty="0">
                <a:solidFill>
                  <a:schemeClr val="tx2"/>
                </a:solidFill>
              </a:rPr>
              <a:t>add application range, options</a:t>
            </a:r>
          </a:p>
          <a:p>
            <a:pPr lvl="1">
              <a:lnSpc>
                <a:spcPct val="100000"/>
              </a:lnSpc>
              <a:buClr>
                <a:srgbClr val="878785"/>
              </a:buClr>
              <a:defRPr/>
            </a:pPr>
            <a:r>
              <a:rPr lang="en-US" dirty="0" smtClean="0">
                <a:solidFill>
                  <a:srgbClr val="000000"/>
                </a:solidFill>
              </a:rPr>
              <a:t>Reduced sound </a:t>
            </a:r>
            <a:r>
              <a:rPr lang="en-US" dirty="0">
                <a:solidFill>
                  <a:srgbClr val="000000"/>
                </a:solidFill>
              </a:rPr>
              <a:t>levels…			</a:t>
            </a:r>
            <a:r>
              <a:rPr lang="en-US" dirty="0">
                <a:solidFill>
                  <a:schemeClr val="tx2"/>
                </a:solidFill>
              </a:rPr>
              <a:t>…</a:t>
            </a:r>
            <a:r>
              <a:rPr lang="en-US" dirty="0" smtClean="0">
                <a:solidFill>
                  <a:schemeClr val="tx2"/>
                </a:solidFill>
              </a:rPr>
              <a:t>improved fan options and compressor  </a:t>
            </a:r>
            <a:r>
              <a:rPr lang="en-US" dirty="0">
                <a:solidFill>
                  <a:schemeClr val="tx2"/>
                </a:solidFill>
              </a:rPr>
              <a:t>	</a:t>
            </a:r>
            <a:r>
              <a:rPr lang="en-US" dirty="0" smtClean="0">
                <a:solidFill>
                  <a:schemeClr val="tx2"/>
                </a:solidFill>
              </a:rPr>
              <a:t>				    plus attenuation options.</a:t>
            </a:r>
          </a:p>
          <a:p>
            <a:pPr lvl="1">
              <a:lnSpc>
                <a:spcPct val="100000"/>
              </a:lnSpc>
              <a:buClr>
                <a:srgbClr val="878785"/>
              </a:buClr>
              <a:defRPr/>
            </a:pPr>
            <a:r>
              <a:rPr lang="en-US" dirty="0" smtClean="0"/>
              <a:t>Heating ability…				</a:t>
            </a:r>
            <a:r>
              <a:rPr lang="en-US" dirty="0" smtClean="0">
                <a:solidFill>
                  <a:schemeClr val="tx2"/>
                </a:solidFill>
              </a:rPr>
              <a:t>…Heat Recovery option providing 					    usable heat output</a:t>
            </a:r>
            <a:endParaRPr lang="en-US" dirty="0">
              <a:solidFill>
                <a:schemeClr val="tx2"/>
              </a:solidFill>
            </a:endParaRPr>
          </a:p>
          <a:p>
            <a:pPr lvl="0">
              <a:lnSpc>
                <a:spcPct val="100000"/>
              </a:lnSpc>
              <a:buClr>
                <a:srgbClr val="878785"/>
              </a:buClr>
              <a:buNone/>
              <a:defRPr/>
            </a:pPr>
            <a:endParaRPr lang="en-US" sz="1600" b="1" dirty="0">
              <a:solidFill>
                <a:srgbClr val="000000"/>
              </a:solidFill>
            </a:endParaRPr>
          </a:p>
          <a:p>
            <a:pPr marL="285750" lvl="0" indent="-285750">
              <a:lnSpc>
                <a:spcPct val="100000"/>
              </a:lnSpc>
              <a:buClr>
                <a:srgbClr val="878785"/>
              </a:buClr>
              <a:defRPr/>
            </a:pPr>
            <a:r>
              <a:rPr lang="en-US" sz="1600" u="sng" dirty="0" smtClean="0">
                <a:solidFill>
                  <a:srgbClr val="000000"/>
                </a:solidFill>
              </a:rPr>
              <a:t>Summary</a:t>
            </a:r>
            <a:r>
              <a:rPr lang="en-US" sz="1600" dirty="0" smtClean="0">
                <a:solidFill>
                  <a:srgbClr val="000000"/>
                </a:solidFill>
              </a:rPr>
              <a:t>:</a:t>
            </a:r>
          </a:p>
          <a:p>
            <a:pPr lvl="1">
              <a:lnSpc>
                <a:spcPct val="100000"/>
              </a:lnSpc>
              <a:buClr>
                <a:srgbClr val="878785"/>
              </a:buClr>
              <a:defRPr/>
            </a:pPr>
            <a:r>
              <a:rPr lang="en-US" dirty="0" smtClean="0">
                <a:solidFill>
                  <a:srgbClr val="000000"/>
                </a:solidFill>
              </a:rPr>
              <a:t>New technologies… </a:t>
            </a:r>
            <a:r>
              <a:rPr lang="en-US" b="1" dirty="0" smtClean="0">
                <a:solidFill>
                  <a:srgbClr val="000000"/>
                </a:solidFill>
              </a:rPr>
              <a:t>			</a:t>
            </a:r>
            <a:r>
              <a:rPr lang="en-US" b="1" dirty="0" smtClean="0">
                <a:solidFill>
                  <a:schemeClr val="tx2"/>
                </a:solidFill>
              </a:rPr>
              <a:t>…</a:t>
            </a:r>
            <a:r>
              <a:rPr lang="en-US" dirty="0" smtClean="0">
                <a:solidFill>
                  <a:schemeClr val="tx2"/>
                </a:solidFill>
              </a:rPr>
              <a:t>offer </a:t>
            </a:r>
            <a:r>
              <a:rPr lang="en-US" dirty="0">
                <a:solidFill>
                  <a:schemeClr val="tx2"/>
                </a:solidFill>
              </a:rPr>
              <a:t>opportunity for improvement </a:t>
            </a:r>
          </a:p>
          <a:p>
            <a:pPr lvl="1">
              <a:lnSpc>
                <a:spcPct val="100000"/>
              </a:lnSpc>
              <a:buClr>
                <a:srgbClr val="878785"/>
              </a:buClr>
              <a:defRPr/>
            </a:pPr>
            <a:r>
              <a:rPr lang="en-US" dirty="0">
                <a:solidFill>
                  <a:srgbClr val="000000"/>
                </a:solidFill>
              </a:rPr>
              <a:t>No major competitive changes </a:t>
            </a:r>
            <a:r>
              <a:rPr lang="en-US" dirty="0" smtClean="0">
                <a:solidFill>
                  <a:srgbClr val="000000"/>
                </a:solidFill>
              </a:rPr>
              <a:t>expected… </a:t>
            </a:r>
            <a:r>
              <a:rPr lang="en-US" b="1" dirty="0" smtClean="0">
                <a:solidFill>
                  <a:srgbClr val="000000"/>
                </a:solidFill>
              </a:rPr>
              <a:t>	</a:t>
            </a:r>
            <a:r>
              <a:rPr lang="en-US" b="1" dirty="0" smtClean="0">
                <a:solidFill>
                  <a:schemeClr val="tx2"/>
                </a:solidFill>
              </a:rPr>
              <a:t>…</a:t>
            </a:r>
            <a:r>
              <a:rPr lang="en-US" dirty="0" smtClean="0">
                <a:solidFill>
                  <a:schemeClr val="tx2"/>
                </a:solidFill>
              </a:rPr>
              <a:t>until </a:t>
            </a:r>
            <a:r>
              <a:rPr lang="en-US" dirty="0">
                <a:solidFill>
                  <a:schemeClr val="tx2"/>
                </a:solidFill>
              </a:rPr>
              <a:t>next round of efficiency </a:t>
            </a:r>
            <a:r>
              <a:rPr lang="en-US" dirty="0" smtClean="0">
                <a:solidFill>
                  <a:schemeClr val="tx2"/>
                </a:solidFill>
              </a:rPr>
              <a:t>					…legislation </a:t>
            </a:r>
            <a:r>
              <a:rPr lang="en-US" dirty="0">
                <a:solidFill>
                  <a:schemeClr val="tx2"/>
                </a:solidFill>
              </a:rPr>
              <a:t>(2015</a:t>
            </a:r>
            <a:r>
              <a:rPr lang="en-US" dirty="0" smtClean="0">
                <a:solidFill>
                  <a:schemeClr val="tx2"/>
                </a:solidFill>
              </a:rPr>
              <a:t>) </a:t>
            </a:r>
            <a:r>
              <a:rPr lang="en-US" dirty="0" err="1" smtClean="0">
                <a:solidFill>
                  <a:schemeClr val="tx2"/>
                </a:solidFill>
              </a:rPr>
              <a:t>EcoDesign</a:t>
            </a:r>
            <a:r>
              <a:rPr lang="en-US" dirty="0" smtClean="0">
                <a:solidFill>
                  <a:schemeClr val="tx2"/>
                </a:solidFill>
              </a:rPr>
              <a:t>.</a:t>
            </a:r>
            <a:endParaRPr lang="en-US" dirty="0">
              <a:solidFill>
                <a:schemeClr val="tx2"/>
              </a:solidFill>
            </a:endParaRPr>
          </a:p>
          <a:p>
            <a:endParaRPr lang="en-GB" dirty="0"/>
          </a:p>
        </p:txBody>
      </p:sp>
      <p:sp>
        <p:nvSpPr>
          <p:cNvPr id="4" name="Footer Placeholder 3"/>
          <p:cNvSpPr>
            <a:spLocks noGrp="1"/>
          </p:cNvSpPr>
          <p:nvPr>
            <p:ph type="ftr" sz="quarter" idx="10"/>
          </p:nvPr>
        </p:nvSpPr>
        <p:spPr/>
        <p:txBody>
          <a:bodyPr/>
          <a:lstStyle/>
          <a:p>
            <a:r>
              <a:rPr lang="de-DE" smtClean="0"/>
              <a:t>Johnson Controls</a:t>
            </a:r>
            <a:endParaRPr lang="de-DE"/>
          </a:p>
        </p:txBody>
      </p:sp>
      <p:sp>
        <p:nvSpPr>
          <p:cNvPr id="5" name="Slide Number Placeholder 4"/>
          <p:cNvSpPr>
            <a:spLocks noGrp="1"/>
          </p:cNvSpPr>
          <p:nvPr>
            <p:ph type="sldNum" sz="quarter" idx="11"/>
          </p:nvPr>
        </p:nvSpPr>
        <p:spPr/>
        <p:txBody>
          <a:bodyPr/>
          <a:lstStyle/>
          <a:p>
            <a:fld id="{0FB62E79-44A6-6044-956A-E40D50341462}" type="slidenum">
              <a:rPr lang="de-DE" smtClean="0"/>
              <a:pPr/>
              <a:t>4</a:t>
            </a:fld>
            <a:endParaRPr lang="de-DE"/>
          </a:p>
        </p:txBody>
      </p:sp>
    </p:spTree>
    <p:extLst>
      <p:ext uri="{BB962C8B-B14F-4D97-AF65-F5344CB8AC3E}">
        <p14:creationId xmlns:p14="http://schemas.microsoft.com/office/powerpoint/2010/main" val="1056875755"/>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4572000" cy="6858000"/>
          </a:xfrm>
          <a:prstGeom prst="rect">
            <a:avLst/>
          </a:prstGeom>
          <a:solidFill>
            <a:schemeClr val="tx2"/>
          </a:solidFill>
          <a:ln w="9525">
            <a:noFill/>
            <a:miter lim="800000"/>
            <a:headEnd/>
            <a:tailEnd/>
          </a:ln>
        </p:spPr>
        <p:txBody>
          <a:bodyPr wrap="none" anchor="ctr"/>
          <a:lstStyle/>
          <a:p>
            <a:endParaRPr lang="en-US"/>
          </a:p>
        </p:txBody>
      </p:sp>
      <p:sp>
        <p:nvSpPr>
          <p:cNvPr id="5122" name="Footer Placeholder 1"/>
          <p:cNvSpPr>
            <a:spLocks noGrp="1"/>
          </p:cNvSpPr>
          <p:nvPr>
            <p:ph type="ftr" sz="quarter" idx="10"/>
          </p:nvPr>
        </p:nvSpPr>
        <p:spPr>
          <a:noFill/>
        </p:spPr>
        <p:txBody>
          <a:bodyPr/>
          <a:lstStyle/>
          <a:p>
            <a:endParaRPr lang="de-DE" dirty="0"/>
          </a:p>
        </p:txBody>
      </p:sp>
      <p:sp>
        <p:nvSpPr>
          <p:cNvPr id="5123" name="Slide Number Placeholder 2"/>
          <p:cNvSpPr>
            <a:spLocks noGrp="1"/>
          </p:cNvSpPr>
          <p:nvPr>
            <p:ph type="sldNum" sz="quarter" idx="4294967295"/>
          </p:nvPr>
        </p:nvSpPr>
        <p:spPr>
          <a:xfrm>
            <a:off x="468313" y="6416675"/>
            <a:ext cx="215900" cy="130175"/>
          </a:xfrm>
          <a:prstGeom prst="rect">
            <a:avLst/>
          </a:prstGeom>
          <a:noFill/>
        </p:spPr>
        <p:txBody>
          <a:bodyPr/>
          <a:lstStyle/>
          <a:p>
            <a:fld id="{252871FE-CBBA-4C15-862F-BBD93E0F8490}" type="slidenum">
              <a:rPr lang="de-DE"/>
              <a:pPr/>
              <a:t>40</a:t>
            </a:fld>
            <a:endParaRPr lang="de-DE"/>
          </a:p>
        </p:txBody>
      </p:sp>
      <p:sp>
        <p:nvSpPr>
          <p:cNvPr id="5125" name="Rectangle 3"/>
          <p:cNvSpPr>
            <a:spLocks noGrp="1" noChangeArrowheads="1"/>
          </p:cNvSpPr>
          <p:nvPr>
            <p:ph type="ctrTitle" idx="4294967295"/>
          </p:nvPr>
        </p:nvSpPr>
        <p:spPr>
          <a:xfrm>
            <a:off x="468313" y="1268413"/>
            <a:ext cx="3816350" cy="1909762"/>
          </a:xfrm>
          <a:noFill/>
        </p:spPr>
        <p:txBody>
          <a:bodyPr anchor="b"/>
          <a:lstStyle/>
          <a:p>
            <a:pPr eaLnBrk="1" hangingPunct="1">
              <a:spcBef>
                <a:spcPct val="50000"/>
              </a:spcBef>
              <a:tabLst>
                <a:tab pos="2330450" algn="l"/>
              </a:tabLst>
            </a:pPr>
            <a:r>
              <a:rPr lang="de-DE" sz="2800" b="0" dirty="0" smtClean="0">
                <a:solidFill>
                  <a:schemeClr val="bg1"/>
                </a:solidFill>
              </a:rPr>
              <a:t>YVAA  Competitive Landscape Update</a:t>
            </a:r>
          </a:p>
        </p:txBody>
      </p:sp>
    </p:spTree>
    <p:extLst>
      <p:ext uri="{BB962C8B-B14F-4D97-AF65-F5344CB8AC3E}">
        <p14:creationId xmlns:p14="http://schemas.microsoft.com/office/powerpoint/2010/main" val="2500822924"/>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22300" y="881063"/>
            <a:ext cx="7694613" cy="5211762"/>
          </a:xfrm>
          <a:prstGeom prst="rect">
            <a:avLst/>
          </a:prstGeom>
          <a:noFill/>
          <a:ln w="9525">
            <a:noFill/>
            <a:miter lim="800000"/>
            <a:headEnd/>
            <a:tailEnd/>
          </a:ln>
        </p:spPr>
      </p:pic>
      <p:pic>
        <p:nvPicPr>
          <p:cNvPr id="7173" name="chart"/>
          <p:cNvPicPr>
            <a:picLocks noChangeAspect="1"/>
          </p:cNvPicPr>
          <p:nvPr/>
        </p:nvPicPr>
        <p:blipFill>
          <a:blip r:embed="rId3" cstate="print"/>
          <a:srcRect/>
          <a:stretch>
            <a:fillRect/>
          </a:stretch>
        </p:blipFill>
        <p:spPr bwMode="auto">
          <a:xfrm>
            <a:off x="5219700" y="2576513"/>
            <a:ext cx="936625" cy="647700"/>
          </a:xfrm>
          <a:prstGeom prst="rect">
            <a:avLst/>
          </a:prstGeom>
          <a:noFill/>
          <a:ln w="9525">
            <a:noFill/>
            <a:miter lim="800000"/>
            <a:headEnd/>
            <a:tailEnd/>
          </a:ln>
        </p:spPr>
      </p:pic>
      <p:pic>
        <p:nvPicPr>
          <p:cNvPr id="7174" name="chart"/>
          <p:cNvPicPr>
            <a:picLocks noChangeAspect="1"/>
          </p:cNvPicPr>
          <p:nvPr/>
        </p:nvPicPr>
        <p:blipFill>
          <a:blip r:embed="rId4" cstate="print"/>
          <a:srcRect/>
          <a:stretch>
            <a:fillRect/>
          </a:stretch>
        </p:blipFill>
        <p:spPr bwMode="auto">
          <a:xfrm>
            <a:off x="4356100" y="1822450"/>
            <a:ext cx="936625" cy="655638"/>
          </a:xfrm>
          <a:prstGeom prst="rect">
            <a:avLst/>
          </a:prstGeom>
          <a:noFill/>
          <a:ln w="9525">
            <a:noFill/>
            <a:miter lim="800000"/>
            <a:headEnd/>
            <a:tailEnd/>
          </a:ln>
        </p:spPr>
      </p:pic>
      <p:pic>
        <p:nvPicPr>
          <p:cNvPr id="7175" name="Picture 10" descr="RTAC.jpg"/>
          <p:cNvPicPr>
            <a:picLocks noChangeAspect="1"/>
          </p:cNvPicPr>
          <p:nvPr/>
        </p:nvPicPr>
        <p:blipFill>
          <a:blip r:embed="rId5" cstate="print"/>
          <a:srcRect/>
          <a:stretch>
            <a:fillRect/>
          </a:stretch>
        </p:blipFill>
        <p:spPr bwMode="auto">
          <a:xfrm>
            <a:off x="4338638" y="3246438"/>
            <a:ext cx="809625" cy="630237"/>
          </a:xfrm>
          <a:prstGeom prst="rect">
            <a:avLst/>
          </a:prstGeom>
          <a:noFill/>
          <a:ln w="9525">
            <a:noFill/>
            <a:miter lim="800000"/>
            <a:headEnd/>
            <a:tailEnd/>
          </a:ln>
        </p:spPr>
      </p:pic>
      <p:pic>
        <p:nvPicPr>
          <p:cNvPr id="7176" name="chart"/>
          <p:cNvPicPr>
            <a:picLocks noChangeAspect="1"/>
          </p:cNvPicPr>
          <p:nvPr/>
        </p:nvPicPr>
        <p:blipFill>
          <a:blip r:embed="rId6" cstate="print"/>
          <a:srcRect/>
          <a:stretch>
            <a:fillRect/>
          </a:stretch>
        </p:blipFill>
        <p:spPr bwMode="auto">
          <a:xfrm>
            <a:off x="3779838" y="3984625"/>
            <a:ext cx="792162" cy="574675"/>
          </a:xfrm>
          <a:prstGeom prst="rect">
            <a:avLst/>
          </a:prstGeom>
          <a:noFill/>
          <a:ln w="9525">
            <a:noFill/>
            <a:miter lim="800000"/>
            <a:headEnd/>
            <a:tailEnd/>
          </a:ln>
        </p:spPr>
      </p:pic>
      <p:pic>
        <p:nvPicPr>
          <p:cNvPr id="7177" name="chart"/>
          <p:cNvPicPr>
            <a:picLocks noChangeAspect="1"/>
          </p:cNvPicPr>
          <p:nvPr/>
        </p:nvPicPr>
        <p:blipFill>
          <a:blip r:embed="rId7" cstate="print"/>
          <a:srcRect/>
          <a:stretch>
            <a:fillRect/>
          </a:stretch>
        </p:blipFill>
        <p:spPr bwMode="auto">
          <a:xfrm>
            <a:off x="5867400" y="4797425"/>
            <a:ext cx="1008063" cy="444500"/>
          </a:xfrm>
          <a:prstGeom prst="rect">
            <a:avLst/>
          </a:prstGeom>
          <a:noFill/>
          <a:ln w="9525">
            <a:noFill/>
            <a:miter lim="800000"/>
            <a:headEnd/>
            <a:tailEnd/>
          </a:ln>
        </p:spPr>
      </p:pic>
      <p:pic>
        <p:nvPicPr>
          <p:cNvPr id="7178" name="chart"/>
          <p:cNvPicPr>
            <a:picLocks noChangeAspect="1"/>
          </p:cNvPicPr>
          <p:nvPr/>
        </p:nvPicPr>
        <p:blipFill>
          <a:blip r:embed="rId8" cstate="print"/>
          <a:srcRect/>
          <a:stretch>
            <a:fillRect/>
          </a:stretch>
        </p:blipFill>
        <p:spPr bwMode="auto">
          <a:xfrm>
            <a:off x="5795963" y="908050"/>
            <a:ext cx="1079500" cy="850900"/>
          </a:xfrm>
          <a:prstGeom prst="rect">
            <a:avLst/>
          </a:prstGeom>
          <a:noFill/>
          <a:ln w="9525">
            <a:noFill/>
            <a:miter lim="800000"/>
            <a:headEnd/>
            <a:tailEnd/>
          </a:ln>
        </p:spPr>
      </p:pic>
      <p:sp>
        <p:nvSpPr>
          <p:cNvPr id="7179" name="TextBox 14"/>
          <p:cNvSpPr txBox="1">
            <a:spLocks noChangeArrowheads="1"/>
          </p:cNvSpPr>
          <p:nvPr/>
        </p:nvSpPr>
        <p:spPr bwMode="auto">
          <a:xfrm>
            <a:off x="6324600" y="2730500"/>
            <a:ext cx="695325" cy="338138"/>
          </a:xfrm>
          <a:prstGeom prst="rect">
            <a:avLst/>
          </a:prstGeom>
          <a:noFill/>
          <a:ln w="9525">
            <a:noFill/>
            <a:miter lim="800000"/>
            <a:headEnd/>
            <a:tailEnd/>
          </a:ln>
        </p:spPr>
        <p:txBody>
          <a:bodyPr wrap="none">
            <a:spAutoFit/>
          </a:bodyPr>
          <a:lstStyle/>
          <a:p>
            <a:r>
              <a:rPr lang="en-US" sz="1600" b="1"/>
              <a:t>30XA</a:t>
            </a:r>
          </a:p>
        </p:txBody>
      </p:sp>
      <p:sp>
        <p:nvSpPr>
          <p:cNvPr id="7180" name="TextBox 15"/>
          <p:cNvSpPr txBox="1">
            <a:spLocks noChangeArrowheads="1"/>
          </p:cNvSpPr>
          <p:nvPr/>
        </p:nvSpPr>
        <p:spPr bwMode="auto">
          <a:xfrm>
            <a:off x="5627688" y="3451225"/>
            <a:ext cx="738187" cy="338138"/>
          </a:xfrm>
          <a:prstGeom prst="rect">
            <a:avLst/>
          </a:prstGeom>
          <a:noFill/>
          <a:ln w="9525">
            <a:noFill/>
            <a:miter lim="800000"/>
            <a:headEnd/>
            <a:tailEnd/>
          </a:ln>
        </p:spPr>
        <p:txBody>
          <a:bodyPr wrap="none">
            <a:spAutoFit/>
          </a:bodyPr>
          <a:lstStyle/>
          <a:p>
            <a:r>
              <a:rPr lang="en-US" sz="1600" b="1"/>
              <a:t>RTAC</a:t>
            </a:r>
          </a:p>
        </p:txBody>
      </p:sp>
      <p:sp>
        <p:nvSpPr>
          <p:cNvPr id="7181" name="TextBox 16"/>
          <p:cNvSpPr txBox="1">
            <a:spLocks noChangeArrowheads="1"/>
          </p:cNvSpPr>
          <p:nvPr/>
        </p:nvSpPr>
        <p:spPr bwMode="auto">
          <a:xfrm>
            <a:off x="5780088" y="4170363"/>
            <a:ext cx="754062" cy="338137"/>
          </a:xfrm>
          <a:prstGeom prst="rect">
            <a:avLst/>
          </a:prstGeom>
          <a:noFill/>
          <a:ln w="9525">
            <a:noFill/>
            <a:miter lim="800000"/>
            <a:headEnd/>
            <a:tailEnd/>
          </a:ln>
        </p:spPr>
        <p:txBody>
          <a:bodyPr wrap="none">
            <a:spAutoFit/>
          </a:bodyPr>
          <a:lstStyle/>
          <a:p>
            <a:r>
              <a:rPr lang="en-US" sz="1600" b="1"/>
              <a:t>FOCS</a:t>
            </a:r>
          </a:p>
        </p:txBody>
      </p:sp>
      <p:sp>
        <p:nvSpPr>
          <p:cNvPr id="7182" name="TextBox 17"/>
          <p:cNvSpPr txBox="1">
            <a:spLocks noChangeArrowheads="1"/>
          </p:cNvSpPr>
          <p:nvPr/>
        </p:nvSpPr>
        <p:spPr bwMode="auto">
          <a:xfrm>
            <a:off x="4643438" y="4891088"/>
            <a:ext cx="650875" cy="338137"/>
          </a:xfrm>
          <a:prstGeom prst="rect">
            <a:avLst/>
          </a:prstGeom>
          <a:noFill/>
          <a:ln w="9525">
            <a:noFill/>
            <a:miter lim="800000"/>
            <a:headEnd/>
            <a:tailEnd/>
          </a:ln>
        </p:spPr>
        <p:txBody>
          <a:bodyPr wrap="none">
            <a:spAutoFit/>
          </a:bodyPr>
          <a:lstStyle/>
          <a:p>
            <a:r>
              <a:rPr lang="en-US" sz="1600" b="1"/>
              <a:t>AWS</a:t>
            </a:r>
          </a:p>
        </p:txBody>
      </p:sp>
      <p:sp>
        <p:nvSpPr>
          <p:cNvPr id="7183" name="TextBox 18"/>
          <p:cNvSpPr txBox="1">
            <a:spLocks noChangeArrowheads="1"/>
          </p:cNvSpPr>
          <p:nvPr/>
        </p:nvSpPr>
        <p:spPr bwMode="auto">
          <a:xfrm>
            <a:off x="5302250" y="2009775"/>
            <a:ext cx="663575" cy="339725"/>
          </a:xfrm>
          <a:prstGeom prst="rect">
            <a:avLst/>
          </a:prstGeom>
          <a:noFill/>
          <a:ln w="9525">
            <a:noFill/>
            <a:miter lim="800000"/>
            <a:headEnd/>
            <a:tailEnd/>
          </a:ln>
        </p:spPr>
        <p:txBody>
          <a:bodyPr wrap="none">
            <a:spAutoFit/>
          </a:bodyPr>
          <a:lstStyle/>
          <a:p>
            <a:r>
              <a:rPr lang="en-US" sz="1600" b="1"/>
              <a:t>YCIV</a:t>
            </a:r>
          </a:p>
        </p:txBody>
      </p:sp>
      <p:sp>
        <p:nvSpPr>
          <p:cNvPr id="7184" name="TextBox 19"/>
          <p:cNvSpPr txBox="1">
            <a:spLocks noChangeArrowheads="1"/>
          </p:cNvSpPr>
          <p:nvPr/>
        </p:nvSpPr>
        <p:spPr bwMode="auto">
          <a:xfrm>
            <a:off x="4572000" y="1290638"/>
            <a:ext cx="736600" cy="338137"/>
          </a:xfrm>
          <a:prstGeom prst="rect">
            <a:avLst/>
          </a:prstGeom>
          <a:noFill/>
          <a:ln w="9525">
            <a:noFill/>
            <a:miter lim="800000"/>
            <a:headEnd/>
            <a:tailEnd/>
          </a:ln>
        </p:spPr>
        <p:txBody>
          <a:bodyPr wrap="none">
            <a:spAutoFit/>
          </a:bodyPr>
          <a:lstStyle/>
          <a:p>
            <a:r>
              <a:rPr lang="en-US" sz="1600" b="1"/>
              <a:t>YVAA</a:t>
            </a:r>
          </a:p>
        </p:txBody>
      </p:sp>
      <p:sp>
        <p:nvSpPr>
          <p:cNvPr id="18" name="Rectangle 2"/>
          <p:cNvSpPr txBox="1">
            <a:spLocks noChangeArrowheads="1"/>
          </p:cNvSpPr>
          <p:nvPr/>
        </p:nvSpPr>
        <p:spPr bwMode="auto">
          <a:xfrm>
            <a:off x="441325" y="234950"/>
            <a:ext cx="8115300" cy="690563"/>
          </a:xfrm>
          <a:prstGeom prst="rect">
            <a:avLst/>
          </a:prstGeom>
          <a:noFill/>
          <a:ln w="9525">
            <a:noFill/>
            <a:miter lim="800000"/>
            <a:headEnd/>
            <a:tailEnd/>
          </a:ln>
          <a:effectLst/>
        </p:spPr>
        <p:txBody>
          <a:bodyPr lIns="0" tIns="0" rIns="0" bIns="0"/>
          <a:lstStyle/>
          <a:p>
            <a:pPr>
              <a:lnSpc>
                <a:spcPct val="110000"/>
              </a:lnSpc>
              <a:defRPr/>
            </a:pPr>
            <a:r>
              <a:rPr lang="en-US" sz="2000" b="1" dirty="0" smtClean="0"/>
              <a:t>YVAA – YORK Variable Speed Air-Cooled Screw Chillers</a:t>
            </a:r>
          </a:p>
          <a:p>
            <a:pPr>
              <a:lnSpc>
                <a:spcPct val="110000"/>
              </a:lnSpc>
              <a:defRPr/>
            </a:pPr>
            <a:r>
              <a:rPr lang="en-US" sz="2000" b="1" kern="0" dirty="0" smtClean="0">
                <a:solidFill>
                  <a:schemeClr val="tx2"/>
                </a:solidFill>
              </a:rPr>
              <a:t>Competitive Landscape</a:t>
            </a:r>
          </a:p>
        </p:txBody>
      </p:sp>
      <p:sp>
        <p:nvSpPr>
          <p:cNvPr id="19" name="Slide Number Placeholder 1"/>
          <p:cNvSpPr>
            <a:spLocks noGrp="1"/>
          </p:cNvSpPr>
          <p:nvPr>
            <p:ph type="sldNum" sz="quarter" idx="10"/>
          </p:nvPr>
        </p:nvSpPr>
        <p:spPr>
          <a:xfrm>
            <a:off x="457200" y="6445250"/>
            <a:ext cx="227013" cy="130175"/>
          </a:xfrm>
        </p:spPr>
        <p:txBody>
          <a:bodyPr/>
          <a:lstStyle/>
          <a:p>
            <a:pPr>
              <a:defRPr/>
            </a:pPr>
            <a:fld id="{BC70ADA9-DC47-4BFA-AAB7-6882127F2B9D}" type="slidenum">
              <a:rPr lang="de-DE" smtClean="0"/>
              <a:pPr>
                <a:defRPr/>
              </a:pPr>
              <a:t>41</a:t>
            </a:fld>
            <a:endParaRPr lang="de-DE" dirty="0"/>
          </a:p>
        </p:txBody>
      </p:sp>
    </p:spTree>
    <p:extLst>
      <p:ext uri="{BB962C8B-B14F-4D97-AF65-F5344CB8AC3E}">
        <p14:creationId xmlns:p14="http://schemas.microsoft.com/office/powerpoint/2010/main" val="2626270061"/>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40" name="Picture 2"/>
          <p:cNvPicPr>
            <a:picLocks noChangeAspect="1" noChangeArrowheads="1"/>
          </p:cNvPicPr>
          <p:nvPr/>
        </p:nvPicPr>
        <p:blipFill>
          <a:blip r:embed="rId2" cstate="print"/>
          <a:srcRect l="37981" t="9418" r="60612" b="77989"/>
          <a:stretch>
            <a:fillRect/>
          </a:stretch>
        </p:blipFill>
        <p:spPr bwMode="auto">
          <a:xfrm>
            <a:off x="3154363" y="1382713"/>
            <a:ext cx="106362" cy="598487"/>
          </a:xfrm>
          <a:prstGeom prst="rect">
            <a:avLst/>
          </a:prstGeom>
          <a:noFill/>
          <a:ln w="9525">
            <a:noFill/>
            <a:miter lim="800000"/>
            <a:headEnd/>
            <a:tailEnd/>
          </a:ln>
        </p:spPr>
      </p:pic>
      <p:pic>
        <p:nvPicPr>
          <p:cNvPr id="14341" name="Picture 2"/>
          <p:cNvPicPr>
            <a:picLocks noChangeAspect="1" noChangeArrowheads="1"/>
          </p:cNvPicPr>
          <p:nvPr/>
        </p:nvPicPr>
        <p:blipFill>
          <a:blip r:embed="rId2" cstate="print"/>
          <a:srcRect l="23808" t="9184" r="64833" b="77823"/>
          <a:stretch>
            <a:fillRect/>
          </a:stretch>
        </p:blipFill>
        <p:spPr bwMode="auto">
          <a:xfrm>
            <a:off x="2087563" y="1344613"/>
            <a:ext cx="858837" cy="617537"/>
          </a:xfrm>
          <a:prstGeom prst="rect">
            <a:avLst/>
          </a:prstGeom>
          <a:noFill/>
          <a:ln w="9525">
            <a:noFill/>
            <a:miter lim="800000"/>
            <a:headEnd/>
            <a:tailEnd/>
          </a:ln>
        </p:spPr>
      </p:pic>
      <p:grpSp>
        <p:nvGrpSpPr>
          <p:cNvPr id="2" name="Group 21"/>
          <p:cNvGrpSpPr>
            <a:grpSpLocks/>
          </p:cNvGrpSpPr>
          <p:nvPr/>
        </p:nvGrpSpPr>
        <p:grpSpPr bwMode="auto">
          <a:xfrm>
            <a:off x="334963" y="1268413"/>
            <a:ext cx="1595437" cy="835025"/>
            <a:chOff x="528" y="864"/>
            <a:chExt cx="1005" cy="526"/>
          </a:xfrm>
        </p:grpSpPr>
        <p:pic>
          <p:nvPicPr>
            <p:cNvPr id="14389" name="Picture 2"/>
            <p:cNvPicPr>
              <a:picLocks noChangeAspect="1" noChangeArrowheads="1"/>
            </p:cNvPicPr>
            <p:nvPr/>
          </p:nvPicPr>
          <p:blipFill>
            <a:blip r:embed="rId2" cstate="print"/>
            <a:srcRect l="798" t="7114" r="80180" b="75317"/>
            <a:stretch>
              <a:fillRect/>
            </a:stretch>
          </p:blipFill>
          <p:spPr bwMode="auto">
            <a:xfrm>
              <a:off x="528" y="864"/>
              <a:ext cx="906" cy="526"/>
            </a:xfrm>
            <a:prstGeom prst="rect">
              <a:avLst/>
            </a:prstGeom>
            <a:noFill/>
            <a:ln w="9525">
              <a:noFill/>
              <a:miter lim="800000"/>
              <a:headEnd/>
              <a:tailEnd/>
            </a:ln>
          </p:spPr>
        </p:pic>
        <p:pic>
          <p:nvPicPr>
            <p:cNvPr id="14390" name="Picture 2"/>
            <p:cNvPicPr>
              <a:picLocks noChangeAspect="1" noChangeArrowheads="1"/>
            </p:cNvPicPr>
            <p:nvPr/>
          </p:nvPicPr>
          <p:blipFill>
            <a:blip r:embed="rId2" cstate="print"/>
            <a:srcRect l="19756" t="9186" r="78040" b="86807"/>
            <a:stretch>
              <a:fillRect/>
            </a:stretch>
          </p:blipFill>
          <p:spPr bwMode="auto">
            <a:xfrm>
              <a:off x="1428" y="912"/>
              <a:ext cx="105" cy="120"/>
            </a:xfrm>
            <a:prstGeom prst="rect">
              <a:avLst/>
            </a:prstGeom>
            <a:noFill/>
            <a:ln w="9525">
              <a:noFill/>
              <a:miter lim="800000"/>
              <a:headEnd/>
              <a:tailEnd/>
            </a:ln>
          </p:spPr>
        </p:pic>
      </p:grpSp>
      <p:sp>
        <p:nvSpPr>
          <p:cNvPr id="14343" name="Rectangle 10"/>
          <p:cNvSpPr>
            <a:spLocks noChangeArrowheads="1"/>
          </p:cNvSpPr>
          <p:nvPr/>
        </p:nvSpPr>
        <p:spPr bwMode="auto">
          <a:xfrm>
            <a:off x="515938" y="1325563"/>
            <a:ext cx="8159750" cy="685800"/>
          </a:xfrm>
          <a:prstGeom prst="rect">
            <a:avLst/>
          </a:prstGeom>
          <a:noFill/>
          <a:ln w="9525">
            <a:solidFill>
              <a:srgbClr val="00CCFF"/>
            </a:solidFill>
            <a:miter lim="800000"/>
            <a:headEnd/>
            <a:tailEnd/>
          </a:ln>
        </p:spPr>
        <p:txBody>
          <a:bodyPr wrap="none" anchor="ctr"/>
          <a:lstStyle/>
          <a:p>
            <a:endParaRPr lang="en-US"/>
          </a:p>
        </p:txBody>
      </p:sp>
      <p:pic>
        <p:nvPicPr>
          <p:cNvPr id="14344" name="Picture 2"/>
          <p:cNvPicPr>
            <a:picLocks noChangeAspect="1" noChangeArrowheads="1"/>
          </p:cNvPicPr>
          <p:nvPr/>
        </p:nvPicPr>
        <p:blipFill>
          <a:blip r:embed="rId2" cstate="print"/>
          <a:srcRect l="43376" t="9184" r="46022" b="77823"/>
          <a:stretch>
            <a:fillRect/>
          </a:stretch>
        </p:blipFill>
        <p:spPr bwMode="auto">
          <a:xfrm>
            <a:off x="3535363" y="1346200"/>
            <a:ext cx="801687" cy="617538"/>
          </a:xfrm>
          <a:prstGeom prst="rect">
            <a:avLst/>
          </a:prstGeom>
          <a:noFill/>
          <a:ln w="9525">
            <a:noFill/>
            <a:miter lim="800000"/>
            <a:headEnd/>
            <a:tailEnd/>
          </a:ln>
        </p:spPr>
      </p:pic>
      <p:pic>
        <p:nvPicPr>
          <p:cNvPr id="14345" name="Picture 2"/>
          <p:cNvPicPr>
            <a:picLocks noChangeAspect="1" noChangeArrowheads="1"/>
          </p:cNvPicPr>
          <p:nvPr/>
        </p:nvPicPr>
        <p:blipFill>
          <a:blip r:embed="rId2" cstate="print"/>
          <a:srcRect l="62566" t="9184" r="27882" b="77823"/>
          <a:stretch>
            <a:fillRect/>
          </a:stretch>
        </p:blipFill>
        <p:spPr bwMode="auto">
          <a:xfrm>
            <a:off x="4983163" y="1336675"/>
            <a:ext cx="722312" cy="617538"/>
          </a:xfrm>
          <a:prstGeom prst="rect">
            <a:avLst/>
          </a:prstGeom>
          <a:noFill/>
          <a:ln w="9525">
            <a:noFill/>
            <a:miter lim="800000"/>
            <a:headEnd/>
            <a:tailEnd/>
          </a:ln>
        </p:spPr>
      </p:pic>
      <p:pic>
        <p:nvPicPr>
          <p:cNvPr id="14346" name="Picture 2"/>
          <p:cNvPicPr>
            <a:picLocks noChangeAspect="1" noChangeArrowheads="1"/>
          </p:cNvPicPr>
          <p:nvPr/>
        </p:nvPicPr>
        <p:blipFill>
          <a:blip r:embed="rId2" cstate="print"/>
          <a:srcRect l="80453" t="9184" r="9616" b="77823"/>
          <a:stretch>
            <a:fillRect/>
          </a:stretch>
        </p:blipFill>
        <p:spPr bwMode="auto">
          <a:xfrm>
            <a:off x="6354763" y="1336675"/>
            <a:ext cx="750887" cy="617538"/>
          </a:xfrm>
          <a:prstGeom prst="rect">
            <a:avLst/>
          </a:prstGeom>
          <a:noFill/>
          <a:ln w="9525">
            <a:noFill/>
            <a:miter lim="800000"/>
            <a:headEnd/>
            <a:tailEnd/>
          </a:ln>
        </p:spPr>
      </p:pic>
      <p:pic>
        <p:nvPicPr>
          <p:cNvPr id="14347" name="Picture 2"/>
          <p:cNvPicPr>
            <a:picLocks noChangeAspect="1" noChangeArrowheads="1"/>
          </p:cNvPicPr>
          <p:nvPr/>
        </p:nvPicPr>
        <p:blipFill>
          <a:blip r:embed="rId2" cstate="print"/>
          <a:srcRect l="2919" t="24683" r="80202" b="58383"/>
          <a:stretch>
            <a:fillRect/>
          </a:stretch>
        </p:blipFill>
        <p:spPr bwMode="auto">
          <a:xfrm>
            <a:off x="506413" y="2125663"/>
            <a:ext cx="1276350" cy="804862"/>
          </a:xfrm>
          <a:prstGeom prst="rect">
            <a:avLst/>
          </a:prstGeom>
          <a:noFill/>
          <a:ln w="9525">
            <a:noFill/>
            <a:miter lim="800000"/>
            <a:headEnd/>
            <a:tailEnd/>
          </a:ln>
        </p:spPr>
      </p:pic>
      <p:pic>
        <p:nvPicPr>
          <p:cNvPr id="14348" name="Picture 2"/>
          <p:cNvPicPr>
            <a:picLocks noChangeAspect="1" noChangeArrowheads="1"/>
          </p:cNvPicPr>
          <p:nvPr/>
        </p:nvPicPr>
        <p:blipFill>
          <a:blip r:embed="rId2" cstate="print"/>
          <a:srcRect l="37981" t="9418" r="60612" b="77989"/>
          <a:stretch>
            <a:fillRect/>
          </a:stretch>
        </p:blipFill>
        <p:spPr bwMode="auto">
          <a:xfrm>
            <a:off x="4602163" y="1373188"/>
            <a:ext cx="106362" cy="598487"/>
          </a:xfrm>
          <a:prstGeom prst="rect">
            <a:avLst/>
          </a:prstGeom>
          <a:noFill/>
          <a:ln w="9525">
            <a:noFill/>
            <a:miter lim="800000"/>
            <a:headEnd/>
            <a:tailEnd/>
          </a:ln>
        </p:spPr>
      </p:pic>
      <p:pic>
        <p:nvPicPr>
          <p:cNvPr id="14349" name="Picture 2"/>
          <p:cNvPicPr>
            <a:picLocks noChangeAspect="1" noChangeArrowheads="1"/>
          </p:cNvPicPr>
          <p:nvPr/>
        </p:nvPicPr>
        <p:blipFill>
          <a:blip r:embed="rId2" cstate="print"/>
          <a:srcRect l="37981" t="9418" r="60612" b="77989"/>
          <a:stretch>
            <a:fillRect/>
          </a:stretch>
        </p:blipFill>
        <p:spPr bwMode="auto">
          <a:xfrm>
            <a:off x="5973763" y="1363663"/>
            <a:ext cx="106362" cy="598487"/>
          </a:xfrm>
          <a:prstGeom prst="rect">
            <a:avLst/>
          </a:prstGeom>
          <a:noFill/>
          <a:ln w="9525">
            <a:noFill/>
            <a:miter lim="800000"/>
            <a:headEnd/>
            <a:tailEnd/>
          </a:ln>
        </p:spPr>
      </p:pic>
      <p:pic>
        <p:nvPicPr>
          <p:cNvPr id="14350" name="Picture 2"/>
          <p:cNvPicPr>
            <a:picLocks noChangeAspect="1" noChangeArrowheads="1"/>
          </p:cNvPicPr>
          <p:nvPr/>
        </p:nvPicPr>
        <p:blipFill>
          <a:blip r:embed="rId2" cstate="print"/>
          <a:srcRect l="2919" t="41617" r="80202" b="41216"/>
          <a:stretch>
            <a:fillRect/>
          </a:stretch>
        </p:blipFill>
        <p:spPr bwMode="auto">
          <a:xfrm>
            <a:off x="506413" y="2930525"/>
            <a:ext cx="1276350" cy="815975"/>
          </a:xfrm>
          <a:prstGeom prst="rect">
            <a:avLst/>
          </a:prstGeom>
          <a:noFill/>
          <a:ln w="9525">
            <a:noFill/>
            <a:miter lim="800000"/>
            <a:headEnd/>
            <a:tailEnd/>
          </a:ln>
        </p:spPr>
      </p:pic>
      <p:pic>
        <p:nvPicPr>
          <p:cNvPr id="14351" name="Picture 2"/>
          <p:cNvPicPr>
            <a:picLocks noChangeAspect="1" noChangeArrowheads="1"/>
          </p:cNvPicPr>
          <p:nvPr/>
        </p:nvPicPr>
        <p:blipFill>
          <a:blip r:embed="rId2" cstate="print"/>
          <a:srcRect l="2919" t="58984" r="80202" b="24283"/>
          <a:stretch>
            <a:fillRect/>
          </a:stretch>
        </p:blipFill>
        <p:spPr bwMode="auto">
          <a:xfrm>
            <a:off x="506413" y="3754438"/>
            <a:ext cx="1276350" cy="795337"/>
          </a:xfrm>
          <a:prstGeom prst="rect">
            <a:avLst/>
          </a:prstGeom>
          <a:noFill/>
          <a:ln w="9525">
            <a:noFill/>
            <a:miter lim="800000"/>
            <a:headEnd/>
            <a:tailEnd/>
          </a:ln>
        </p:spPr>
      </p:pic>
      <p:pic>
        <p:nvPicPr>
          <p:cNvPr id="14352" name="Picture 2"/>
          <p:cNvPicPr>
            <a:picLocks noChangeAspect="1" noChangeArrowheads="1"/>
          </p:cNvPicPr>
          <p:nvPr/>
        </p:nvPicPr>
        <p:blipFill>
          <a:blip r:embed="rId2" cstate="print"/>
          <a:srcRect l="2919" t="75485" r="80202" b="7147"/>
          <a:stretch>
            <a:fillRect/>
          </a:stretch>
        </p:blipFill>
        <p:spPr bwMode="auto">
          <a:xfrm>
            <a:off x="506413" y="4554538"/>
            <a:ext cx="1276350" cy="941387"/>
          </a:xfrm>
          <a:prstGeom prst="rect">
            <a:avLst/>
          </a:prstGeom>
          <a:noFill/>
          <a:ln w="9525">
            <a:noFill/>
            <a:miter lim="800000"/>
            <a:headEnd/>
            <a:tailEnd/>
          </a:ln>
        </p:spPr>
      </p:pic>
      <p:pic>
        <p:nvPicPr>
          <p:cNvPr id="14354" name="Picture 20"/>
          <p:cNvPicPr>
            <a:picLocks noChangeAspect="1" noChangeArrowheads="1"/>
          </p:cNvPicPr>
          <p:nvPr/>
        </p:nvPicPr>
        <p:blipFill>
          <a:blip r:embed="rId3" cstate="print"/>
          <a:srcRect/>
          <a:stretch>
            <a:fillRect/>
          </a:stretch>
        </p:blipFill>
        <p:spPr bwMode="auto">
          <a:xfrm>
            <a:off x="7440613" y="1430338"/>
            <a:ext cx="1163637" cy="182562"/>
          </a:xfrm>
          <a:prstGeom prst="rect">
            <a:avLst/>
          </a:prstGeom>
          <a:noFill/>
          <a:ln w="9525">
            <a:noFill/>
            <a:miter lim="800000"/>
            <a:headEnd/>
            <a:tailEnd/>
          </a:ln>
        </p:spPr>
      </p:pic>
      <p:pic>
        <p:nvPicPr>
          <p:cNvPr id="14355" name="Picture 2"/>
          <p:cNvPicPr>
            <a:picLocks noChangeAspect="1" noChangeArrowheads="1"/>
          </p:cNvPicPr>
          <p:nvPr/>
        </p:nvPicPr>
        <p:blipFill>
          <a:blip r:embed="rId2" cstate="print"/>
          <a:srcRect l="37981" t="9418" r="60612" b="77989"/>
          <a:stretch>
            <a:fillRect/>
          </a:stretch>
        </p:blipFill>
        <p:spPr bwMode="auto">
          <a:xfrm>
            <a:off x="7273925" y="1390650"/>
            <a:ext cx="106363" cy="598488"/>
          </a:xfrm>
          <a:prstGeom prst="rect">
            <a:avLst/>
          </a:prstGeom>
          <a:noFill/>
          <a:ln w="9525">
            <a:noFill/>
            <a:miter lim="800000"/>
            <a:headEnd/>
            <a:tailEnd/>
          </a:ln>
        </p:spPr>
      </p:pic>
      <p:sp>
        <p:nvSpPr>
          <p:cNvPr id="14356" name="TextBox 22"/>
          <p:cNvSpPr txBox="1">
            <a:spLocks noChangeArrowheads="1"/>
          </p:cNvSpPr>
          <p:nvPr/>
        </p:nvSpPr>
        <p:spPr bwMode="auto">
          <a:xfrm>
            <a:off x="7704138" y="1700213"/>
            <a:ext cx="539750" cy="246062"/>
          </a:xfrm>
          <a:prstGeom prst="rect">
            <a:avLst/>
          </a:prstGeom>
          <a:noFill/>
          <a:ln w="9525">
            <a:noFill/>
            <a:miter lim="800000"/>
            <a:headEnd/>
            <a:tailEnd/>
          </a:ln>
        </p:spPr>
        <p:txBody>
          <a:bodyPr wrap="none">
            <a:spAutoFit/>
          </a:bodyPr>
          <a:lstStyle/>
          <a:p>
            <a:r>
              <a:rPr lang="en-US" sz="1000" b="1"/>
              <a:t>FOCS</a:t>
            </a:r>
          </a:p>
        </p:txBody>
      </p:sp>
      <p:graphicFrame>
        <p:nvGraphicFramePr>
          <p:cNvPr id="24" name="Table 23"/>
          <p:cNvGraphicFramePr>
            <a:graphicFrameLocks noGrp="1"/>
          </p:cNvGraphicFramePr>
          <p:nvPr/>
        </p:nvGraphicFramePr>
        <p:xfrm>
          <a:off x="1789113" y="2125663"/>
          <a:ext cx="6888087" cy="3407969"/>
        </p:xfrm>
        <a:graphic>
          <a:graphicData uri="http://schemas.openxmlformats.org/drawingml/2006/table">
            <a:tbl>
              <a:tblPr/>
              <a:tblGrid>
                <a:gridCol w="1415480"/>
                <a:gridCol w="1440160"/>
                <a:gridCol w="1368152"/>
                <a:gridCol w="1368152"/>
                <a:gridCol w="1296143"/>
              </a:tblGrid>
              <a:tr h="798934">
                <a:tc>
                  <a:txBody>
                    <a:bodyPr/>
                    <a:lstStyle/>
                    <a:p>
                      <a:pPr algn="ctr" fontAlgn="t"/>
                      <a:r>
                        <a:rPr lang="en-US" sz="1200" b="0" i="0" u="none" strike="noStrike" dirty="0">
                          <a:solidFill>
                            <a:srgbClr val="333333"/>
                          </a:solidFill>
                          <a:latin typeface="Calibri"/>
                        </a:rPr>
                        <a:t>Screw, variable </a:t>
                      </a:r>
                      <a:r>
                        <a:rPr lang="en-US" sz="1200" b="0" i="0" u="none" strike="noStrike" dirty="0" smtClean="0">
                          <a:solidFill>
                            <a:srgbClr val="333333"/>
                          </a:solidFill>
                          <a:latin typeface="Calibri"/>
                        </a:rPr>
                        <a:t>speed standard</a:t>
                      </a:r>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Screw, fixed speed</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Screw, fixed speed</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Screw, fixed speed</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Screw, fixed speed</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30539">
                <a:tc>
                  <a:txBody>
                    <a:bodyPr/>
                    <a:lstStyle/>
                    <a:p>
                      <a:pPr algn="ctr" fontAlgn="t"/>
                      <a:r>
                        <a:rPr lang="en-US" sz="1200" b="0" i="0" u="none" strike="noStrike" dirty="0">
                          <a:solidFill>
                            <a:srgbClr val="333333"/>
                          </a:solidFill>
                          <a:latin typeface="Calibri"/>
                        </a:rPr>
                        <a:t>Micro channel, all </a:t>
                      </a:r>
                      <a:r>
                        <a:rPr lang="en-US" sz="1200" b="0" i="0" u="none" strike="noStrike" dirty="0" smtClean="0">
                          <a:solidFill>
                            <a:srgbClr val="333333"/>
                          </a:solidFill>
                          <a:latin typeface="Calibri"/>
                        </a:rPr>
                        <a:t>aluminum</a:t>
                      </a:r>
                    </a:p>
                    <a:p>
                      <a:pPr algn="ctr" fontAlgn="t"/>
                      <a:r>
                        <a:rPr lang="en-US" sz="1200" b="0" i="0" u="none" strike="noStrike" dirty="0" smtClean="0">
                          <a:solidFill>
                            <a:srgbClr val="333333"/>
                          </a:solidFill>
                          <a:latin typeface="Calibri"/>
                        </a:rPr>
                        <a:t> </a:t>
                      </a:r>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Traditional, copper tubes aluminum </a:t>
                      </a:r>
                      <a:r>
                        <a:rPr lang="en-US" sz="1200" b="0" i="0" u="none" strike="noStrike" dirty="0" smtClean="0">
                          <a:solidFill>
                            <a:srgbClr val="333333"/>
                          </a:solidFill>
                          <a:latin typeface="Calibri"/>
                        </a:rPr>
                        <a:t>fins</a:t>
                      </a:r>
                    </a:p>
                    <a:p>
                      <a:pPr algn="ctr" fontAlgn="t"/>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Micro channel (optional copper tubes aluminum </a:t>
                      </a:r>
                      <a:r>
                        <a:rPr lang="en-US" sz="1200" b="0" i="0" u="none" strike="noStrike" dirty="0" smtClean="0">
                          <a:solidFill>
                            <a:srgbClr val="333333"/>
                          </a:solidFill>
                          <a:latin typeface="Calibri"/>
                        </a:rPr>
                        <a:t>fins)</a:t>
                      </a:r>
                    </a:p>
                    <a:p>
                      <a:pPr algn="ctr" fontAlgn="t"/>
                      <a:endParaRPr lang="en-US" sz="1200" b="0" i="0" u="none" strike="noStrike" dirty="0">
                        <a:solidFill>
                          <a:srgbClr val="333333"/>
                        </a:solidFill>
                        <a:latin typeface="Calibri"/>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Traditional, copper tubes aluminum </a:t>
                      </a:r>
                      <a:r>
                        <a:rPr lang="en-US" sz="1200" b="0" i="0" u="none" strike="noStrike" dirty="0" smtClean="0">
                          <a:solidFill>
                            <a:srgbClr val="333333"/>
                          </a:solidFill>
                          <a:latin typeface="Calibri"/>
                        </a:rPr>
                        <a:t>fins</a:t>
                      </a:r>
                    </a:p>
                    <a:p>
                      <a:pPr algn="ctr" fontAlgn="t"/>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Traditional, copper tubes aluminum </a:t>
                      </a:r>
                      <a:r>
                        <a:rPr lang="en-US" sz="1200" b="0" i="0" u="none" strike="noStrike" dirty="0" smtClean="0">
                          <a:solidFill>
                            <a:srgbClr val="333333"/>
                          </a:solidFill>
                          <a:latin typeface="Calibri"/>
                        </a:rPr>
                        <a:t>fins</a:t>
                      </a:r>
                    </a:p>
                    <a:p>
                      <a:pPr algn="ctr" fontAlgn="t"/>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64096">
                <a:tc>
                  <a:txBody>
                    <a:bodyPr/>
                    <a:lstStyle/>
                    <a:p>
                      <a:pPr algn="ctr" fontAlgn="t"/>
                      <a:r>
                        <a:rPr lang="en-US" sz="1200" b="0" i="0" u="none" strike="noStrike">
                          <a:solidFill>
                            <a:srgbClr val="333333"/>
                          </a:solidFill>
                          <a:latin typeface="Calibri"/>
                        </a:rPr>
                        <a:t>Totally Enclosed, Air Over (TEAO)</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Standard: Open Drip Proof (ODP) </a:t>
                      </a:r>
                      <a:br>
                        <a:rPr lang="en-US" sz="1200" b="0" i="0" u="none" strike="noStrike">
                          <a:solidFill>
                            <a:srgbClr val="333333"/>
                          </a:solidFill>
                          <a:latin typeface="Calibri"/>
                        </a:rPr>
                      </a:br>
                      <a:r>
                        <a:rPr lang="en-US" sz="1200" b="0" i="0" u="none" strike="noStrike">
                          <a:solidFill>
                            <a:srgbClr val="333333"/>
                          </a:solidFill>
                          <a:latin typeface="Calibri"/>
                        </a:rPr>
                        <a:t>Option: TEAO</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Totally Enclosed, Air Over (TEAO)</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Totally Enclosed, Air Over (TEAO)</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Totally Enclosed, Air Over (TEAO)</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406796">
                <a:tc>
                  <a:txBody>
                    <a:bodyPr/>
                    <a:lstStyle/>
                    <a:p>
                      <a:pPr algn="ctr" fontAlgn="t"/>
                      <a:endParaRPr lang="en-US" sz="1200" b="0" i="0" u="none" strike="noStrike" dirty="0" smtClean="0">
                        <a:solidFill>
                          <a:srgbClr val="333333"/>
                        </a:solidFill>
                        <a:latin typeface="Calibri"/>
                      </a:endParaRPr>
                    </a:p>
                    <a:p>
                      <a:pPr algn="ctr" fontAlgn="t"/>
                      <a:endParaRPr lang="en-US" sz="1200" b="0" i="0" u="none" strike="noStrike" dirty="0" smtClean="0">
                        <a:solidFill>
                          <a:srgbClr val="333333"/>
                        </a:solidFill>
                        <a:latin typeface="Calibri"/>
                      </a:endParaRPr>
                    </a:p>
                    <a:p>
                      <a:pPr algn="ctr" fontAlgn="t"/>
                      <a:r>
                        <a:rPr lang="en-US" sz="1200" b="0" i="0" u="none" strike="noStrike" dirty="0" smtClean="0">
                          <a:solidFill>
                            <a:srgbClr val="333333"/>
                          </a:solidFill>
                          <a:latin typeface="Calibri"/>
                        </a:rPr>
                        <a:t>Falling film</a:t>
                      </a:r>
                    </a:p>
                    <a:p>
                      <a:pPr algn="ctr" fontAlgn="t"/>
                      <a:endParaRPr lang="en-US" sz="1200" b="0" i="0" u="none" strike="noStrike" dirty="0" smtClean="0">
                        <a:solidFill>
                          <a:srgbClr val="333333"/>
                        </a:solidFill>
                        <a:latin typeface="Calibri"/>
                      </a:endParaRPr>
                    </a:p>
                    <a:p>
                      <a:pPr algn="ctr" fontAlgn="t"/>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Falling film</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Fully flooded</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DX</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DX</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25" name="Slide Number Placeholder 1"/>
          <p:cNvSpPr>
            <a:spLocks noGrp="1"/>
          </p:cNvSpPr>
          <p:nvPr>
            <p:ph type="sldNum" sz="quarter" idx="10"/>
          </p:nvPr>
        </p:nvSpPr>
        <p:spPr>
          <a:xfrm>
            <a:off x="457200" y="6445250"/>
            <a:ext cx="227013" cy="130175"/>
          </a:xfrm>
        </p:spPr>
        <p:txBody>
          <a:bodyPr/>
          <a:lstStyle/>
          <a:p>
            <a:pPr>
              <a:defRPr/>
            </a:pPr>
            <a:fld id="{BC70ADA9-DC47-4BFA-AAB7-6882127F2B9D}" type="slidenum">
              <a:rPr lang="de-DE" smtClean="0"/>
              <a:pPr>
                <a:defRPr/>
              </a:pPr>
              <a:t>42</a:t>
            </a:fld>
            <a:endParaRPr lang="de-DE" dirty="0"/>
          </a:p>
        </p:txBody>
      </p:sp>
      <p:sp>
        <p:nvSpPr>
          <p:cNvPr id="26" name="Rectangle 2"/>
          <p:cNvSpPr txBox="1">
            <a:spLocks noChangeArrowheads="1"/>
          </p:cNvSpPr>
          <p:nvPr/>
        </p:nvSpPr>
        <p:spPr bwMode="auto">
          <a:xfrm>
            <a:off x="441325" y="234950"/>
            <a:ext cx="8115300" cy="690563"/>
          </a:xfrm>
          <a:prstGeom prst="rect">
            <a:avLst/>
          </a:prstGeom>
          <a:noFill/>
          <a:ln w="9525">
            <a:noFill/>
            <a:miter lim="800000"/>
            <a:headEnd/>
            <a:tailEnd/>
          </a:ln>
          <a:effectLst/>
        </p:spPr>
        <p:txBody>
          <a:bodyPr lIns="0" tIns="0" rIns="0" bIns="0"/>
          <a:lstStyle/>
          <a:p>
            <a:pPr>
              <a:lnSpc>
                <a:spcPct val="110000"/>
              </a:lnSpc>
              <a:defRPr/>
            </a:pPr>
            <a:r>
              <a:rPr lang="en-US" sz="2000" b="1" dirty="0" smtClean="0"/>
              <a:t>YVAA – YORK Variable Speed Air-Cooled Screw Chillers</a:t>
            </a:r>
          </a:p>
          <a:p>
            <a:pPr>
              <a:lnSpc>
                <a:spcPct val="110000"/>
              </a:lnSpc>
              <a:defRPr/>
            </a:pPr>
            <a:r>
              <a:rPr lang="en-US" sz="2000" b="1" kern="0" dirty="0" smtClean="0">
                <a:solidFill>
                  <a:schemeClr val="tx2"/>
                </a:solidFill>
              </a:rPr>
              <a:t>Competitive benchmarking - Components</a:t>
            </a:r>
          </a:p>
        </p:txBody>
      </p:sp>
      <p:sp>
        <p:nvSpPr>
          <p:cNvPr id="29" name="Oval 28"/>
          <p:cNvSpPr/>
          <p:nvPr/>
        </p:nvSpPr>
        <p:spPr>
          <a:xfrm>
            <a:off x="8676456" y="620688"/>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676456" y="332656"/>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676456" y="4462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164288" y="44624"/>
            <a:ext cx="1512168" cy="841256"/>
          </a:xfrm>
          <a:prstGeom prst="rect">
            <a:avLst/>
          </a:prstGeom>
          <a:noFill/>
        </p:spPr>
        <p:txBody>
          <a:bodyPr wrap="square" rtlCol="0">
            <a:spAutoFit/>
          </a:bodyPr>
          <a:lstStyle/>
          <a:p>
            <a:pPr algn="r">
              <a:spcBef>
                <a:spcPts val="0"/>
              </a:spcBef>
              <a:spcAft>
                <a:spcPts val="400"/>
              </a:spcAft>
            </a:pPr>
            <a:r>
              <a:rPr lang="en-US" sz="1400" dirty="0" smtClean="0"/>
              <a:t>Above Average</a:t>
            </a:r>
          </a:p>
          <a:p>
            <a:pPr algn="r">
              <a:spcBef>
                <a:spcPts val="0"/>
              </a:spcBef>
              <a:spcAft>
                <a:spcPts val="400"/>
              </a:spcAft>
            </a:pPr>
            <a:r>
              <a:rPr lang="en-US" sz="1400" dirty="0" smtClean="0"/>
              <a:t>Average</a:t>
            </a:r>
          </a:p>
          <a:p>
            <a:pPr algn="r">
              <a:spcBef>
                <a:spcPts val="0"/>
              </a:spcBef>
              <a:spcAft>
                <a:spcPts val="400"/>
              </a:spcAft>
            </a:pPr>
            <a:r>
              <a:rPr lang="en-US" sz="1400" dirty="0" smtClean="0"/>
              <a:t>Below Average</a:t>
            </a:r>
            <a:endParaRPr lang="en-US" sz="1400" dirty="0"/>
          </a:p>
        </p:txBody>
      </p:sp>
      <p:sp>
        <p:nvSpPr>
          <p:cNvPr id="33" name="Oval 32"/>
          <p:cNvSpPr/>
          <p:nvPr/>
        </p:nvSpPr>
        <p:spPr>
          <a:xfrm>
            <a:off x="5707704" y="346448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897448" y="520184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909640" y="3470576"/>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891352" y="263542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377752" y="2643040"/>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8371656" y="3478192"/>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073208" y="3472096"/>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336104" y="3478192"/>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073208" y="2643040"/>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689416" y="2636944"/>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330008" y="263084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342200" y="4345344"/>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317816" y="523232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897448" y="434840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695512" y="4330112"/>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079304" y="434840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377752" y="434230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677224" y="5238416"/>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061016" y="523232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335080" y="522622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085184"/>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323850" y="1268413"/>
            <a:ext cx="1595438" cy="835025"/>
            <a:chOff x="528" y="864"/>
            <a:chExt cx="1005" cy="526"/>
          </a:xfrm>
        </p:grpSpPr>
        <p:pic>
          <p:nvPicPr>
            <p:cNvPr id="15406" name="Picture 2"/>
            <p:cNvPicPr>
              <a:picLocks noChangeAspect="1" noChangeArrowheads="1"/>
            </p:cNvPicPr>
            <p:nvPr/>
          </p:nvPicPr>
          <p:blipFill>
            <a:blip r:embed="rId2" cstate="print"/>
            <a:srcRect l="798" t="7114" r="80180" b="75317"/>
            <a:stretch>
              <a:fillRect/>
            </a:stretch>
          </p:blipFill>
          <p:spPr bwMode="auto">
            <a:xfrm>
              <a:off x="528" y="864"/>
              <a:ext cx="906" cy="526"/>
            </a:xfrm>
            <a:prstGeom prst="rect">
              <a:avLst/>
            </a:prstGeom>
            <a:noFill/>
            <a:ln w="9525">
              <a:noFill/>
              <a:miter lim="800000"/>
              <a:headEnd/>
              <a:tailEnd/>
            </a:ln>
          </p:spPr>
        </p:pic>
        <p:pic>
          <p:nvPicPr>
            <p:cNvPr id="15407" name="Picture 2"/>
            <p:cNvPicPr>
              <a:picLocks noChangeAspect="1" noChangeArrowheads="1"/>
            </p:cNvPicPr>
            <p:nvPr/>
          </p:nvPicPr>
          <p:blipFill>
            <a:blip r:embed="rId2" cstate="print"/>
            <a:srcRect l="19756" t="9186" r="78040" b="86807"/>
            <a:stretch>
              <a:fillRect/>
            </a:stretch>
          </p:blipFill>
          <p:spPr bwMode="auto">
            <a:xfrm>
              <a:off x="1428" y="912"/>
              <a:ext cx="105" cy="120"/>
            </a:xfrm>
            <a:prstGeom prst="rect">
              <a:avLst/>
            </a:prstGeom>
            <a:noFill/>
            <a:ln w="9525">
              <a:noFill/>
              <a:miter lim="800000"/>
              <a:headEnd/>
              <a:tailEnd/>
            </a:ln>
          </p:spPr>
        </p:pic>
      </p:grpSp>
      <p:pic>
        <p:nvPicPr>
          <p:cNvPr id="15366" name="Picture 27"/>
          <p:cNvPicPr>
            <a:picLocks noChangeAspect="1" noChangeArrowheads="1"/>
          </p:cNvPicPr>
          <p:nvPr/>
        </p:nvPicPr>
        <p:blipFill>
          <a:blip r:embed="rId3" cstate="print"/>
          <a:srcRect l="20859" t="38232" r="68672" b="50749"/>
          <a:stretch>
            <a:fillRect/>
          </a:stretch>
        </p:blipFill>
        <p:spPr bwMode="auto">
          <a:xfrm>
            <a:off x="485775" y="2133600"/>
            <a:ext cx="1276350" cy="1074738"/>
          </a:xfrm>
          <a:prstGeom prst="rect">
            <a:avLst/>
          </a:prstGeom>
          <a:noFill/>
          <a:ln w="9525">
            <a:noFill/>
            <a:miter lim="800000"/>
            <a:headEnd/>
            <a:tailEnd/>
          </a:ln>
        </p:spPr>
      </p:pic>
      <p:pic>
        <p:nvPicPr>
          <p:cNvPr id="15367" name="Picture 28"/>
          <p:cNvPicPr>
            <a:picLocks noChangeAspect="1" noChangeArrowheads="1"/>
          </p:cNvPicPr>
          <p:nvPr/>
        </p:nvPicPr>
        <p:blipFill>
          <a:blip r:embed="rId3" cstate="print"/>
          <a:srcRect l="20859" t="49236" r="68672" b="39632"/>
          <a:stretch>
            <a:fillRect/>
          </a:stretch>
        </p:blipFill>
        <p:spPr bwMode="auto">
          <a:xfrm>
            <a:off x="485775" y="3200400"/>
            <a:ext cx="1276350" cy="1347216"/>
          </a:xfrm>
          <a:prstGeom prst="rect">
            <a:avLst/>
          </a:prstGeom>
          <a:noFill/>
          <a:ln w="9525">
            <a:noFill/>
            <a:miter lim="800000"/>
            <a:headEnd/>
            <a:tailEnd/>
          </a:ln>
        </p:spPr>
      </p:pic>
      <p:pic>
        <p:nvPicPr>
          <p:cNvPr id="15368" name="Picture 29"/>
          <p:cNvPicPr>
            <a:picLocks noChangeAspect="1" noChangeArrowheads="1"/>
          </p:cNvPicPr>
          <p:nvPr/>
        </p:nvPicPr>
        <p:blipFill>
          <a:blip r:embed="rId3" cstate="print"/>
          <a:srcRect l="20859" t="60547" r="68672" b="28532"/>
          <a:stretch>
            <a:fillRect/>
          </a:stretch>
        </p:blipFill>
        <p:spPr bwMode="auto">
          <a:xfrm>
            <a:off x="485775" y="4574985"/>
            <a:ext cx="1276350" cy="1065212"/>
          </a:xfrm>
          <a:prstGeom prst="rect">
            <a:avLst/>
          </a:prstGeom>
          <a:noFill/>
          <a:ln w="9525">
            <a:noFill/>
            <a:miter lim="800000"/>
            <a:headEnd/>
            <a:tailEnd/>
          </a:ln>
        </p:spPr>
      </p:pic>
      <p:pic>
        <p:nvPicPr>
          <p:cNvPr id="15369" name="Picture 2"/>
          <p:cNvPicPr>
            <a:picLocks noChangeAspect="1" noChangeArrowheads="1"/>
          </p:cNvPicPr>
          <p:nvPr/>
        </p:nvPicPr>
        <p:blipFill>
          <a:blip r:embed="rId2" cstate="print"/>
          <a:srcRect l="37981" t="9418" r="60612" b="77989"/>
          <a:stretch>
            <a:fillRect/>
          </a:stretch>
        </p:blipFill>
        <p:spPr bwMode="auto">
          <a:xfrm>
            <a:off x="3154363" y="1382713"/>
            <a:ext cx="106362" cy="598487"/>
          </a:xfrm>
          <a:prstGeom prst="rect">
            <a:avLst/>
          </a:prstGeom>
          <a:noFill/>
          <a:ln w="9525">
            <a:noFill/>
            <a:miter lim="800000"/>
            <a:headEnd/>
            <a:tailEnd/>
          </a:ln>
        </p:spPr>
      </p:pic>
      <p:pic>
        <p:nvPicPr>
          <p:cNvPr id="15370" name="Picture 2"/>
          <p:cNvPicPr>
            <a:picLocks noChangeAspect="1" noChangeArrowheads="1"/>
          </p:cNvPicPr>
          <p:nvPr/>
        </p:nvPicPr>
        <p:blipFill>
          <a:blip r:embed="rId2" cstate="print"/>
          <a:srcRect l="23808" t="9184" r="64833" b="77823"/>
          <a:stretch>
            <a:fillRect/>
          </a:stretch>
        </p:blipFill>
        <p:spPr bwMode="auto">
          <a:xfrm>
            <a:off x="2087563" y="1344613"/>
            <a:ext cx="858837" cy="617537"/>
          </a:xfrm>
          <a:prstGeom prst="rect">
            <a:avLst/>
          </a:prstGeom>
          <a:noFill/>
          <a:ln w="9525">
            <a:noFill/>
            <a:miter lim="800000"/>
            <a:headEnd/>
            <a:tailEnd/>
          </a:ln>
        </p:spPr>
      </p:pic>
      <p:sp>
        <p:nvSpPr>
          <p:cNvPr id="15371" name="Rectangle 10"/>
          <p:cNvSpPr>
            <a:spLocks noChangeArrowheads="1"/>
          </p:cNvSpPr>
          <p:nvPr/>
        </p:nvSpPr>
        <p:spPr bwMode="auto">
          <a:xfrm>
            <a:off x="539750" y="1325563"/>
            <a:ext cx="8159750" cy="685800"/>
          </a:xfrm>
          <a:prstGeom prst="rect">
            <a:avLst/>
          </a:prstGeom>
          <a:noFill/>
          <a:ln w="9525">
            <a:solidFill>
              <a:srgbClr val="00CCFF"/>
            </a:solidFill>
            <a:miter lim="800000"/>
            <a:headEnd/>
            <a:tailEnd/>
          </a:ln>
        </p:spPr>
        <p:txBody>
          <a:bodyPr wrap="none" anchor="ctr"/>
          <a:lstStyle/>
          <a:p>
            <a:endParaRPr lang="en-US"/>
          </a:p>
        </p:txBody>
      </p:sp>
      <p:pic>
        <p:nvPicPr>
          <p:cNvPr id="15372" name="Picture 2"/>
          <p:cNvPicPr>
            <a:picLocks noChangeAspect="1" noChangeArrowheads="1"/>
          </p:cNvPicPr>
          <p:nvPr/>
        </p:nvPicPr>
        <p:blipFill>
          <a:blip r:embed="rId2" cstate="print"/>
          <a:srcRect l="43376" t="9184" r="46022" b="77823"/>
          <a:stretch>
            <a:fillRect/>
          </a:stretch>
        </p:blipFill>
        <p:spPr bwMode="auto">
          <a:xfrm>
            <a:off x="3535363" y="1346200"/>
            <a:ext cx="801687" cy="617538"/>
          </a:xfrm>
          <a:prstGeom prst="rect">
            <a:avLst/>
          </a:prstGeom>
          <a:noFill/>
          <a:ln w="9525">
            <a:noFill/>
            <a:miter lim="800000"/>
            <a:headEnd/>
            <a:tailEnd/>
          </a:ln>
        </p:spPr>
      </p:pic>
      <p:pic>
        <p:nvPicPr>
          <p:cNvPr id="15373" name="Picture 2"/>
          <p:cNvPicPr>
            <a:picLocks noChangeAspect="1" noChangeArrowheads="1"/>
          </p:cNvPicPr>
          <p:nvPr/>
        </p:nvPicPr>
        <p:blipFill>
          <a:blip r:embed="rId2" cstate="print"/>
          <a:srcRect l="62566" t="9184" r="27882" b="77823"/>
          <a:stretch>
            <a:fillRect/>
          </a:stretch>
        </p:blipFill>
        <p:spPr bwMode="auto">
          <a:xfrm>
            <a:off x="4983163" y="1336675"/>
            <a:ext cx="722312" cy="617538"/>
          </a:xfrm>
          <a:prstGeom prst="rect">
            <a:avLst/>
          </a:prstGeom>
          <a:noFill/>
          <a:ln w="9525">
            <a:noFill/>
            <a:miter lim="800000"/>
            <a:headEnd/>
            <a:tailEnd/>
          </a:ln>
        </p:spPr>
      </p:pic>
      <p:pic>
        <p:nvPicPr>
          <p:cNvPr id="15374" name="Picture 2"/>
          <p:cNvPicPr>
            <a:picLocks noChangeAspect="1" noChangeArrowheads="1"/>
          </p:cNvPicPr>
          <p:nvPr/>
        </p:nvPicPr>
        <p:blipFill>
          <a:blip r:embed="rId2" cstate="print"/>
          <a:srcRect l="80453" t="9184" r="9616" b="77823"/>
          <a:stretch>
            <a:fillRect/>
          </a:stretch>
        </p:blipFill>
        <p:spPr bwMode="auto">
          <a:xfrm>
            <a:off x="6354763" y="1336675"/>
            <a:ext cx="750887" cy="617538"/>
          </a:xfrm>
          <a:prstGeom prst="rect">
            <a:avLst/>
          </a:prstGeom>
          <a:noFill/>
          <a:ln w="9525">
            <a:noFill/>
            <a:miter lim="800000"/>
            <a:headEnd/>
            <a:tailEnd/>
          </a:ln>
        </p:spPr>
      </p:pic>
      <p:pic>
        <p:nvPicPr>
          <p:cNvPr id="15375" name="Picture 2"/>
          <p:cNvPicPr>
            <a:picLocks noChangeAspect="1" noChangeArrowheads="1"/>
          </p:cNvPicPr>
          <p:nvPr/>
        </p:nvPicPr>
        <p:blipFill>
          <a:blip r:embed="rId2" cstate="print"/>
          <a:srcRect l="37981" t="9418" r="60612" b="77989"/>
          <a:stretch>
            <a:fillRect/>
          </a:stretch>
        </p:blipFill>
        <p:spPr bwMode="auto">
          <a:xfrm>
            <a:off x="4602163" y="1373188"/>
            <a:ext cx="106362" cy="598487"/>
          </a:xfrm>
          <a:prstGeom prst="rect">
            <a:avLst/>
          </a:prstGeom>
          <a:noFill/>
          <a:ln w="9525">
            <a:noFill/>
            <a:miter lim="800000"/>
            <a:headEnd/>
            <a:tailEnd/>
          </a:ln>
        </p:spPr>
      </p:pic>
      <p:pic>
        <p:nvPicPr>
          <p:cNvPr id="15376" name="Picture 2"/>
          <p:cNvPicPr>
            <a:picLocks noChangeAspect="1" noChangeArrowheads="1"/>
          </p:cNvPicPr>
          <p:nvPr/>
        </p:nvPicPr>
        <p:blipFill>
          <a:blip r:embed="rId2" cstate="print"/>
          <a:srcRect l="37981" t="9418" r="60612" b="77989"/>
          <a:stretch>
            <a:fillRect/>
          </a:stretch>
        </p:blipFill>
        <p:spPr bwMode="auto">
          <a:xfrm>
            <a:off x="5973763" y="1363663"/>
            <a:ext cx="106362" cy="598487"/>
          </a:xfrm>
          <a:prstGeom prst="rect">
            <a:avLst/>
          </a:prstGeom>
          <a:noFill/>
          <a:ln w="9525">
            <a:noFill/>
            <a:miter lim="800000"/>
            <a:headEnd/>
            <a:tailEnd/>
          </a:ln>
        </p:spPr>
      </p:pic>
      <p:pic>
        <p:nvPicPr>
          <p:cNvPr id="15377" name="Picture 27"/>
          <p:cNvPicPr>
            <a:picLocks noChangeAspect="1" noChangeArrowheads="1"/>
          </p:cNvPicPr>
          <p:nvPr/>
        </p:nvPicPr>
        <p:blipFill>
          <a:blip r:embed="rId4" cstate="print"/>
          <a:srcRect/>
          <a:stretch>
            <a:fillRect/>
          </a:stretch>
        </p:blipFill>
        <p:spPr bwMode="auto">
          <a:xfrm>
            <a:off x="7440613" y="1430338"/>
            <a:ext cx="1163637" cy="182562"/>
          </a:xfrm>
          <a:prstGeom prst="rect">
            <a:avLst/>
          </a:prstGeom>
          <a:noFill/>
          <a:ln w="9525">
            <a:noFill/>
            <a:miter lim="800000"/>
            <a:headEnd/>
            <a:tailEnd/>
          </a:ln>
        </p:spPr>
      </p:pic>
      <p:pic>
        <p:nvPicPr>
          <p:cNvPr id="15378" name="Picture 2"/>
          <p:cNvPicPr>
            <a:picLocks noChangeAspect="1" noChangeArrowheads="1"/>
          </p:cNvPicPr>
          <p:nvPr/>
        </p:nvPicPr>
        <p:blipFill>
          <a:blip r:embed="rId2" cstate="print"/>
          <a:srcRect l="37981" t="9418" r="60612" b="77989"/>
          <a:stretch>
            <a:fillRect/>
          </a:stretch>
        </p:blipFill>
        <p:spPr bwMode="auto">
          <a:xfrm>
            <a:off x="7273925" y="1390650"/>
            <a:ext cx="106363" cy="598488"/>
          </a:xfrm>
          <a:prstGeom prst="rect">
            <a:avLst/>
          </a:prstGeom>
          <a:noFill/>
          <a:ln w="9525">
            <a:noFill/>
            <a:miter lim="800000"/>
            <a:headEnd/>
            <a:tailEnd/>
          </a:ln>
        </p:spPr>
      </p:pic>
      <p:sp>
        <p:nvSpPr>
          <p:cNvPr id="15379" name="TextBox 29"/>
          <p:cNvSpPr txBox="1">
            <a:spLocks noChangeArrowheads="1"/>
          </p:cNvSpPr>
          <p:nvPr/>
        </p:nvSpPr>
        <p:spPr bwMode="auto">
          <a:xfrm>
            <a:off x="7704138" y="1700213"/>
            <a:ext cx="539750" cy="246062"/>
          </a:xfrm>
          <a:prstGeom prst="rect">
            <a:avLst/>
          </a:prstGeom>
          <a:noFill/>
          <a:ln w="9525">
            <a:noFill/>
            <a:miter lim="800000"/>
            <a:headEnd/>
            <a:tailEnd/>
          </a:ln>
        </p:spPr>
        <p:txBody>
          <a:bodyPr wrap="none">
            <a:spAutoFit/>
          </a:bodyPr>
          <a:lstStyle/>
          <a:p>
            <a:r>
              <a:rPr lang="en-US" sz="1000" b="1"/>
              <a:t>FOCS</a:t>
            </a:r>
          </a:p>
        </p:txBody>
      </p:sp>
      <p:graphicFrame>
        <p:nvGraphicFramePr>
          <p:cNvPr id="31" name="Table 30"/>
          <p:cNvGraphicFramePr>
            <a:graphicFrameLocks noGrp="1"/>
          </p:cNvGraphicFramePr>
          <p:nvPr/>
        </p:nvGraphicFramePr>
        <p:xfrm>
          <a:off x="1763713" y="2133600"/>
          <a:ext cx="6935811" cy="3450336"/>
        </p:xfrm>
        <a:graphic>
          <a:graphicData uri="http://schemas.openxmlformats.org/drawingml/2006/table">
            <a:tbl>
              <a:tblPr/>
              <a:tblGrid>
                <a:gridCol w="1333570"/>
                <a:gridCol w="1489189"/>
                <a:gridCol w="1387383"/>
                <a:gridCol w="1387383"/>
                <a:gridCol w="1338286"/>
              </a:tblGrid>
              <a:tr h="1080121">
                <a:tc>
                  <a:txBody>
                    <a:bodyPr/>
                    <a:lstStyle/>
                    <a:p>
                      <a:pPr algn="ctr" fontAlgn="t"/>
                      <a:r>
                        <a:rPr lang="en-US" sz="1200" b="0" i="0" u="none" strike="noStrike" dirty="0">
                          <a:solidFill>
                            <a:srgbClr val="333333"/>
                          </a:solidFill>
                          <a:latin typeface="Calibri"/>
                        </a:rPr>
                        <a:t>1 compressor per circuit</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2 compressors for 1 circuit for models with 3 and 4 compressors </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1 compressor per circuit</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1 compressor per circuit</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1 compressor per circuit</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1455815">
                <a:tc>
                  <a:txBody>
                    <a:bodyPr/>
                    <a:lstStyle/>
                    <a:p>
                      <a:pPr algn="ctr" fontAlgn="t"/>
                      <a:r>
                        <a:rPr lang="en-US" sz="1200" b="0" i="0" u="none" strike="noStrike">
                          <a:solidFill>
                            <a:srgbClr val="333333"/>
                          </a:solidFill>
                          <a:latin typeface="Calibri"/>
                        </a:rPr>
                        <a:t>10%</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15%</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15%</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2 compressors: </a:t>
                      </a:r>
                      <a:br>
                        <a:rPr lang="en-US" sz="1200" b="0" i="0" u="none" strike="noStrike" dirty="0">
                          <a:solidFill>
                            <a:srgbClr val="333333"/>
                          </a:solidFill>
                          <a:latin typeface="Calibri"/>
                        </a:rPr>
                      </a:br>
                      <a:r>
                        <a:rPr lang="en-US" sz="1200" b="0" i="0" u="none" strike="noStrike" dirty="0">
                          <a:solidFill>
                            <a:srgbClr val="333333"/>
                          </a:solidFill>
                          <a:latin typeface="Calibri"/>
                        </a:rPr>
                        <a:t>15% without VSD</a:t>
                      </a:r>
                      <a:br>
                        <a:rPr lang="en-US" sz="1200" b="0" i="0" u="none" strike="noStrike" dirty="0">
                          <a:solidFill>
                            <a:srgbClr val="333333"/>
                          </a:solidFill>
                          <a:latin typeface="Calibri"/>
                        </a:rPr>
                      </a:br>
                      <a:r>
                        <a:rPr lang="en-US" sz="1200" b="0" i="0" u="none" strike="noStrike" dirty="0">
                          <a:solidFill>
                            <a:srgbClr val="333333"/>
                          </a:solidFill>
                          <a:latin typeface="Calibri"/>
                        </a:rPr>
                        <a:t>20% with VSD</a:t>
                      </a:r>
                      <a:br>
                        <a:rPr lang="en-US" sz="1200" b="0" i="0" u="none" strike="noStrike" dirty="0">
                          <a:solidFill>
                            <a:srgbClr val="333333"/>
                          </a:solidFill>
                          <a:latin typeface="Calibri"/>
                        </a:rPr>
                      </a:br>
                      <a:r>
                        <a:rPr lang="en-US" sz="1200" b="0" i="0" u="none" strike="noStrike" dirty="0">
                          <a:solidFill>
                            <a:srgbClr val="333333"/>
                          </a:solidFill>
                          <a:latin typeface="Calibri"/>
                        </a:rPr>
                        <a:t>3 compressors:</a:t>
                      </a:r>
                      <a:br>
                        <a:rPr lang="en-US" sz="1200" b="0" i="0" u="none" strike="noStrike" dirty="0">
                          <a:solidFill>
                            <a:srgbClr val="333333"/>
                          </a:solidFill>
                          <a:latin typeface="Calibri"/>
                        </a:rPr>
                      </a:br>
                      <a:r>
                        <a:rPr lang="en-US" sz="1200" b="0" i="0" u="none" strike="noStrike" dirty="0">
                          <a:solidFill>
                            <a:srgbClr val="333333"/>
                          </a:solidFill>
                          <a:latin typeface="Calibri"/>
                        </a:rPr>
                        <a:t>8% without VSD</a:t>
                      </a:r>
                      <a:br>
                        <a:rPr lang="en-US" sz="1200" b="0" i="0" u="none" strike="noStrike" dirty="0">
                          <a:solidFill>
                            <a:srgbClr val="333333"/>
                          </a:solidFill>
                          <a:latin typeface="Calibri"/>
                        </a:rPr>
                      </a:br>
                      <a:r>
                        <a:rPr lang="en-US" sz="1200" b="0" i="0" u="none" strike="noStrike" dirty="0">
                          <a:solidFill>
                            <a:srgbClr val="333333"/>
                          </a:solidFill>
                          <a:latin typeface="Calibri"/>
                        </a:rPr>
                        <a:t>13% with VSD</a:t>
                      </a:r>
                      <a:br>
                        <a:rPr lang="en-US" sz="1200" b="0" i="0" u="none" strike="noStrike" dirty="0">
                          <a:solidFill>
                            <a:srgbClr val="333333"/>
                          </a:solidFill>
                          <a:latin typeface="Calibri"/>
                        </a:rPr>
                      </a:br>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2 Compressors                      </a:t>
                      </a:r>
                      <a:r>
                        <a:rPr lang="en-US" sz="1200" b="0" i="0" u="none" strike="noStrike" dirty="0" smtClean="0">
                          <a:solidFill>
                            <a:srgbClr val="333333"/>
                          </a:solidFill>
                          <a:latin typeface="Calibri"/>
                        </a:rPr>
                        <a:t>stepped </a:t>
                      </a:r>
                      <a:r>
                        <a:rPr lang="en-US" sz="1200" b="0" i="0" u="none" strike="noStrike" dirty="0">
                          <a:solidFill>
                            <a:srgbClr val="333333"/>
                          </a:solidFill>
                          <a:latin typeface="Calibri"/>
                        </a:rPr>
                        <a:t>25%                              3 compressors                                  </a:t>
                      </a:r>
                      <a:r>
                        <a:rPr lang="en-US" sz="1200" b="0" i="0" u="none" strike="noStrike" dirty="0" smtClean="0">
                          <a:solidFill>
                            <a:srgbClr val="333333"/>
                          </a:solidFill>
                          <a:latin typeface="Calibri"/>
                        </a:rPr>
                        <a:t>stepped </a:t>
                      </a:r>
                      <a:r>
                        <a:rPr lang="en-US" sz="1200" b="0" i="0" u="none" strike="noStrike" dirty="0">
                          <a:solidFill>
                            <a:srgbClr val="333333"/>
                          </a:solidFill>
                          <a:latin typeface="Calibri"/>
                        </a:rPr>
                        <a:t>17%                               4 Compressors                        </a:t>
                      </a:r>
                      <a:r>
                        <a:rPr lang="en-US" sz="1200" b="0" i="0" u="none" strike="noStrike" dirty="0" smtClean="0">
                          <a:solidFill>
                            <a:srgbClr val="333333"/>
                          </a:solidFill>
                          <a:latin typeface="Calibri"/>
                        </a:rPr>
                        <a:t>stepped </a:t>
                      </a:r>
                      <a:r>
                        <a:rPr lang="en-US" sz="1200" b="0" i="0" u="none" strike="noStrike" dirty="0">
                          <a:solidFill>
                            <a:srgbClr val="333333"/>
                          </a:solidFill>
                          <a:latin typeface="Calibri"/>
                        </a:rPr>
                        <a:t>13</a:t>
                      </a:r>
                      <a:r>
                        <a:rPr lang="en-US" sz="1200" b="0" i="0" u="none" strike="noStrike" dirty="0" smtClean="0">
                          <a:solidFill>
                            <a:srgbClr val="333333"/>
                          </a:solidFill>
                          <a:latin typeface="Calibri"/>
                        </a:rPr>
                        <a:t>%</a:t>
                      </a:r>
                    </a:p>
                    <a:p>
                      <a:pPr algn="ctr" fontAlgn="t"/>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30273">
                <a:tc>
                  <a:txBody>
                    <a:bodyPr/>
                    <a:lstStyle/>
                    <a:p>
                      <a:pPr algn="ctr" fontAlgn="t"/>
                      <a:r>
                        <a:rPr lang="en-US" sz="1200" b="0" i="0" u="none" strike="noStrike" dirty="0">
                          <a:solidFill>
                            <a:srgbClr val="333333"/>
                          </a:solidFill>
                          <a:latin typeface="Calibri"/>
                        </a:rPr>
                        <a:t>R134a</a:t>
                      </a:r>
                      <a:br>
                        <a:rPr lang="en-US" sz="1200" b="0" i="0" u="none" strike="noStrike" dirty="0">
                          <a:solidFill>
                            <a:srgbClr val="333333"/>
                          </a:solidFill>
                          <a:latin typeface="Calibri"/>
                        </a:rPr>
                      </a:br>
                      <a:r>
                        <a:rPr lang="en-US" sz="1200" b="0" i="0" u="none" strike="noStrike" dirty="0">
                          <a:solidFill>
                            <a:srgbClr val="333333"/>
                          </a:solidFill>
                          <a:latin typeface="Calibri"/>
                        </a:rPr>
                        <a:t>Low </a:t>
                      </a:r>
                      <a:r>
                        <a:rPr lang="en-US" sz="1200" b="0" i="0" u="none" strike="noStrike" dirty="0" smtClean="0">
                          <a:solidFill>
                            <a:srgbClr val="333333"/>
                          </a:solidFill>
                          <a:latin typeface="Calibri"/>
                        </a:rPr>
                        <a:t>quantity</a:t>
                      </a:r>
                    </a:p>
                    <a:p>
                      <a:pPr algn="ctr" fontAlgn="t"/>
                      <a:r>
                        <a:rPr lang="en-US" sz="1200" b="0" i="0" u="none" strike="noStrike" dirty="0" smtClean="0">
                          <a:solidFill>
                            <a:srgbClr val="333333"/>
                          </a:solidFill>
                          <a:latin typeface="Calibri"/>
                        </a:rPr>
                        <a:t> </a:t>
                      </a:r>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R134a</a:t>
                      </a:r>
                      <a:br>
                        <a:rPr lang="en-US" sz="1200" b="0" i="0" u="none" strike="noStrike" dirty="0">
                          <a:solidFill>
                            <a:srgbClr val="333333"/>
                          </a:solidFill>
                          <a:latin typeface="Calibri"/>
                        </a:rPr>
                      </a:br>
                      <a:r>
                        <a:rPr lang="en-US" sz="1200" b="0" i="0" u="none" strike="noStrike" dirty="0">
                          <a:solidFill>
                            <a:srgbClr val="333333"/>
                          </a:solidFill>
                          <a:latin typeface="Calibri"/>
                        </a:rPr>
                        <a:t>High </a:t>
                      </a:r>
                      <a:r>
                        <a:rPr lang="en-US" sz="1200" b="0" i="0" u="none" strike="noStrike" dirty="0" smtClean="0">
                          <a:solidFill>
                            <a:srgbClr val="333333"/>
                          </a:solidFill>
                          <a:latin typeface="Calibri"/>
                        </a:rPr>
                        <a:t>quantity</a:t>
                      </a:r>
                    </a:p>
                    <a:p>
                      <a:pPr algn="ctr" fontAlgn="t"/>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endParaRPr lang="en-US" sz="1200" b="0" i="0" u="none" strike="noStrike" dirty="0" smtClean="0">
                        <a:solidFill>
                          <a:srgbClr val="333333"/>
                        </a:solidFill>
                        <a:latin typeface="Calibri"/>
                      </a:endParaRPr>
                    </a:p>
                    <a:p>
                      <a:pPr algn="ctr" fontAlgn="t"/>
                      <a:r>
                        <a:rPr lang="en-US" sz="1200" b="0" i="0" u="none" strike="noStrike" dirty="0" smtClean="0">
                          <a:solidFill>
                            <a:srgbClr val="333333"/>
                          </a:solidFill>
                          <a:latin typeface="Calibri"/>
                        </a:rPr>
                        <a:t>R134a</a:t>
                      </a:r>
                      <a:r>
                        <a:rPr lang="en-US" sz="1200" b="0" i="0" u="none" strike="noStrike" dirty="0">
                          <a:solidFill>
                            <a:srgbClr val="333333"/>
                          </a:solidFill>
                          <a:latin typeface="Calibri"/>
                        </a:rPr>
                        <a:t/>
                      </a:r>
                      <a:br>
                        <a:rPr lang="en-US" sz="1200" b="0" i="0" u="none" strike="noStrike" dirty="0">
                          <a:solidFill>
                            <a:srgbClr val="333333"/>
                          </a:solidFill>
                          <a:latin typeface="Calibri"/>
                        </a:rPr>
                      </a:br>
                      <a:r>
                        <a:rPr lang="en-US" sz="1200" b="0" i="0" u="none" strike="noStrike" dirty="0" smtClean="0">
                          <a:solidFill>
                            <a:srgbClr val="333333"/>
                          </a:solidFill>
                          <a:latin typeface="Calibri"/>
                        </a:rPr>
                        <a:t>Low quantity</a:t>
                      </a:r>
                    </a:p>
                    <a:p>
                      <a:pPr algn="ctr" fontAlgn="t"/>
                      <a:endParaRPr lang="en-US" sz="1200" b="0" i="0" u="none" strike="noStrike" dirty="0" smtClean="0">
                        <a:solidFill>
                          <a:srgbClr val="333333"/>
                        </a:solidFill>
                        <a:latin typeface="Calibri"/>
                      </a:endParaRPr>
                    </a:p>
                    <a:p>
                      <a:pPr algn="ctr" fontAlgn="t"/>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R134a</a:t>
                      </a:r>
                      <a:br>
                        <a:rPr lang="en-US" sz="1200" b="0" i="0" u="none" strike="noStrike" dirty="0">
                          <a:solidFill>
                            <a:srgbClr val="333333"/>
                          </a:solidFill>
                          <a:latin typeface="Calibri"/>
                        </a:rPr>
                      </a:br>
                      <a:r>
                        <a:rPr lang="en-US" sz="1200" b="0" i="0" u="none" strike="noStrike" dirty="0">
                          <a:solidFill>
                            <a:srgbClr val="333333"/>
                          </a:solidFill>
                          <a:latin typeface="Calibri"/>
                        </a:rPr>
                        <a:t>Medium </a:t>
                      </a:r>
                      <a:r>
                        <a:rPr lang="en-US" sz="1200" b="0" i="0" u="none" strike="noStrike" dirty="0" smtClean="0">
                          <a:solidFill>
                            <a:srgbClr val="333333"/>
                          </a:solidFill>
                          <a:latin typeface="Calibri"/>
                        </a:rPr>
                        <a:t>quantity</a:t>
                      </a:r>
                    </a:p>
                    <a:p>
                      <a:pPr algn="ctr" fontAlgn="t"/>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R134a</a:t>
                      </a:r>
                      <a:br>
                        <a:rPr lang="en-US" sz="1200" b="0" i="0" u="none" strike="noStrike" dirty="0">
                          <a:solidFill>
                            <a:srgbClr val="333333"/>
                          </a:solidFill>
                          <a:latin typeface="Calibri"/>
                        </a:rPr>
                      </a:br>
                      <a:r>
                        <a:rPr lang="en-US" sz="1200" b="0" i="0" u="none" strike="noStrike" dirty="0">
                          <a:solidFill>
                            <a:srgbClr val="333333"/>
                          </a:solidFill>
                          <a:latin typeface="Calibri"/>
                        </a:rPr>
                        <a:t>Medium </a:t>
                      </a:r>
                      <a:r>
                        <a:rPr lang="en-US" sz="1200" b="0" i="0" u="none" strike="noStrike" dirty="0" smtClean="0">
                          <a:solidFill>
                            <a:srgbClr val="333333"/>
                          </a:solidFill>
                          <a:latin typeface="Calibri"/>
                        </a:rPr>
                        <a:t>quantity</a:t>
                      </a:r>
                    </a:p>
                    <a:p>
                      <a:pPr algn="ctr" fontAlgn="t"/>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23" name="Slide Number Placeholder 1"/>
          <p:cNvSpPr>
            <a:spLocks noGrp="1"/>
          </p:cNvSpPr>
          <p:nvPr>
            <p:ph type="sldNum" sz="quarter" idx="10"/>
          </p:nvPr>
        </p:nvSpPr>
        <p:spPr>
          <a:xfrm>
            <a:off x="457200" y="6445250"/>
            <a:ext cx="227013" cy="130175"/>
          </a:xfrm>
        </p:spPr>
        <p:txBody>
          <a:bodyPr/>
          <a:lstStyle/>
          <a:p>
            <a:pPr>
              <a:defRPr/>
            </a:pPr>
            <a:fld id="{BC70ADA9-DC47-4BFA-AAB7-6882127F2B9D}" type="slidenum">
              <a:rPr lang="de-DE" smtClean="0"/>
              <a:pPr>
                <a:defRPr/>
              </a:pPr>
              <a:t>43</a:t>
            </a:fld>
            <a:endParaRPr lang="de-DE" dirty="0"/>
          </a:p>
        </p:txBody>
      </p:sp>
      <p:sp>
        <p:nvSpPr>
          <p:cNvPr id="24" name="Rectangle 2"/>
          <p:cNvSpPr txBox="1">
            <a:spLocks noChangeArrowheads="1"/>
          </p:cNvSpPr>
          <p:nvPr/>
        </p:nvSpPr>
        <p:spPr bwMode="auto">
          <a:xfrm>
            <a:off x="441325" y="234950"/>
            <a:ext cx="8115300" cy="690563"/>
          </a:xfrm>
          <a:prstGeom prst="rect">
            <a:avLst/>
          </a:prstGeom>
          <a:noFill/>
          <a:ln w="9525">
            <a:noFill/>
            <a:miter lim="800000"/>
            <a:headEnd/>
            <a:tailEnd/>
          </a:ln>
          <a:effectLst/>
        </p:spPr>
        <p:txBody>
          <a:bodyPr lIns="0" tIns="0" rIns="0" bIns="0"/>
          <a:lstStyle/>
          <a:p>
            <a:pPr>
              <a:lnSpc>
                <a:spcPct val="110000"/>
              </a:lnSpc>
              <a:defRPr/>
            </a:pPr>
            <a:r>
              <a:rPr lang="en-US" sz="2000" b="1" dirty="0" smtClean="0"/>
              <a:t>YVAA – YORK Variable Speed Air-Cooled Screw Chillers</a:t>
            </a:r>
          </a:p>
          <a:p>
            <a:pPr>
              <a:lnSpc>
                <a:spcPct val="110000"/>
              </a:lnSpc>
              <a:defRPr/>
            </a:pPr>
            <a:r>
              <a:rPr lang="en-US" sz="2000" b="1" kern="0" dirty="0" smtClean="0">
                <a:solidFill>
                  <a:schemeClr val="tx2"/>
                </a:solidFill>
              </a:rPr>
              <a:t>Competitive benchmarking - Components</a:t>
            </a:r>
          </a:p>
        </p:txBody>
      </p:sp>
      <p:sp>
        <p:nvSpPr>
          <p:cNvPr id="22" name="Oval 21"/>
          <p:cNvSpPr/>
          <p:nvPr/>
        </p:nvSpPr>
        <p:spPr>
          <a:xfrm>
            <a:off x="8676456" y="620688"/>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676456" y="332656"/>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676456" y="4462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164288" y="44624"/>
            <a:ext cx="1512168" cy="841256"/>
          </a:xfrm>
          <a:prstGeom prst="rect">
            <a:avLst/>
          </a:prstGeom>
          <a:noFill/>
        </p:spPr>
        <p:txBody>
          <a:bodyPr wrap="square" rtlCol="0">
            <a:spAutoFit/>
          </a:bodyPr>
          <a:lstStyle/>
          <a:p>
            <a:pPr algn="r">
              <a:spcBef>
                <a:spcPts val="0"/>
              </a:spcBef>
              <a:spcAft>
                <a:spcPts val="400"/>
              </a:spcAft>
            </a:pPr>
            <a:r>
              <a:rPr lang="en-US" sz="1400" dirty="0" smtClean="0"/>
              <a:t>Above Average</a:t>
            </a:r>
          </a:p>
          <a:p>
            <a:pPr algn="r">
              <a:spcBef>
                <a:spcPts val="0"/>
              </a:spcBef>
              <a:spcAft>
                <a:spcPts val="400"/>
              </a:spcAft>
            </a:pPr>
            <a:r>
              <a:rPr lang="en-US" sz="1400" dirty="0" smtClean="0"/>
              <a:t>Average</a:t>
            </a:r>
          </a:p>
          <a:p>
            <a:pPr algn="r">
              <a:spcBef>
                <a:spcPts val="0"/>
              </a:spcBef>
              <a:spcAft>
                <a:spcPts val="400"/>
              </a:spcAft>
            </a:pPr>
            <a:r>
              <a:rPr lang="en-US" sz="1400" dirty="0" smtClean="0"/>
              <a:t>Below Average</a:t>
            </a:r>
            <a:endParaRPr lang="en-US" sz="1400" dirty="0"/>
          </a:p>
        </p:txBody>
      </p:sp>
      <p:sp>
        <p:nvSpPr>
          <p:cNvPr id="28" name="Oval 27"/>
          <p:cNvSpPr/>
          <p:nvPr/>
        </p:nvSpPr>
        <p:spPr>
          <a:xfrm>
            <a:off x="8377752" y="4381920"/>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287336" y="5302416"/>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48824" y="4369728"/>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275144" y="2937168"/>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281240" y="4374304"/>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640648" y="436820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81624" y="294022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75528" y="528718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781624" y="437888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389944" y="291584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042728" y="2921936"/>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646744" y="2928032"/>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658936" y="529328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377752" y="5276512"/>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042728" y="528260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804484"/>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9" name="Picture 2"/>
          <p:cNvPicPr>
            <a:picLocks noChangeAspect="1" noChangeArrowheads="1"/>
          </p:cNvPicPr>
          <p:nvPr/>
        </p:nvPicPr>
        <p:blipFill>
          <a:blip r:embed="rId2" cstate="print"/>
          <a:srcRect l="3148" t="24649" r="79909" b="58351"/>
          <a:stretch>
            <a:fillRect/>
          </a:stretch>
        </p:blipFill>
        <p:spPr bwMode="auto">
          <a:xfrm>
            <a:off x="468313" y="2060575"/>
            <a:ext cx="1281112" cy="808038"/>
          </a:xfrm>
          <a:prstGeom prst="rect">
            <a:avLst/>
          </a:prstGeom>
          <a:noFill/>
          <a:ln w="9525">
            <a:noFill/>
            <a:miter lim="800000"/>
            <a:headEnd/>
            <a:tailEnd/>
          </a:ln>
        </p:spPr>
      </p:pic>
      <p:pic>
        <p:nvPicPr>
          <p:cNvPr id="16390" name="Picture 2"/>
          <p:cNvPicPr>
            <a:picLocks noChangeAspect="1" noChangeArrowheads="1"/>
          </p:cNvPicPr>
          <p:nvPr/>
        </p:nvPicPr>
        <p:blipFill>
          <a:blip r:embed="rId2" cstate="print"/>
          <a:srcRect l="3148" t="41583" r="79909" b="41217"/>
          <a:stretch>
            <a:fillRect/>
          </a:stretch>
        </p:blipFill>
        <p:spPr bwMode="auto">
          <a:xfrm>
            <a:off x="477838" y="2874963"/>
            <a:ext cx="1281112" cy="817562"/>
          </a:xfrm>
          <a:prstGeom prst="rect">
            <a:avLst/>
          </a:prstGeom>
          <a:noFill/>
          <a:ln w="9525">
            <a:noFill/>
            <a:miter lim="800000"/>
            <a:headEnd/>
            <a:tailEnd/>
          </a:ln>
        </p:spPr>
      </p:pic>
      <p:pic>
        <p:nvPicPr>
          <p:cNvPr id="16391" name="Picture 2"/>
          <p:cNvPicPr>
            <a:picLocks noChangeAspect="1" noChangeArrowheads="1"/>
          </p:cNvPicPr>
          <p:nvPr/>
        </p:nvPicPr>
        <p:blipFill>
          <a:blip r:embed="rId2" cstate="print"/>
          <a:srcRect l="3148" t="58751" r="79909" b="24249"/>
          <a:stretch>
            <a:fillRect/>
          </a:stretch>
        </p:blipFill>
        <p:spPr bwMode="auto">
          <a:xfrm>
            <a:off x="477838" y="3700463"/>
            <a:ext cx="1281112" cy="808037"/>
          </a:xfrm>
          <a:prstGeom prst="rect">
            <a:avLst/>
          </a:prstGeom>
          <a:noFill/>
          <a:ln w="9525">
            <a:noFill/>
            <a:miter lim="800000"/>
            <a:headEnd/>
            <a:tailEnd/>
          </a:ln>
        </p:spPr>
      </p:pic>
      <p:grpSp>
        <p:nvGrpSpPr>
          <p:cNvPr id="2" name="Group 27"/>
          <p:cNvGrpSpPr>
            <a:grpSpLocks/>
          </p:cNvGrpSpPr>
          <p:nvPr/>
        </p:nvGrpSpPr>
        <p:grpSpPr bwMode="auto">
          <a:xfrm>
            <a:off x="477838" y="1268413"/>
            <a:ext cx="1419225" cy="766762"/>
            <a:chOff x="630" y="894"/>
            <a:chExt cx="894" cy="483"/>
          </a:xfrm>
        </p:grpSpPr>
        <p:pic>
          <p:nvPicPr>
            <p:cNvPr id="16430" name="Picture 2"/>
            <p:cNvPicPr>
              <a:picLocks noChangeAspect="1" noChangeArrowheads="1"/>
            </p:cNvPicPr>
            <p:nvPr/>
          </p:nvPicPr>
          <p:blipFill>
            <a:blip r:embed="rId3" cstate="print"/>
            <a:srcRect l="19756" t="9186" r="78040" b="86807"/>
            <a:stretch>
              <a:fillRect/>
            </a:stretch>
          </p:blipFill>
          <p:spPr bwMode="auto">
            <a:xfrm>
              <a:off x="1419" y="912"/>
              <a:ext cx="105" cy="120"/>
            </a:xfrm>
            <a:prstGeom prst="rect">
              <a:avLst/>
            </a:prstGeom>
            <a:noFill/>
            <a:ln w="9525">
              <a:noFill/>
              <a:miter lim="800000"/>
              <a:headEnd/>
              <a:tailEnd/>
            </a:ln>
          </p:spPr>
        </p:pic>
        <p:pic>
          <p:nvPicPr>
            <p:cNvPr id="16431" name="Picture 2"/>
            <p:cNvPicPr>
              <a:picLocks noChangeAspect="1" noChangeArrowheads="1"/>
            </p:cNvPicPr>
            <p:nvPr/>
          </p:nvPicPr>
          <p:blipFill>
            <a:blip r:embed="rId2" cstate="print"/>
            <a:srcRect l="3148" t="8350" r="79909" b="75519"/>
            <a:stretch>
              <a:fillRect/>
            </a:stretch>
          </p:blipFill>
          <p:spPr bwMode="auto">
            <a:xfrm>
              <a:off x="630" y="894"/>
              <a:ext cx="807" cy="483"/>
            </a:xfrm>
            <a:prstGeom prst="rect">
              <a:avLst/>
            </a:prstGeom>
            <a:noFill/>
            <a:ln w="9525">
              <a:noFill/>
              <a:miter lim="800000"/>
              <a:headEnd/>
              <a:tailEnd/>
            </a:ln>
          </p:spPr>
        </p:pic>
      </p:grpSp>
      <p:pic>
        <p:nvPicPr>
          <p:cNvPr id="16393" name="Picture 2"/>
          <p:cNvPicPr>
            <a:picLocks noChangeAspect="1" noChangeArrowheads="1"/>
          </p:cNvPicPr>
          <p:nvPr/>
        </p:nvPicPr>
        <p:blipFill>
          <a:blip r:embed="rId3" cstate="print"/>
          <a:srcRect l="37981" t="9418" r="60612" b="77989"/>
          <a:stretch>
            <a:fillRect/>
          </a:stretch>
        </p:blipFill>
        <p:spPr bwMode="auto">
          <a:xfrm>
            <a:off x="3154363" y="1325563"/>
            <a:ext cx="106362" cy="598487"/>
          </a:xfrm>
          <a:prstGeom prst="rect">
            <a:avLst/>
          </a:prstGeom>
          <a:noFill/>
          <a:ln w="9525">
            <a:noFill/>
            <a:miter lim="800000"/>
            <a:headEnd/>
            <a:tailEnd/>
          </a:ln>
        </p:spPr>
      </p:pic>
      <p:pic>
        <p:nvPicPr>
          <p:cNvPr id="16394" name="Picture 2"/>
          <p:cNvPicPr>
            <a:picLocks noChangeAspect="1" noChangeArrowheads="1"/>
          </p:cNvPicPr>
          <p:nvPr/>
        </p:nvPicPr>
        <p:blipFill>
          <a:blip r:embed="rId3" cstate="print"/>
          <a:srcRect l="23808" t="9184" r="64833" b="77823"/>
          <a:stretch>
            <a:fillRect/>
          </a:stretch>
        </p:blipFill>
        <p:spPr bwMode="auto">
          <a:xfrm>
            <a:off x="2087563" y="1287463"/>
            <a:ext cx="858837" cy="617537"/>
          </a:xfrm>
          <a:prstGeom prst="rect">
            <a:avLst/>
          </a:prstGeom>
          <a:noFill/>
          <a:ln w="9525">
            <a:noFill/>
            <a:miter lim="800000"/>
            <a:headEnd/>
            <a:tailEnd/>
          </a:ln>
        </p:spPr>
      </p:pic>
      <p:sp>
        <p:nvSpPr>
          <p:cNvPr id="16395" name="Rectangle 10"/>
          <p:cNvSpPr>
            <a:spLocks noChangeArrowheads="1"/>
          </p:cNvSpPr>
          <p:nvPr/>
        </p:nvSpPr>
        <p:spPr bwMode="auto">
          <a:xfrm>
            <a:off x="515938" y="1268413"/>
            <a:ext cx="8159750" cy="685800"/>
          </a:xfrm>
          <a:prstGeom prst="rect">
            <a:avLst/>
          </a:prstGeom>
          <a:noFill/>
          <a:ln w="9525">
            <a:solidFill>
              <a:srgbClr val="00CCFF"/>
            </a:solidFill>
            <a:miter lim="800000"/>
            <a:headEnd/>
            <a:tailEnd/>
          </a:ln>
        </p:spPr>
        <p:txBody>
          <a:bodyPr wrap="none" anchor="ctr"/>
          <a:lstStyle/>
          <a:p>
            <a:endParaRPr lang="en-US"/>
          </a:p>
        </p:txBody>
      </p:sp>
      <p:pic>
        <p:nvPicPr>
          <p:cNvPr id="16396" name="Picture 2"/>
          <p:cNvPicPr>
            <a:picLocks noChangeAspect="1" noChangeArrowheads="1"/>
          </p:cNvPicPr>
          <p:nvPr/>
        </p:nvPicPr>
        <p:blipFill>
          <a:blip r:embed="rId3" cstate="print"/>
          <a:srcRect l="43376" t="9184" r="46022" b="77823"/>
          <a:stretch>
            <a:fillRect/>
          </a:stretch>
        </p:blipFill>
        <p:spPr bwMode="auto">
          <a:xfrm>
            <a:off x="3535363" y="1289050"/>
            <a:ext cx="801687" cy="617538"/>
          </a:xfrm>
          <a:prstGeom prst="rect">
            <a:avLst/>
          </a:prstGeom>
          <a:noFill/>
          <a:ln w="9525">
            <a:noFill/>
            <a:miter lim="800000"/>
            <a:headEnd/>
            <a:tailEnd/>
          </a:ln>
        </p:spPr>
      </p:pic>
      <p:pic>
        <p:nvPicPr>
          <p:cNvPr id="16397" name="Picture 2"/>
          <p:cNvPicPr>
            <a:picLocks noChangeAspect="1" noChangeArrowheads="1"/>
          </p:cNvPicPr>
          <p:nvPr/>
        </p:nvPicPr>
        <p:blipFill>
          <a:blip r:embed="rId3" cstate="print"/>
          <a:srcRect l="62566" t="9184" r="27882" b="77823"/>
          <a:stretch>
            <a:fillRect/>
          </a:stretch>
        </p:blipFill>
        <p:spPr bwMode="auto">
          <a:xfrm>
            <a:off x="4983163" y="1279525"/>
            <a:ext cx="722312" cy="617538"/>
          </a:xfrm>
          <a:prstGeom prst="rect">
            <a:avLst/>
          </a:prstGeom>
          <a:noFill/>
          <a:ln w="9525">
            <a:noFill/>
            <a:miter lim="800000"/>
            <a:headEnd/>
            <a:tailEnd/>
          </a:ln>
        </p:spPr>
      </p:pic>
      <p:pic>
        <p:nvPicPr>
          <p:cNvPr id="16398" name="Picture 2"/>
          <p:cNvPicPr>
            <a:picLocks noChangeAspect="1" noChangeArrowheads="1"/>
          </p:cNvPicPr>
          <p:nvPr/>
        </p:nvPicPr>
        <p:blipFill>
          <a:blip r:embed="rId3" cstate="print"/>
          <a:srcRect l="80453" t="9184" r="9616" b="77823"/>
          <a:stretch>
            <a:fillRect/>
          </a:stretch>
        </p:blipFill>
        <p:spPr bwMode="auto">
          <a:xfrm>
            <a:off x="6354763" y="1279525"/>
            <a:ext cx="750887" cy="617538"/>
          </a:xfrm>
          <a:prstGeom prst="rect">
            <a:avLst/>
          </a:prstGeom>
          <a:noFill/>
          <a:ln w="9525">
            <a:noFill/>
            <a:miter lim="800000"/>
            <a:headEnd/>
            <a:tailEnd/>
          </a:ln>
        </p:spPr>
      </p:pic>
      <p:pic>
        <p:nvPicPr>
          <p:cNvPr id="16399" name="Picture 2"/>
          <p:cNvPicPr>
            <a:picLocks noChangeAspect="1" noChangeArrowheads="1"/>
          </p:cNvPicPr>
          <p:nvPr/>
        </p:nvPicPr>
        <p:blipFill>
          <a:blip r:embed="rId3" cstate="print"/>
          <a:srcRect l="37981" t="9418" r="60612" b="77989"/>
          <a:stretch>
            <a:fillRect/>
          </a:stretch>
        </p:blipFill>
        <p:spPr bwMode="auto">
          <a:xfrm>
            <a:off x="4602163" y="1316038"/>
            <a:ext cx="106362" cy="598487"/>
          </a:xfrm>
          <a:prstGeom prst="rect">
            <a:avLst/>
          </a:prstGeom>
          <a:noFill/>
          <a:ln w="9525">
            <a:noFill/>
            <a:miter lim="800000"/>
            <a:headEnd/>
            <a:tailEnd/>
          </a:ln>
        </p:spPr>
      </p:pic>
      <p:pic>
        <p:nvPicPr>
          <p:cNvPr id="16400" name="Picture 2"/>
          <p:cNvPicPr>
            <a:picLocks noChangeAspect="1" noChangeArrowheads="1"/>
          </p:cNvPicPr>
          <p:nvPr/>
        </p:nvPicPr>
        <p:blipFill>
          <a:blip r:embed="rId3" cstate="print"/>
          <a:srcRect l="37981" t="9418" r="60612" b="77989"/>
          <a:stretch>
            <a:fillRect/>
          </a:stretch>
        </p:blipFill>
        <p:spPr bwMode="auto">
          <a:xfrm>
            <a:off x="5973763" y="1306513"/>
            <a:ext cx="106362" cy="598487"/>
          </a:xfrm>
          <a:prstGeom prst="rect">
            <a:avLst/>
          </a:prstGeom>
          <a:noFill/>
          <a:ln w="9525">
            <a:noFill/>
            <a:miter lim="800000"/>
            <a:headEnd/>
            <a:tailEnd/>
          </a:ln>
        </p:spPr>
      </p:pic>
      <p:pic>
        <p:nvPicPr>
          <p:cNvPr id="16401" name="Picture 27"/>
          <p:cNvPicPr>
            <a:picLocks noChangeAspect="1" noChangeArrowheads="1"/>
          </p:cNvPicPr>
          <p:nvPr/>
        </p:nvPicPr>
        <p:blipFill>
          <a:blip r:embed="rId4" cstate="print"/>
          <a:srcRect/>
          <a:stretch>
            <a:fillRect/>
          </a:stretch>
        </p:blipFill>
        <p:spPr bwMode="auto">
          <a:xfrm>
            <a:off x="7440613" y="1373188"/>
            <a:ext cx="1163637" cy="182562"/>
          </a:xfrm>
          <a:prstGeom prst="rect">
            <a:avLst/>
          </a:prstGeom>
          <a:noFill/>
          <a:ln w="9525">
            <a:noFill/>
            <a:miter lim="800000"/>
            <a:headEnd/>
            <a:tailEnd/>
          </a:ln>
        </p:spPr>
      </p:pic>
      <p:pic>
        <p:nvPicPr>
          <p:cNvPr id="16402" name="Picture 2"/>
          <p:cNvPicPr>
            <a:picLocks noChangeAspect="1" noChangeArrowheads="1"/>
          </p:cNvPicPr>
          <p:nvPr/>
        </p:nvPicPr>
        <p:blipFill>
          <a:blip r:embed="rId3" cstate="print"/>
          <a:srcRect l="37981" t="9418" r="60612" b="77989"/>
          <a:stretch>
            <a:fillRect/>
          </a:stretch>
        </p:blipFill>
        <p:spPr bwMode="auto">
          <a:xfrm>
            <a:off x="7273925" y="1333500"/>
            <a:ext cx="106363" cy="598488"/>
          </a:xfrm>
          <a:prstGeom prst="rect">
            <a:avLst/>
          </a:prstGeom>
          <a:noFill/>
          <a:ln w="9525">
            <a:noFill/>
            <a:miter lim="800000"/>
            <a:headEnd/>
            <a:tailEnd/>
          </a:ln>
        </p:spPr>
      </p:pic>
      <p:sp>
        <p:nvSpPr>
          <p:cNvPr id="16403" name="TextBox 29"/>
          <p:cNvSpPr txBox="1">
            <a:spLocks noChangeArrowheads="1"/>
          </p:cNvSpPr>
          <p:nvPr/>
        </p:nvSpPr>
        <p:spPr bwMode="auto">
          <a:xfrm>
            <a:off x="7704138" y="1643063"/>
            <a:ext cx="539750" cy="246062"/>
          </a:xfrm>
          <a:prstGeom prst="rect">
            <a:avLst/>
          </a:prstGeom>
          <a:noFill/>
          <a:ln w="9525">
            <a:noFill/>
            <a:miter lim="800000"/>
            <a:headEnd/>
            <a:tailEnd/>
          </a:ln>
        </p:spPr>
        <p:txBody>
          <a:bodyPr wrap="none">
            <a:spAutoFit/>
          </a:bodyPr>
          <a:lstStyle/>
          <a:p>
            <a:r>
              <a:rPr lang="en-US" sz="1000" b="1"/>
              <a:t>FOCS</a:t>
            </a:r>
          </a:p>
        </p:txBody>
      </p:sp>
      <p:graphicFrame>
        <p:nvGraphicFramePr>
          <p:cNvPr id="31" name="Table 30"/>
          <p:cNvGraphicFramePr>
            <a:graphicFrameLocks noGrp="1"/>
          </p:cNvGraphicFramePr>
          <p:nvPr/>
        </p:nvGraphicFramePr>
        <p:xfrm>
          <a:off x="1749425" y="2060575"/>
          <a:ext cx="6927800" cy="2621153"/>
        </p:xfrm>
        <a:graphic>
          <a:graphicData uri="http://schemas.openxmlformats.org/drawingml/2006/table">
            <a:tbl>
              <a:tblPr/>
              <a:tblGrid>
                <a:gridCol w="1455193"/>
                <a:gridCol w="1440160"/>
                <a:gridCol w="1440160"/>
                <a:gridCol w="1296144"/>
                <a:gridCol w="1296143"/>
              </a:tblGrid>
              <a:tr h="859798">
                <a:tc>
                  <a:txBody>
                    <a:bodyPr/>
                    <a:lstStyle/>
                    <a:p>
                      <a:pPr algn="ctr" fontAlgn="t"/>
                      <a:r>
                        <a:rPr lang="en-US" sz="1200" b="0" i="0" u="none" strike="noStrike" dirty="0">
                          <a:solidFill>
                            <a:srgbClr val="333333"/>
                          </a:solidFill>
                          <a:latin typeface="Calibri"/>
                        </a:rPr>
                        <a:t>Tailor and tune</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Standard and High</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High</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Standard, High, and Premium</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Standard, High, and Premium</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89414">
                <a:tc>
                  <a:txBody>
                    <a:bodyPr/>
                    <a:lstStyle/>
                    <a:p>
                      <a:pPr algn="ctr" fontAlgn="t"/>
                      <a:r>
                        <a:rPr lang="en-US" sz="1200" b="0" i="0" u="none" strike="noStrike">
                          <a:solidFill>
                            <a:srgbClr val="333333"/>
                          </a:solidFill>
                          <a:latin typeface="Calibri"/>
                        </a:rPr>
                        <a:t>Tailor and tune</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Standard</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High</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Standard, High, and Premium</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Standard, High, </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871941">
                <a:tc>
                  <a:txBody>
                    <a:bodyPr/>
                    <a:lstStyle/>
                    <a:p>
                      <a:pPr algn="ctr" fontAlgn="t"/>
                      <a:r>
                        <a:rPr lang="en-US" sz="1200" b="0" i="0" u="none" strike="noStrike" dirty="0">
                          <a:solidFill>
                            <a:srgbClr val="333333"/>
                          </a:solidFill>
                          <a:latin typeface="Calibri"/>
                        </a:rPr>
                        <a:t>Low at full load </a:t>
                      </a:r>
                      <a:endParaRPr lang="en-US" sz="1200" b="0" i="0" u="none" strike="noStrike" dirty="0" smtClean="0">
                        <a:solidFill>
                          <a:srgbClr val="333333"/>
                        </a:solidFill>
                        <a:latin typeface="Calibri"/>
                      </a:endParaRPr>
                    </a:p>
                    <a:p>
                      <a:pPr algn="ctr" fontAlgn="t"/>
                      <a:r>
                        <a:rPr lang="en-US" sz="1200" b="0" i="0" u="none" strike="noStrike" dirty="0" smtClean="0">
                          <a:solidFill>
                            <a:srgbClr val="333333"/>
                          </a:solidFill>
                          <a:latin typeface="Calibri"/>
                        </a:rPr>
                        <a:t>Very </a:t>
                      </a:r>
                      <a:r>
                        <a:rPr lang="en-US" sz="1200" b="0" i="0" u="none" strike="noStrike" dirty="0">
                          <a:solidFill>
                            <a:srgbClr val="333333"/>
                          </a:solidFill>
                          <a:latin typeface="Calibri"/>
                        </a:rPr>
                        <a:t>low </a:t>
                      </a:r>
                      <a:r>
                        <a:rPr lang="en-US" sz="1200" b="0" i="0" u="none" strike="noStrike" dirty="0" smtClean="0">
                          <a:solidFill>
                            <a:srgbClr val="333333"/>
                          </a:solidFill>
                          <a:latin typeface="Calibri"/>
                        </a:rPr>
                        <a:t>at </a:t>
                      </a:r>
                      <a:r>
                        <a:rPr lang="en-US" sz="1200" b="0" i="0" u="none" strike="noStrike" dirty="0">
                          <a:solidFill>
                            <a:srgbClr val="333333"/>
                          </a:solidFill>
                          <a:latin typeface="Calibri"/>
                        </a:rPr>
                        <a:t>part </a:t>
                      </a:r>
                      <a:r>
                        <a:rPr lang="en-US" sz="1200" b="0" i="0" u="none" strike="noStrike" dirty="0" smtClean="0">
                          <a:solidFill>
                            <a:srgbClr val="333333"/>
                          </a:solidFill>
                          <a:latin typeface="Calibri"/>
                        </a:rPr>
                        <a:t>load</a:t>
                      </a:r>
                    </a:p>
                    <a:p>
                      <a:pPr algn="ctr" fontAlgn="t"/>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Medium</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Low </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Very low</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smtClean="0">
                          <a:solidFill>
                            <a:srgbClr val="333333"/>
                          </a:solidFill>
                          <a:latin typeface="Calibri"/>
                        </a:rPr>
                        <a:t>Medium</a:t>
                      </a:r>
                      <a:r>
                        <a:rPr lang="en-US" sz="1200" b="0" i="0" u="none" strike="noStrike" baseline="0" dirty="0" smtClean="0">
                          <a:solidFill>
                            <a:srgbClr val="333333"/>
                          </a:solidFill>
                          <a:latin typeface="Calibri"/>
                        </a:rPr>
                        <a:t> and Low</a:t>
                      </a:r>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23" name="Slide Number Placeholder 1"/>
          <p:cNvSpPr>
            <a:spLocks noGrp="1"/>
          </p:cNvSpPr>
          <p:nvPr>
            <p:ph type="sldNum" sz="quarter" idx="10"/>
          </p:nvPr>
        </p:nvSpPr>
        <p:spPr>
          <a:xfrm>
            <a:off x="457200" y="6445250"/>
            <a:ext cx="227013" cy="130175"/>
          </a:xfrm>
        </p:spPr>
        <p:txBody>
          <a:bodyPr/>
          <a:lstStyle/>
          <a:p>
            <a:pPr>
              <a:defRPr/>
            </a:pPr>
            <a:fld id="{BC70ADA9-DC47-4BFA-AAB7-6882127F2B9D}" type="slidenum">
              <a:rPr lang="de-DE" smtClean="0"/>
              <a:pPr>
                <a:defRPr/>
              </a:pPr>
              <a:t>44</a:t>
            </a:fld>
            <a:endParaRPr lang="de-DE" dirty="0"/>
          </a:p>
        </p:txBody>
      </p:sp>
      <p:sp>
        <p:nvSpPr>
          <p:cNvPr id="24" name="Rectangle 2"/>
          <p:cNvSpPr txBox="1">
            <a:spLocks noChangeArrowheads="1"/>
          </p:cNvSpPr>
          <p:nvPr/>
        </p:nvSpPr>
        <p:spPr bwMode="auto">
          <a:xfrm>
            <a:off x="441325" y="234950"/>
            <a:ext cx="8115300" cy="690563"/>
          </a:xfrm>
          <a:prstGeom prst="rect">
            <a:avLst/>
          </a:prstGeom>
          <a:noFill/>
          <a:ln w="9525">
            <a:noFill/>
            <a:miter lim="800000"/>
            <a:headEnd/>
            <a:tailEnd/>
          </a:ln>
          <a:effectLst/>
        </p:spPr>
        <p:txBody>
          <a:bodyPr lIns="0" tIns="0" rIns="0" bIns="0"/>
          <a:lstStyle/>
          <a:p>
            <a:pPr>
              <a:lnSpc>
                <a:spcPct val="110000"/>
              </a:lnSpc>
              <a:defRPr/>
            </a:pPr>
            <a:r>
              <a:rPr lang="en-US" sz="2000" b="1" dirty="0" smtClean="0"/>
              <a:t>YVAA – YORK Variable Speed Air-Cooled Screw Chillers</a:t>
            </a:r>
          </a:p>
          <a:p>
            <a:pPr>
              <a:lnSpc>
                <a:spcPct val="110000"/>
              </a:lnSpc>
              <a:defRPr/>
            </a:pPr>
            <a:r>
              <a:rPr lang="en-US" sz="2000" b="1" kern="0" dirty="0" smtClean="0">
                <a:solidFill>
                  <a:schemeClr val="tx2"/>
                </a:solidFill>
              </a:rPr>
              <a:t>Competitive benchmarking - Performance</a:t>
            </a:r>
          </a:p>
        </p:txBody>
      </p:sp>
      <p:sp>
        <p:nvSpPr>
          <p:cNvPr id="22" name="Oval 21"/>
          <p:cNvSpPr/>
          <p:nvPr/>
        </p:nvSpPr>
        <p:spPr>
          <a:xfrm>
            <a:off x="8676456" y="620688"/>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676456" y="332656"/>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676456" y="4462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164288" y="44624"/>
            <a:ext cx="1512168" cy="841256"/>
          </a:xfrm>
          <a:prstGeom prst="rect">
            <a:avLst/>
          </a:prstGeom>
          <a:noFill/>
        </p:spPr>
        <p:txBody>
          <a:bodyPr wrap="square" rtlCol="0">
            <a:spAutoFit/>
          </a:bodyPr>
          <a:lstStyle/>
          <a:p>
            <a:pPr algn="r">
              <a:spcBef>
                <a:spcPts val="0"/>
              </a:spcBef>
              <a:spcAft>
                <a:spcPts val="400"/>
              </a:spcAft>
            </a:pPr>
            <a:r>
              <a:rPr lang="en-US" sz="1400" dirty="0" smtClean="0"/>
              <a:t>Above Average</a:t>
            </a:r>
          </a:p>
          <a:p>
            <a:pPr algn="r">
              <a:spcBef>
                <a:spcPts val="0"/>
              </a:spcBef>
              <a:spcAft>
                <a:spcPts val="400"/>
              </a:spcAft>
            </a:pPr>
            <a:r>
              <a:rPr lang="en-US" sz="1400" dirty="0" smtClean="0"/>
              <a:t>Average</a:t>
            </a:r>
          </a:p>
          <a:p>
            <a:pPr algn="r">
              <a:spcBef>
                <a:spcPts val="0"/>
              </a:spcBef>
              <a:spcAft>
                <a:spcPts val="400"/>
              </a:spcAft>
            </a:pPr>
            <a:r>
              <a:rPr lang="en-US" sz="1400" dirty="0" smtClean="0"/>
              <a:t>Below Average</a:t>
            </a:r>
            <a:endParaRPr lang="en-US" sz="1400" dirty="0"/>
          </a:p>
        </p:txBody>
      </p:sp>
      <p:sp>
        <p:nvSpPr>
          <p:cNvPr id="28" name="Oval 27"/>
          <p:cNvSpPr/>
          <p:nvPr/>
        </p:nvSpPr>
        <p:spPr>
          <a:xfrm>
            <a:off x="2891352" y="263542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873064" y="3507152"/>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891352" y="437888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768664" y="4391072"/>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042728" y="4384976"/>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353368" y="437888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317816" y="4386496"/>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061016" y="2623232"/>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762568" y="2629328"/>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756472" y="3513248"/>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7073208" y="3513248"/>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317816" y="263084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311720" y="3502576"/>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353368" y="263542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8365560" y="3501056"/>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580456" y="4384976"/>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574360" y="3513248"/>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580456" y="264152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8036376" y="439868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8042472" y="351476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036376" y="2643040"/>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774504" y="3526960"/>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768408" y="263084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838898"/>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2" name="Picture 2"/>
          <p:cNvPicPr>
            <a:picLocks noChangeAspect="1" noChangeArrowheads="1"/>
          </p:cNvPicPr>
          <p:nvPr/>
        </p:nvPicPr>
        <p:blipFill>
          <a:blip r:embed="rId2" cstate="print"/>
          <a:srcRect l="3023" t="24683" r="80180" b="58350"/>
          <a:stretch>
            <a:fillRect/>
          </a:stretch>
        </p:blipFill>
        <p:spPr bwMode="auto">
          <a:xfrm>
            <a:off x="541338" y="2133600"/>
            <a:ext cx="1270000" cy="806450"/>
          </a:xfrm>
          <a:prstGeom prst="rect">
            <a:avLst/>
          </a:prstGeom>
          <a:noFill/>
          <a:ln w="9525">
            <a:noFill/>
            <a:miter lim="800000"/>
            <a:headEnd/>
            <a:tailEnd/>
          </a:ln>
        </p:spPr>
      </p:pic>
      <p:pic>
        <p:nvPicPr>
          <p:cNvPr id="17413" name="Picture 2"/>
          <p:cNvPicPr>
            <a:picLocks noChangeAspect="1" noChangeArrowheads="1"/>
          </p:cNvPicPr>
          <p:nvPr/>
        </p:nvPicPr>
        <p:blipFill>
          <a:blip r:embed="rId2" cstate="print"/>
          <a:srcRect l="3023" t="41817" r="80180" b="41417"/>
          <a:stretch>
            <a:fillRect/>
          </a:stretch>
        </p:blipFill>
        <p:spPr bwMode="auto">
          <a:xfrm>
            <a:off x="550863" y="2947988"/>
            <a:ext cx="1270000" cy="796925"/>
          </a:xfrm>
          <a:prstGeom prst="rect">
            <a:avLst/>
          </a:prstGeom>
          <a:noFill/>
          <a:ln w="9525">
            <a:noFill/>
            <a:miter lim="800000"/>
            <a:headEnd/>
            <a:tailEnd/>
          </a:ln>
        </p:spPr>
      </p:pic>
      <p:pic>
        <p:nvPicPr>
          <p:cNvPr id="17414" name="Picture 2"/>
          <p:cNvPicPr>
            <a:picLocks noChangeAspect="1" noChangeArrowheads="1"/>
          </p:cNvPicPr>
          <p:nvPr/>
        </p:nvPicPr>
        <p:blipFill>
          <a:blip r:embed="rId2" cstate="print"/>
          <a:srcRect l="3023" t="58784" r="80180" b="24483"/>
          <a:stretch>
            <a:fillRect/>
          </a:stretch>
        </p:blipFill>
        <p:spPr bwMode="auto">
          <a:xfrm>
            <a:off x="550863" y="3754438"/>
            <a:ext cx="1270000" cy="795337"/>
          </a:xfrm>
          <a:prstGeom prst="rect">
            <a:avLst/>
          </a:prstGeom>
          <a:noFill/>
          <a:ln w="9525">
            <a:noFill/>
            <a:miter lim="800000"/>
            <a:headEnd/>
            <a:tailEnd/>
          </a:ln>
        </p:spPr>
      </p:pic>
      <p:grpSp>
        <p:nvGrpSpPr>
          <p:cNvPr id="2" name="Group 23"/>
          <p:cNvGrpSpPr>
            <a:grpSpLocks/>
          </p:cNvGrpSpPr>
          <p:nvPr/>
        </p:nvGrpSpPr>
        <p:grpSpPr bwMode="auto">
          <a:xfrm>
            <a:off x="550863" y="1293813"/>
            <a:ext cx="1428750" cy="708025"/>
            <a:chOff x="624" y="895"/>
            <a:chExt cx="900" cy="446"/>
          </a:xfrm>
        </p:grpSpPr>
        <p:pic>
          <p:nvPicPr>
            <p:cNvPr id="17458" name="Picture 2"/>
            <p:cNvPicPr>
              <a:picLocks noChangeAspect="1" noChangeArrowheads="1"/>
            </p:cNvPicPr>
            <p:nvPr/>
          </p:nvPicPr>
          <p:blipFill>
            <a:blip r:embed="rId3" cstate="print"/>
            <a:srcRect l="19756" t="9186" r="78040" b="86807"/>
            <a:stretch>
              <a:fillRect/>
            </a:stretch>
          </p:blipFill>
          <p:spPr bwMode="auto">
            <a:xfrm>
              <a:off x="1419" y="912"/>
              <a:ext cx="105" cy="120"/>
            </a:xfrm>
            <a:prstGeom prst="rect">
              <a:avLst/>
            </a:prstGeom>
            <a:noFill/>
            <a:ln w="9525">
              <a:noFill/>
              <a:miter lim="800000"/>
              <a:headEnd/>
              <a:tailEnd/>
            </a:ln>
          </p:spPr>
        </p:pic>
        <p:pic>
          <p:nvPicPr>
            <p:cNvPr id="17459" name="Picture 2"/>
            <p:cNvPicPr>
              <a:picLocks noChangeAspect="1" noChangeArrowheads="1"/>
            </p:cNvPicPr>
            <p:nvPr/>
          </p:nvPicPr>
          <p:blipFill>
            <a:blip r:embed="rId2" cstate="print"/>
            <a:srcRect l="3023" t="7748" r="80180" b="77354"/>
            <a:stretch>
              <a:fillRect/>
            </a:stretch>
          </p:blipFill>
          <p:spPr bwMode="auto">
            <a:xfrm>
              <a:off x="624" y="895"/>
              <a:ext cx="800" cy="446"/>
            </a:xfrm>
            <a:prstGeom prst="rect">
              <a:avLst/>
            </a:prstGeom>
            <a:noFill/>
            <a:ln w="9525">
              <a:noFill/>
              <a:miter lim="800000"/>
              <a:headEnd/>
              <a:tailEnd/>
            </a:ln>
          </p:spPr>
        </p:pic>
      </p:grpSp>
      <p:pic>
        <p:nvPicPr>
          <p:cNvPr id="17417" name="Picture 2"/>
          <p:cNvPicPr>
            <a:picLocks noChangeAspect="1" noChangeArrowheads="1"/>
          </p:cNvPicPr>
          <p:nvPr/>
        </p:nvPicPr>
        <p:blipFill>
          <a:blip r:embed="rId3" cstate="print"/>
          <a:srcRect l="37981" t="9418" r="60612" b="77989"/>
          <a:stretch>
            <a:fillRect/>
          </a:stretch>
        </p:blipFill>
        <p:spPr bwMode="auto">
          <a:xfrm>
            <a:off x="3154363" y="1360488"/>
            <a:ext cx="106362" cy="598487"/>
          </a:xfrm>
          <a:prstGeom prst="rect">
            <a:avLst/>
          </a:prstGeom>
          <a:noFill/>
          <a:ln w="9525">
            <a:noFill/>
            <a:miter lim="800000"/>
            <a:headEnd/>
            <a:tailEnd/>
          </a:ln>
        </p:spPr>
      </p:pic>
      <p:pic>
        <p:nvPicPr>
          <p:cNvPr id="17418" name="Picture 2"/>
          <p:cNvPicPr>
            <a:picLocks noChangeAspect="1" noChangeArrowheads="1"/>
          </p:cNvPicPr>
          <p:nvPr/>
        </p:nvPicPr>
        <p:blipFill>
          <a:blip r:embed="rId3" cstate="print"/>
          <a:srcRect l="23808" t="9184" r="64833" b="77823"/>
          <a:stretch>
            <a:fillRect/>
          </a:stretch>
        </p:blipFill>
        <p:spPr bwMode="auto">
          <a:xfrm>
            <a:off x="2087563" y="1322388"/>
            <a:ext cx="858837" cy="617537"/>
          </a:xfrm>
          <a:prstGeom prst="rect">
            <a:avLst/>
          </a:prstGeom>
          <a:noFill/>
          <a:ln w="9525">
            <a:noFill/>
            <a:miter lim="800000"/>
            <a:headEnd/>
            <a:tailEnd/>
          </a:ln>
        </p:spPr>
      </p:pic>
      <p:sp>
        <p:nvSpPr>
          <p:cNvPr id="17419" name="Rectangle 10"/>
          <p:cNvSpPr>
            <a:spLocks noChangeArrowheads="1"/>
          </p:cNvSpPr>
          <p:nvPr/>
        </p:nvSpPr>
        <p:spPr bwMode="auto">
          <a:xfrm>
            <a:off x="515938" y="1303338"/>
            <a:ext cx="8159750" cy="685800"/>
          </a:xfrm>
          <a:prstGeom prst="rect">
            <a:avLst/>
          </a:prstGeom>
          <a:noFill/>
          <a:ln w="9525">
            <a:solidFill>
              <a:srgbClr val="00CCFF"/>
            </a:solidFill>
            <a:miter lim="800000"/>
            <a:headEnd/>
            <a:tailEnd/>
          </a:ln>
        </p:spPr>
        <p:txBody>
          <a:bodyPr wrap="none" anchor="ctr"/>
          <a:lstStyle/>
          <a:p>
            <a:endParaRPr lang="en-US"/>
          </a:p>
        </p:txBody>
      </p:sp>
      <p:pic>
        <p:nvPicPr>
          <p:cNvPr id="17420" name="Picture 2"/>
          <p:cNvPicPr>
            <a:picLocks noChangeAspect="1" noChangeArrowheads="1"/>
          </p:cNvPicPr>
          <p:nvPr/>
        </p:nvPicPr>
        <p:blipFill>
          <a:blip r:embed="rId3" cstate="print"/>
          <a:srcRect l="43376" t="9184" r="46022" b="77823"/>
          <a:stretch>
            <a:fillRect/>
          </a:stretch>
        </p:blipFill>
        <p:spPr bwMode="auto">
          <a:xfrm>
            <a:off x="3535363" y="1323975"/>
            <a:ext cx="801687" cy="617538"/>
          </a:xfrm>
          <a:prstGeom prst="rect">
            <a:avLst/>
          </a:prstGeom>
          <a:noFill/>
          <a:ln w="9525">
            <a:noFill/>
            <a:miter lim="800000"/>
            <a:headEnd/>
            <a:tailEnd/>
          </a:ln>
        </p:spPr>
      </p:pic>
      <p:pic>
        <p:nvPicPr>
          <p:cNvPr id="17421" name="Picture 2"/>
          <p:cNvPicPr>
            <a:picLocks noChangeAspect="1" noChangeArrowheads="1"/>
          </p:cNvPicPr>
          <p:nvPr/>
        </p:nvPicPr>
        <p:blipFill>
          <a:blip r:embed="rId3" cstate="print"/>
          <a:srcRect l="62566" t="9184" r="27882" b="77823"/>
          <a:stretch>
            <a:fillRect/>
          </a:stretch>
        </p:blipFill>
        <p:spPr bwMode="auto">
          <a:xfrm>
            <a:off x="4983163" y="1314450"/>
            <a:ext cx="722312" cy="617538"/>
          </a:xfrm>
          <a:prstGeom prst="rect">
            <a:avLst/>
          </a:prstGeom>
          <a:noFill/>
          <a:ln w="9525">
            <a:noFill/>
            <a:miter lim="800000"/>
            <a:headEnd/>
            <a:tailEnd/>
          </a:ln>
        </p:spPr>
      </p:pic>
      <p:pic>
        <p:nvPicPr>
          <p:cNvPr id="17422" name="Picture 2"/>
          <p:cNvPicPr>
            <a:picLocks noChangeAspect="1" noChangeArrowheads="1"/>
          </p:cNvPicPr>
          <p:nvPr/>
        </p:nvPicPr>
        <p:blipFill>
          <a:blip r:embed="rId3" cstate="print"/>
          <a:srcRect l="80453" t="9184" r="9616" b="77823"/>
          <a:stretch>
            <a:fillRect/>
          </a:stretch>
        </p:blipFill>
        <p:spPr bwMode="auto">
          <a:xfrm>
            <a:off x="6354763" y="1314450"/>
            <a:ext cx="750887" cy="617538"/>
          </a:xfrm>
          <a:prstGeom prst="rect">
            <a:avLst/>
          </a:prstGeom>
          <a:noFill/>
          <a:ln w="9525">
            <a:noFill/>
            <a:miter lim="800000"/>
            <a:headEnd/>
            <a:tailEnd/>
          </a:ln>
        </p:spPr>
      </p:pic>
      <p:pic>
        <p:nvPicPr>
          <p:cNvPr id="17423" name="Picture 2"/>
          <p:cNvPicPr>
            <a:picLocks noChangeAspect="1" noChangeArrowheads="1"/>
          </p:cNvPicPr>
          <p:nvPr/>
        </p:nvPicPr>
        <p:blipFill>
          <a:blip r:embed="rId3" cstate="print"/>
          <a:srcRect l="37981" t="9418" r="60612" b="77989"/>
          <a:stretch>
            <a:fillRect/>
          </a:stretch>
        </p:blipFill>
        <p:spPr bwMode="auto">
          <a:xfrm>
            <a:off x="4602163" y="1350963"/>
            <a:ext cx="106362" cy="598487"/>
          </a:xfrm>
          <a:prstGeom prst="rect">
            <a:avLst/>
          </a:prstGeom>
          <a:noFill/>
          <a:ln w="9525">
            <a:noFill/>
            <a:miter lim="800000"/>
            <a:headEnd/>
            <a:tailEnd/>
          </a:ln>
        </p:spPr>
      </p:pic>
      <p:pic>
        <p:nvPicPr>
          <p:cNvPr id="17424" name="Picture 2"/>
          <p:cNvPicPr>
            <a:picLocks noChangeAspect="1" noChangeArrowheads="1"/>
          </p:cNvPicPr>
          <p:nvPr/>
        </p:nvPicPr>
        <p:blipFill>
          <a:blip r:embed="rId3" cstate="print"/>
          <a:srcRect l="37981" t="9418" r="60612" b="77989"/>
          <a:stretch>
            <a:fillRect/>
          </a:stretch>
        </p:blipFill>
        <p:spPr bwMode="auto">
          <a:xfrm>
            <a:off x="5973763" y="1341438"/>
            <a:ext cx="106362" cy="598487"/>
          </a:xfrm>
          <a:prstGeom prst="rect">
            <a:avLst/>
          </a:prstGeom>
          <a:noFill/>
          <a:ln w="9525">
            <a:noFill/>
            <a:miter lim="800000"/>
            <a:headEnd/>
            <a:tailEnd/>
          </a:ln>
        </p:spPr>
      </p:pic>
      <p:pic>
        <p:nvPicPr>
          <p:cNvPr id="17425" name="Picture 27"/>
          <p:cNvPicPr>
            <a:picLocks noChangeAspect="1" noChangeArrowheads="1"/>
          </p:cNvPicPr>
          <p:nvPr/>
        </p:nvPicPr>
        <p:blipFill>
          <a:blip r:embed="rId4" cstate="print"/>
          <a:srcRect/>
          <a:stretch>
            <a:fillRect/>
          </a:stretch>
        </p:blipFill>
        <p:spPr bwMode="auto">
          <a:xfrm>
            <a:off x="7440613" y="1408113"/>
            <a:ext cx="1163637" cy="182562"/>
          </a:xfrm>
          <a:prstGeom prst="rect">
            <a:avLst/>
          </a:prstGeom>
          <a:noFill/>
          <a:ln w="9525">
            <a:noFill/>
            <a:miter lim="800000"/>
            <a:headEnd/>
            <a:tailEnd/>
          </a:ln>
        </p:spPr>
      </p:pic>
      <p:pic>
        <p:nvPicPr>
          <p:cNvPr id="17426" name="Picture 2"/>
          <p:cNvPicPr>
            <a:picLocks noChangeAspect="1" noChangeArrowheads="1"/>
          </p:cNvPicPr>
          <p:nvPr/>
        </p:nvPicPr>
        <p:blipFill>
          <a:blip r:embed="rId3" cstate="print"/>
          <a:srcRect l="37981" t="9418" r="60612" b="77989"/>
          <a:stretch>
            <a:fillRect/>
          </a:stretch>
        </p:blipFill>
        <p:spPr bwMode="auto">
          <a:xfrm>
            <a:off x="7273925" y="1366838"/>
            <a:ext cx="106363" cy="598487"/>
          </a:xfrm>
          <a:prstGeom prst="rect">
            <a:avLst/>
          </a:prstGeom>
          <a:noFill/>
          <a:ln w="9525">
            <a:noFill/>
            <a:miter lim="800000"/>
            <a:headEnd/>
            <a:tailEnd/>
          </a:ln>
        </p:spPr>
      </p:pic>
      <p:sp>
        <p:nvSpPr>
          <p:cNvPr id="17427" name="TextBox 29"/>
          <p:cNvSpPr txBox="1">
            <a:spLocks noChangeArrowheads="1"/>
          </p:cNvSpPr>
          <p:nvPr/>
        </p:nvSpPr>
        <p:spPr bwMode="auto">
          <a:xfrm>
            <a:off x="7704138" y="1677988"/>
            <a:ext cx="539750" cy="246062"/>
          </a:xfrm>
          <a:prstGeom prst="rect">
            <a:avLst/>
          </a:prstGeom>
          <a:noFill/>
          <a:ln w="9525">
            <a:noFill/>
            <a:miter lim="800000"/>
            <a:headEnd/>
            <a:tailEnd/>
          </a:ln>
        </p:spPr>
        <p:txBody>
          <a:bodyPr wrap="none">
            <a:spAutoFit/>
          </a:bodyPr>
          <a:lstStyle/>
          <a:p>
            <a:r>
              <a:rPr lang="en-US" sz="1000" b="1"/>
              <a:t>FOCS</a:t>
            </a:r>
          </a:p>
        </p:txBody>
      </p:sp>
      <p:graphicFrame>
        <p:nvGraphicFramePr>
          <p:cNvPr id="31" name="Table 30"/>
          <p:cNvGraphicFramePr>
            <a:graphicFrameLocks noGrp="1"/>
          </p:cNvGraphicFramePr>
          <p:nvPr/>
        </p:nvGraphicFramePr>
        <p:xfrm>
          <a:off x="1789113" y="2124075"/>
          <a:ext cx="6888088" cy="3609635"/>
        </p:xfrm>
        <a:graphic>
          <a:graphicData uri="http://schemas.openxmlformats.org/drawingml/2006/table">
            <a:tbl>
              <a:tblPr/>
              <a:tblGrid>
                <a:gridCol w="1415479"/>
                <a:gridCol w="1512168"/>
                <a:gridCol w="1368152"/>
                <a:gridCol w="1273480"/>
                <a:gridCol w="1318809"/>
              </a:tblGrid>
              <a:tr h="628335">
                <a:tc>
                  <a:txBody>
                    <a:bodyPr/>
                    <a:lstStyle/>
                    <a:p>
                      <a:pPr algn="ctr" fontAlgn="t"/>
                      <a:r>
                        <a:rPr lang="en-US" sz="1200" b="0" i="0" u="none" strike="noStrike" dirty="0">
                          <a:solidFill>
                            <a:srgbClr val="333333"/>
                          </a:solidFill>
                          <a:latin typeface="Calibri"/>
                        </a:rPr>
                        <a:t>Low</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Very high</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Low</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Medium</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Low</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1027848">
                <a:tc>
                  <a:txBody>
                    <a:bodyPr/>
                    <a:lstStyle/>
                    <a:p>
                      <a:pPr algn="ctr" fontAlgn="t"/>
                      <a:r>
                        <a:rPr lang="en-US" sz="1200" b="0" i="0" u="none" strike="noStrike">
                          <a:solidFill>
                            <a:srgbClr val="333333"/>
                          </a:solidFill>
                          <a:latin typeface="Calibri"/>
                        </a:rPr>
                        <a:t>Small to medium</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Very small</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Medium</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Medium to large</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Medium</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86036">
                <a:tc rowSpan="2">
                  <a:txBody>
                    <a:bodyPr/>
                    <a:lstStyle/>
                    <a:p>
                      <a:pPr algn="ctr" fontAlgn="t"/>
                      <a:r>
                        <a:rPr lang="en-US" sz="1200" b="0" i="0" u="none" strike="noStrike" dirty="0">
                          <a:solidFill>
                            <a:srgbClr val="333333"/>
                          </a:solidFill>
                          <a:latin typeface="Calibri"/>
                        </a:rPr>
                        <a:t>Standard: 0F to 125F </a:t>
                      </a:r>
                      <a:endParaRPr lang="en-US" sz="1200" b="0" i="0" u="none" strike="noStrike" dirty="0" smtClean="0">
                        <a:solidFill>
                          <a:srgbClr val="333333"/>
                        </a:solidFill>
                        <a:latin typeface="Calibri"/>
                      </a:endParaRPr>
                    </a:p>
                    <a:p>
                      <a:pPr algn="ctr" fontAlgn="t"/>
                      <a:r>
                        <a:rPr lang="en-US" sz="1200" b="0" i="0" u="none" strike="noStrike" dirty="0" smtClean="0">
                          <a:solidFill>
                            <a:srgbClr val="333333"/>
                          </a:solidFill>
                          <a:latin typeface="Calibri"/>
                        </a:rPr>
                        <a:t>(-</a:t>
                      </a:r>
                      <a:r>
                        <a:rPr lang="en-US" sz="1200" b="0" i="0" u="none" strike="noStrike" dirty="0">
                          <a:solidFill>
                            <a:srgbClr val="333333"/>
                          </a:solidFill>
                          <a:latin typeface="Calibri"/>
                        </a:rPr>
                        <a:t>18C to 52C)</a:t>
                      </a: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Standard: 25F to 115F (-4C to 46C)</a:t>
                      </a:r>
                      <a:br>
                        <a:rPr lang="en-US" sz="1200" b="0" i="0" u="none" strike="noStrike" dirty="0">
                          <a:solidFill>
                            <a:srgbClr val="333333"/>
                          </a:solidFill>
                          <a:latin typeface="Calibri"/>
                        </a:rPr>
                      </a:br>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Standard: 0F to 115F (-18C to 46C)</a:t>
                      </a:r>
                      <a:br>
                        <a:rPr lang="en-US" sz="1200" b="0" i="0" u="none" strike="noStrike">
                          <a:solidFill>
                            <a:srgbClr val="333333"/>
                          </a:solidFill>
                          <a:latin typeface="Calibri"/>
                        </a:rPr>
                      </a:br>
                      <a:endParaRPr lang="en-US" sz="1200" b="0" i="0" u="none" strike="noStrike">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Standard: 35F to 100F (2C to 38C)</a:t>
                      </a:r>
                      <a:br>
                        <a:rPr lang="en-US" sz="1200" b="0" i="0" u="none" strike="noStrike" dirty="0">
                          <a:solidFill>
                            <a:srgbClr val="333333"/>
                          </a:solidFill>
                          <a:latin typeface="Calibri"/>
                        </a:rPr>
                      </a:br>
                      <a:endParaRPr lang="en-US" sz="1200" b="0" i="0" u="none" strike="noStrike" dirty="0">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Standard: 0F to 115F (-18C to 46C)</a:t>
                      </a:r>
                      <a:br>
                        <a:rPr lang="en-US" sz="1200" b="0" i="0" u="none" strike="noStrike">
                          <a:solidFill>
                            <a:srgbClr val="333333"/>
                          </a:solidFill>
                          <a:latin typeface="Calibri"/>
                        </a:rPr>
                      </a:br>
                      <a:endParaRPr lang="en-US" sz="1200" b="0" i="0" u="none" strike="noStrike">
                        <a:solidFill>
                          <a:srgbClr val="333333"/>
                        </a:solidFill>
                        <a:latin typeface="Calibri"/>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tr>
              <a:tr h="1367416">
                <a:tc vMerge="1">
                  <a:txBody>
                    <a:bodyPr/>
                    <a:lstStyle/>
                    <a:p>
                      <a:endParaRPr lang="en-US"/>
                    </a:p>
                  </a:txBody>
                  <a:tcPr/>
                </a:tc>
                <a:tc>
                  <a:txBody>
                    <a:bodyPr/>
                    <a:lstStyle/>
                    <a:p>
                      <a:pPr algn="ctr" fontAlgn="t"/>
                      <a:r>
                        <a:rPr lang="en-US" sz="1200" b="0" i="0" u="none" strike="noStrike" dirty="0" smtClean="0">
                          <a:solidFill>
                            <a:srgbClr val="333333"/>
                          </a:solidFill>
                          <a:latin typeface="Calibri"/>
                        </a:rPr>
                        <a:t>Options</a:t>
                      </a:r>
                      <a:r>
                        <a:rPr lang="en-US" sz="1200" b="0" i="0" u="none" strike="noStrike" dirty="0">
                          <a:solidFill>
                            <a:srgbClr val="333333"/>
                          </a:solidFill>
                          <a:latin typeface="Calibri"/>
                        </a:rPr>
                        <a:t>: </a:t>
                      </a:r>
                      <a:br>
                        <a:rPr lang="en-US" sz="1200" b="0" i="0" u="none" strike="noStrike" dirty="0">
                          <a:solidFill>
                            <a:srgbClr val="333333"/>
                          </a:solidFill>
                          <a:latin typeface="Calibri"/>
                        </a:rPr>
                      </a:br>
                      <a:r>
                        <a:rPr lang="en-US" sz="1200" b="0" i="0" u="none" strike="noStrike" dirty="0">
                          <a:solidFill>
                            <a:srgbClr val="333333"/>
                          </a:solidFill>
                          <a:latin typeface="Calibri"/>
                        </a:rPr>
                        <a:t>Low ambient of to 25F (-18C to -4C)</a:t>
                      </a:r>
                      <a:br>
                        <a:rPr lang="en-US" sz="1200" b="0" i="0" u="none" strike="noStrike" dirty="0">
                          <a:solidFill>
                            <a:srgbClr val="333333"/>
                          </a:solidFill>
                          <a:latin typeface="Calibri"/>
                        </a:rPr>
                      </a:br>
                      <a:r>
                        <a:rPr lang="en-US" sz="1200" b="0" i="0" u="none" strike="noStrike" dirty="0">
                          <a:solidFill>
                            <a:srgbClr val="333333"/>
                          </a:solidFill>
                          <a:latin typeface="Calibri"/>
                        </a:rPr>
                        <a:t>High ambient 115F to 125F (46C to 52C)</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smtClean="0">
                          <a:solidFill>
                            <a:srgbClr val="333333"/>
                          </a:solidFill>
                          <a:latin typeface="Calibri"/>
                        </a:rPr>
                        <a:t>Options</a:t>
                      </a:r>
                      <a:r>
                        <a:rPr lang="en-US" sz="1200" b="0" i="0" u="none" strike="noStrike" dirty="0">
                          <a:solidFill>
                            <a:srgbClr val="333333"/>
                          </a:solidFill>
                          <a:latin typeface="Calibri"/>
                        </a:rPr>
                        <a:t>:</a:t>
                      </a:r>
                      <a:br>
                        <a:rPr lang="en-US" sz="1200" b="0" i="0" u="none" strike="noStrike" dirty="0">
                          <a:solidFill>
                            <a:srgbClr val="333333"/>
                          </a:solidFill>
                          <a:latin typeface="Calibri"/>
                        </a:rPr>
                      </a:br>
                      <a:r>
                        <a:rPr lang="en-US" sz="1200" b="0" i="0" u="none" strike="noStrike" dirty="0">
                          <a:solidFill>
                            <a:srgbClr val="333333"/>
                          </a:solidFill>
                          <a:latin typeface="Calibri"/>
                        </a:rPr>
                        <a:t>High ambient  115F to 125F (46C to 52C)</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Options: </a:t>
                      </a:r>
                      <a:br>
                        <a:rPr lang="en-US" sz="1200" b="0" i="0" u="none" strike="noStrike" dirty="0">
                          <a:solidFill>
                            <a:srgbClr val="333333"/>
                          </a:solidFill>
                          <a:latin typeface="Calibri"/>
                        </a:rPr>
                      </a:br>
                      <a:r>
                        <a:rPr lang="en-US" sz="1200" b="0" i="0" u="none" strike="noStrike" dirty="0">
                          <a:solidFill>
                            <a:srgbClr val="333333"/>
                          </a:solidFill>
                          <a:latin typeface="Calibri"/>
                        </a:rPr>
                        <a:t>Low ambient </a:t>
                      </a:r>
                      <a:br>
                        <a:rPr lang="en-US" sz="1200" b="0" i="0" u="none" strike="noStrike" dirty="0">
                          <a:solidFill>
                            <a:srgbClr val="333333"/>
                          </a:solidFill>
                          <a:latin typeface="Calibri"/>
                        </a:rPr>
                      </a:br>
                      <a:r>
                        <a:rPr lang="en-US" sz="1200" b="0" i="0" u="none" strike="noStrike" dirty="0">
                          <a:solidFill>
                            <a:srgbClr val="333333"/>
                          </a:solidFill>
                          <a:latin typeface="Calibri"/>
                        </a:rPr>
                        <a:t>0F to 35F (-18C to 2C)</a:t>
                      </a:r>
                      <a:br>
                        <a:rPr lang="en-US" sz="1200" b="0" i="0" u="none" strike="noStrike" dirty="0">
                          <a:solidFill>
                            <a:srgbClr val="333333"/>
                          </a:solidFill>
                          <a:latin typeface="Calibri"/>
                        </a:rPr>
                      </a:br>
                      <a:r>
                        <a:rPr lang="en-US" sz="1200" b="0" i="0" u="none" strike="noStrike" dirty="0">
                          <a:solidFill>
                            <a:srgbClr val="333333"/>
                          </a:solidFill>
                          <a:latin typeface="Calibri"/>
                        </a:rPr>
                        <a:t>High ambient  105F to 125F (40C to 52C) </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Low Ambient -15C            High ambient 46C</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23" name="Slide Number Placeholder 1"/>
          <p:cNvSpPr>
            <a:spLocks noGrp="1"/>
          </p:cNvSpPr>
          <p:nvPr>
            <p:ph type="sldNum" sz="quarter" idx="10"/>
          </p:nvPr>
        </p:nvSpPr>
        <p:spPr>
          <a:xfrm>
            <a:off x="457200" y="6445250"/>
            <a:ext cx="227013" cy="130175"/>
          </a:xfrm>
        </p:spPr>
        <p:txBody>
          <a:bodyPr/>
          <a:lstStyle/>
          <a:p>
            <a:pPr>
              <a:defRPr/>
            </a:pPr>
            <a:fld id="{BC70ADA9-DC47-4BFA-AAB7-6882127F2B9D}" type="slidenum">
              <a:rPr lang="de-DE" smtClean="0"/>
              <a:pPr>
                <a:defRPr/>
              </a:pPr>
              <a:t>45</a:t>
            </a:fld>
            <a:endParaRPr lang="de-DE" dirty="0"/>
          </a:p>
        </p:txBody>
      </p:sp>
      <p:sp>
        <p:nvSpPr>
          <p:cNvPr id="24" name="Rectangle 2"/>
          <p:cNvSpPr txBox="1">
            <a:spLocks noChangeArrowheads="1"/>
          </p:cNvSpPr>
          <p:nvPr/>
        </p:nvSpPr>
        <p:spPr bwMode="auto">
          <a:xfrm>
            <a:off x="441325" y="234950"/>
            <a:ext cx="8115300" cy="690563"/>
          </a:xfrm>
          <a:prstGeom prst="rect">
            <a:avLst/>
          </a:prstGeom>
          <a:noFill/>
          <a:ln w="9525">
            <a:noFill/>
            <a:miter lim="800000"/>
            <a:headEnd/>
            <a:tailEnd/>
          </a:ln>
          <a:effectLst/>
        </p:spPr>
        <p:txBody>
          <a:bodyPr lIns="0" tIns="0" rIns="0" bIns="0"/>
          <a:lstStyle/>
          <a:p>
            <a:pPr>
              <a:lnSpc>
                <a:spcPct val="110000"/>
              </a:lnSpc>
              <a:defRPr/>
            </a:pPr>
            <a:r>
              <a:rPr lang="en-US" sz="2000" b="1" dirty="0" smtClean="0"/>
              <a:t>YVAA – YORK Variable Speed Air-Cooled Screw Chillers</a:t>
            </a:r>
          </a:p>
          <a:p>
            <a:pPr>
              <a:lnSpc>
                <a:spcPct val="110000"/>
              </a:lnSpc>
              <a:defRPr/>
            </a:pPr>
            <a:r>
              <a:rPr lang="en-US" sz="2000" b="1" kern="0" dirty="0" smtClean="0">
                <a:solidFill>
                  <a:schemeClr val="tx2"/>
                </a:solidFill>
              </a:rPr>
              <a:t>Competitive benchmarking – Physical Attributes</a:t>
            </a:r>
          </a:p>
        </p:txBody>
      </p:sp>
      <p:sp>
        <p:nvSpPr>
          <p:cNvPr id="22" name="Oval 21"/>
          <p:cNvSpPr/>
          <p:nvPr/>
        </p:nvSpPr>
        <p:spPr>
          <a:xfrm>
            <a:off x="8676456" y="620688"/>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676456" y="332656"/>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676456" y="4462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164288" y="44624"/>
            <a:ext cx="1512168" cy="841256"/>
          </a:xfrm>
          <a:prstGeom prst="rect">
            <a:avLst/>
          </a:prstGeom>
          <a:noFill/>
        </p:spPr>
        <p:txBody>
          <a:bodyPr wrap="square" rtlCol="0">
            <a:spAutoFit/>
          </a:bodyPr>
          <a:lstStyle/>
          <a:p>
            <a:pPr algn="r">
              <a:spcBef>
                <a:spcPts val="0"/>
              </a:spcBef>
              <a:spcAft>
                <a:spcPts val="400"/>
              </a:spcAft>
            </a:pPr>
            <a:r>
              <a:rPr lang="en-US" sz="1400" dirty="0" smtClean="0"/>
              <a:t>Above Average</a:t>
            </a:r>
          </a:p>
          <a:p>
            <a:pPr algn="r">
              <a:spcBef>
                <a:spcPts val="0"/>
              </a:spcBef>
              <a:spcAft>
                <a:spcPts val="400"/>
              </a:spcAft>
            </a:pPr>
            <a:r>
              <a:rPr lang="en-US" sz="1400" dirty="0" smtClean="0"/>
              <a:t>Average</a:t>
            </a:r>
          </a:p>
          <a:p>
            <a:pPr algn="r">
              <a:spcBef>
                <a:spcPts val="0"/>
              </a:spcBef>
              <a:spcAft>
                <a:spcPts val="400"/>
              </a:spcAft>
            </a:pPr>
            <a:r>
              <a:rPr lang="en-US" sz="1400" dirty="0" smtClean="0"/>
              <a:t>Below Average</a:t>
            </a:r>
            <a:endParaRPr lang="en-US" sz="1400" dirty="0"/>
          </a:p>
        </p:txBody>
      </p:sp>
      <p:sp>
        <p:nvSpPr>
          <p:cNvPr id="28" name="Oval 27"/>
          <p:cNvSpPr/>
          <p:nvPr/>
        </p:nvSpPr>
        <p:spPr>
          <a:xfrm>
            <a:off x="2879160" y="245254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750376" y="2470832"/>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347272" y="245864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48824" y="2460160"/>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90968" y="2467776"/>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36632" y="3491904"/>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036632" y="5442624"/>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341176" y="5410624"/>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41176" y="3472096"/>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756472" y="348428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756472" y="5447200"/>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390968" y="543500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866968" y="5427392"/>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891352" y="3464480"/>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390968" y="348428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128028"/>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6" name="Picture 2"/>
          <p:cNvPicPr>
            <a:picLocks noChangeAspect="1" noChangeArrowheads="1"/>
          </p:cNvPicPr>
          <p:nvPr/>
        </p:nvPicPr>
        <p:blipFill>
          <a:blip r:embed="rId2" cstate="print"/>
          <a:srcRect l="3023" t="59821" r="80055" b="6479"/>
          <a:stretch>
            <a:fillRect/>
          </a:stretch>
        </p:blipFill>
        <p:spPr bwMode="auto">
          <a:xfrm>
            <a:off x="560388" y="3686175"/>
            <a:ext cx="1279525" cy="1620838"/>
          </a:xfrm>
          <a:prstGeom prst="rect">
            <a:avLst/>
          </a:prstGeom>
          <a:noFill/>
          <a:ln w="9525">
            <a:noFill/>
            <a:miter lim="800000"/>
            <a:headEnd/>
            <a:tailEnd/>
          </a:ln>
        </p:spPr>
      </p:pic>
      <p:grpSp>
        <p:nvGrpSpPr>
          <p:cNvPr id="2" name="Group 22"/>
          <p:cNvGrpSpPr>
            <a:grpSpLocks/>
          </p:cNvGrpSpPr>
          <p:nvPr/>
        </p:nvGrpSpPr>
        <p:grpSpPr bwMode="auto">
          <a:xfrm>
            <a:off x="550863" y="1196975"/>
            <a:ext cx="1428750" cy="817563"/>
            <a:chOff x="624" y="889"/>
            <a:chExt cx="900" cy="515"/>
          </a:xfrm>
        </p:grpSpPr>
        <p:pic>
          <p:nvPicPr>
            <p:cNvPr id="18476" name="Picture 2"/>
            <p:cNvPicPr>
              <a:picLocks noChangeAspect="1" noChangeArrowheads="1"/>
            </p:cNvPicPr>
            <p:nvPr/>
          </p:nvPicPr>
          <p:blipFill>
            <a:blip r:embed="rId3" cstate="print"/>
            <a:srcRect l="19756" t="9186" r="78040" b="86807"/>
            <a:stretch>
              <a:fillRect/>
            </a:stretch>
          </p:blipFill>
          <p:spPr bwMode="auto">
            <a:xfrm>
              <a:off x="1419" y="912"/>
              <a:ext cx="105" cy="120"/>
            </a:xfrm>
            <a:prstGeom prst="rect">
              <a:avLst/>
            </a:prstGeom>
            <a:noFill/>
            <a:ln w="9525">
              <a:noFill/>
              <a:miter lim="800000"/>
              <a:headEnd/>
              <a:tailEnd/>
            </a:ln>
          </p:spPr>
        </p:pic>
        <p:pic>
          <p:nvPicPr>
            <p:cNvPr id="18477" name="Picture 2"/>
            <p:cNvPicPr>
              <a:picLocks noChangeAspect="1" noChangeArrowheads="1"/>
            </p:cNvPicPr>
            <p:nvPr/>
          </p:nvPicPr>
          <p:blipFill>
            <a:blip r:embed="rId2" cstate="print"/>
            <a:srcRect l="3023" t="7950" r="80055" b="74849"/>
            <a:stretch>
              <a:fillRect/>
            </a:stretch>
          </p:blipFill>
          <p:spPr bwMode="auto">
            <a:xfrm>
              <a:off x="624" y="889"/>
              <a:ext cx="806" cy="515"/>
            </a:xfrm>
            <a:prstGeom prst="rect">
              <a:avLst/>
            </a:prstGeom>
            <a:noFill/>
            <a:ln w="9525">
              <a:noFill/>
              <a:miter lim="800000"/>
              <a:headEnd/>
              <a:tailEnd/>
            </a:ln>
          </p:spPr>
        </p:pic>
      </p:grpSp>
      <p:pic>
        <p:nvPicPr>
          <p:cNvPr id="18438" name="Picture 2"/>
          <p:cNvPicPr>
            <a:picLocks noChangeAspect="1" noChangeArrowheads="1"/>
          </p:cNvPicPr>
          <p:nvPr/>
        </p:nvPicPr>
        <p:blipFill>
          <a:blip r:embed="rId2" cstate="print"/>
          <a:srcRect l="3023" t="25752" r="80055" b="40581"/>
          <a:stretch>
            <a:fillRect/>
          </a:stretch>
        </p:blipFill>
        <p:spPr bwMode="auto">
          <a:xfrm>
            <a:off x="560388" y="2065338"/>
            <a:ext cx="1279525" cy="1600200"/>
          </a:xfrm>
          <a:prstGeom prst="rect">
            <a:avLst/>
          </a:prstGeom>
          <a:noFill/>
          <a:ln w="9525">
            <a:noFill/>
            <a:miter lim="800000"/>
            <a:headEnd/>
            <a:tailEnd/>
          </a:ln>
        </p:spPr>
      </p:pic>
      <p:pic>
        <p:nvPicPr>
          <p:cNvPr id="18440" name="Picture 2"/>
          <p:cNvPicPr>
            <a:picLocks noChangeAspect="1" noChangeArrowheads="1"/>
          </p:cNvPicPr>
          <p:nvPr/>
        </p:nvPicPr>
        <p:blipFill>
          <a:blip r:embed="rId3" cstate="print"/>
          <a:srcRect l="37981" t="9418" r="60612" b="77989"/>
          <a:stretch>
            <a:fillRect/>
          </a:stretch>
        </p:blipFill>
        <p:spPr bwMode="auto">
          <a:xfrm>
            <a:off x="3154363" y="1287463"/>
            <a:ext cx="106362" cy="598487"/>
          </a:xfrm>
          <a:prstGeom prst="rect">
            <a:avLst/>
          </a:prstGeom>
          <a:noFill/>
          <a:ln w="9525">
            <a:noFill/>
            <a:miter lim="800000"/>
            <a:headEnd/>
            <a:tailEnd/>
          </a:ln>
        </p:spPr>
      </p:pic>
      <p:pic>
        <p:nvPicPr>
          <p:cNvPr id="18441" name="Picture 2"/>
          <p:cNvPicPr>
            <a:picLocks noChangeAspect="1" noChangeArrowheads="1"/>
          </p:cNvPicPr>
          <p:nvPr/>
        </p:nvPicPr>
        <p:blipFill>
          <a:blip r:embed="rId3" cstate="print"/>
          <a:srcRect l="23808" t="9184" r="64833" b="77823"/>
          <a:stretch>
            <a:fillRect/>
          </a:stretch>
        </p:blipFill>
        <p:spPr bwMode="auto">
          <a:xfrm>
            <a:off x="2087563" y="1249363"/>
            <a:ext cx="858837" cy="617537"/>
          </a:xfrm>
          <a:prstGeom prst="rect">
            <a:avLst/>
          </a:prstGeom>
          <a:noFill/>
          <a:ln w="9525">
            <a:noFill/>
            <a:miter lim="800000"/>
            <a:headEnd/>
            <a:tailEnd/>
          </a:ln>
        </p:spPr>
      </p:pic>
      <p:sp>
        <p:nvSpPr>
          <p:cNvPr id="18442" name="Rectangle 10"/>
          <p:cNvSpPr>
            <a:spLocks noChangeArrowheads="1"/>
          </p:cNvSpPr>
          <p:nvPr/>
        </p:nvSpPr>
        <p:spPr bwMode="auto">
          <a:xfrm>
            <a:off x="539750" y="1196975"/>
            <a:ext cx="8159750" cy="685800"/>
          </a:xfrm>
          <a:prstGeom prst="rect">
            <a:avLst/>
          </a:prstGeom>
          <a:noFill/>
          <a:ln w="9525">
            <a:solidFill>
              <a:srgbClr val="00CCFF"/>
            </a:solidFill>
            <a:miter lim="800000"/>
            <a:headEnd/>
            <a:tailEnd/>
          </a:ln>
        </p:spPr>
        <p:txBody>
          <a:bodyPr wrap="none" anchor="ctr"/>
          <a:lstStyle/>
          <a:p>
            <a:endParaRPr lang="en-US"/>
          </a:p>
        </p:txBody>
      </p:sp>
      <p:pic>
        <p:nvPicPr>
          <p:cNvPr id="18443" name="Picture 2"/>
          <p:cNvPicPr>
            <a:picLocks noChangeAspect="1" noChangeArrowheads="1"/>
          </p:cNvPicPr>
          <p:nvPr/>
        </p:nvPicPr>
        <p:blipFill>
          <a:blip r:embed="rId3" cstate="print"/>
          <a:srcRect l="43376" t="9184" r="46022" b="77823"/>
          <a:stretch>
            <a:fillRect/>
          </a:stretch>
        </p:blipFill>
        <p:spPr bwMode="auto">
          <a:xfrm>
            <a:off x="3535363" y="1250950"/>
            <a:ext cx="801687" cy="617538"/>
          </a:xfrm>
          <a:prstGeom prst="rect">
            <a:avLst/>
          </a:prstGeom>
          <a:noFill/>
          <a:ln w="9525">
            <a:noFill/>
            <a:miter lim="800000"/>
            <a:headEnd/>
            <a:tailEnd/>
          </a:ln>
        </p:spPr>
      </p:pic>
      <p:pic>
        <p:nvPicPr>
          <p:cNvPr id="18444" name="Picture 2"/>
          <p:cNvPicPr>
            <a:picLocks noChangeAspect="1" noChangeArrowheads="1"/>
          </p:cNvPicPr>
          <p:nvPr/>
        </p:nvPicPr>
        <p:blipFill>
          <a:blip r:embed="rId3" cstate="print"/>
          <a:srcRect l="62566" t="9184" r="27882" b="77823"/>
          <a:stretch>
            <a:fillRect/>
          </a:stretch>
        </p:blipFill>
        <p:spPr bwMode="auto">
          <a:xfrm>
            <a:off x="4983163" y="1241425"/>
            <a:ext cx="722312" cy="617538"/>
          </a:xfrm>
          <a:prstGeom prst="rect">
            <a:avLst/>
          </a:prstGeom>
          <a:noFill/>
          <a:ln w="9525">
            <a:noFill/>
            <a:miter lim="800000"/>
            <a:headEnd/>
            <a:tailEnd/>
          </a:ln>
        </p:spPr>
      </p:pic>
      <p:pic>
        <p:nvPicPr>
          <p:cNvPr id="18445" name="Picture 2"/>
          <p:cNvPicPr>
            <a:picLocks noChangeAspect="1" noChangeArrowheads="1"/>
          </p:cNvPicPr>
          <p:nvPr/>
        </p:nvPicPr>
        <p:blipFill>
          <a:blip r:embed="rId3" cstate="print"/>
          <a:srcRect l="80453" t="9184" r="9616" b="77823"/>
          <a:stretch>
            <a:fillRect/>
          </a:stretch>
        </p:blipFill>
        <p:spPr bwMode="auto">
          <a:xfrm>
            <a:off x="6354763" y="1241425"/>
            <a:ext cx="750887" cy="617538"/>
          </a:xfrm>
          <a:prstGeom prst="rect">
            <a:avLst/>
          </a:prstGeom>
          <a:noFill/>
          <a:ln w="9525">
            <a:noFill/>
            <a:miter lim="800000"/>
            <a:headEnd/>
            <a:tailEnd/>
          </a:ln>
        </p:spPr>
      </p:pic>
      <p:pic>
        <p:nvPicPr>
          <p:cNvPr id="18446" name="Picture 2"/>
          <p:cNvPicPr>
            <a:picLocks noChangeAspect="1" noChangeArrowheads="1"/>
          </p:cNvPicPr>
          <p:nvPr/>
        </p:nvPicPr>
        <p:blipFill>
          <a:blip r:embed="rId3" cstate="print"/>
          <a:srcRect l="37981" t="9418" r="60612" b="77989"/>
          <a:stretch>
            <a:fillRect/>
          </a:stretch>
        </p:blipFill>
        <p:spPr bwMode="auto">
          <a:xfrm>
            <a:off x="4602163" y="1277938"/>
            <a:ext cx="106362" cy="598487"/>
          </a:xfrm>
          <a:prstGeom prst="rect">
            <a:avLst/>
          </a:prstGeom>
          <a:noFill/>
          <a:ln w="9525">
            <a:noFill/>
            <a:miter lim="800000"/>
            <a:headEnd/>
            <a:tailEnd/>
          </a:ln>
        </p:spPr>
      </p:pic>
      <p:pic>
        <p:nvPicPr>
          <p:cNvPr id="18447" name="Picture 2"/>
          <p:cNvPicPr>
            <a:picLocks noChangeAspect="1" noChangeArrowheads="1"/>
          </p:cNvPicPr>
          <p:nvPr/>
        </p:nvPicPr>
        <p:blipFill>
          <a:blip r:embed="rId3" cstate="print"/>
          <a:srcRect l="37981" t="9418" r="60612" b="77989"/>
          <a:stretch>
            <a:fillRect/>
          </a:stretch>
        </p:blipFill>
        <p:spPr bwMode="auto">
          <a:xfrm>
            <a:off x="5973763" y="1268413"/>
            <a:ext cx="106362" cy="598487"/>
          </a:xfrm>
          <a:prstGeom prst="rect">
            <a:avLst/>
          </a:prstGeom>
          <a:noFill/>
          <a:ln w="9525">
            <a:noFill/>
            <a:miter lim="800000"/>
            <a:headEnd/>
            <a:tailEnd/>
          </a:ln>
        </p:spPr>
      </p:pic>
      <p:pic>
        <p:nvPicPr>
          <p:cNvPr id="18448" name="Picture 26"/>
          <p:cNvPicPr>
            <a:picLocks noChangeAspect="1" noChangeArrowheads="1"/>
          </p:cNvPicPr>
          <p:nvPr/>
        </p:nvPicPr>
        <p:blipFill>
          <a:blip r:embed="rId4" cstate="print"/>
          <a:srcRect/>
          <a:stretch>
            <a:fillRect/>
          </a:stretch>
        </p:blipFill>
        <p:spPr bwMode="auto">
          <a:xfrm>
            <a:off x="7440613" y="1335088"/>
            <a:ext cx="1163637" cy="184150"/>
          </a:xfrm>
          <a:prstGeom prst="rect">
            <a:avLst/>
          </a:prstGeom>
          <a:noFill/>
          <a:ln w="9525">
            <a:noFill/>
            <a:miter lim="800000"/>
            <a:headEnd/>
            <a:tailEnd/>
          </a:ln>
        </p:spPr>
      </p:pic>
      <p:pic>
        <p:nvPicPr>
          <p:cNvPr id="18449" name="Picture 2"/>
          <p:cNvPicPr>
            <a:picLocks noChangeAspect="1" noChangeArrowheads="1"/>
          </p:cNvPicPr>
          <p:nvPr/>
        </p:nvPicPr>
        <p:blipFill>
          <a:blip r:embed="rId3" cstate="print"/>
          <a:srcRect l="37981" t="9418" r="60612" b="77989"/>
          <a:stretch>
            <a:fillRect/>
          </a:stretch>
        </p:blipFill>
        <p:spPr bwMode="auto">
          <a:xfrm>
            <a:off x="7273925" y="1295400"/>
            <a:ext cx="106363" cy="598488"/>
          </a:xfrm>
          <a:prstGeom prst="rect">
            <a:avLst/>
          </a:prstGeom>
          <a:noFill/>
          <a:ln w="9525">
            <a:noFill/>
            <a:miter lim="800000"/>
            <a:headEnd/>
            <a:tailEnd/>
          </a:ln>
        </p:spPr>
      </p:pic>
      <p:sp>
        <p:nvSpPr>
          <p:cNvPr id="18450" name="TextBox 28"/>
          <p:cNvSpPr txBox="1">
            <a:spLocks noChangeArrowheads="1"/>
          </p:cNvSpPr>
          <p:nvPr/>
        </p:nvSpPr>
        <p:spPr bwMode="auto">
          <a:xfrm>
            <a:off x="7704138" y="1606550"/>
            <a:ext cx="539750" cy="246063"/>
          </a:xfrm>
          <a:prstGeom prst="rect">
            <a:avLst/>
          </a:prstGeom>
          <a:noFill/>
          <a:ln w="9525">
            <a:noFill/>
            <a:miter lim="800000"/>
            <a:headEnd/>
            <a:tailEnd/>
          </a:ln>
        </p:spPr>
        <p:txBody>
          <a:bodyPr wrap="none">
            <a:spAutoFit/>
          </a:bodyPr>
          <a:lstStyle/>
          <a:p>
            <a:r>
              <a:rPr lang="en-US" sz="1000" b="1"/>
              <a:t>FOCS</a:t>
            </a:r>
          </a:p>
        </p:txBody>
      </p:sp>
      <p:graphicFrame>
        <p:nvGraphicFramePr>
          <p:cNvPr id="30" name="Table 29"/>
          <p:cNvGraphicFramePr>
            <a:graphicFrameLocks noGrp="1"/>
          </p:cNvGraphicFramePr>
          <p:nvPr/>
        </p:nvGraphicFramePr>
        <p:xfrm>
          <a:off x="1839913" y="2065338"/>
          <a:ext cx="6860034" cy="3596352"/>
        </p:xfrm>
        <a:graphic>
          <a:graphicData uri="http://schemas.openxmlformats.org/drawingml/2006/table">
            <a:tbl>
              <a:tblPr/>
              <a:tblGrid>
                <a:gridCol w="1363836"/>
                <a:gridCol w="1512168"/>
                <a:gridCol w="1368152"/>
                <a:gridCol w="1296144"/>
                <a:gridCol w="1319734"/>
              </a:tblGrid>
              <a:tr h="376719">
                <a:tc>
                  <a:txBody>
                    <a:bodyPr/>
                    <a:lstStyle/>
                    <a:p>
                      <a:pPr algn="ctr" fontAlgn="t"/>
                      <a:r>
                        <a:rPr lang="en-US" sz="1200" b="0" i="0" u="none" strike="noStrike" dirty="0">
                          <a:solidFill>
                            <a:srgbClr val="333333"/>
                          </a:solidFill>
                          <a:latin typeface="Calibri"/>
                        </a:rPr>
                        <a:t>Standard: VSD with no inrush current</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Standard: Across-the-line </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Standard: Wye-delta</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Standard: Solid state</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Part Wind</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tcPr>
                </a:tc>
              </a:tr>
              <a:tr h="1207953">
                <a:tc>
                  <a:txBody>
                    <a:bodyPr/>
                    <a:lstStyle/>
                    <a:p>
                      <a:pPr algn="ctr" fontAlgn="t"/>
                      <a:r>
                        <a:rPr lang="en-US" sz="1200" b="0" i="0" u="none" strike="noStrike" dirty="0">
                          <a:solidFill>
                            <a:srgbClr val="333333"/>
                          </a:solidFill>
                          <a:latin typeface="Calibri"/>
                        </a:rPr>
                        <a:t> </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Option:</a:t>
                      </a:r>
                      <a:br>
                        <a:rPr lang="en-US" sz="1200" b="0" i="0" u="none" strike="noStrike">
                          <a:solidFill>
                            <a:srgbClr val="333333"/>
                          </a:solidFill>
                          <a:latin typeface="Calibri"/>
                        </a:rPr>
                      </a:br>
                      <a:r>
                        <a:rPr lang="en-US" sz="1200" b="0" i="0" u="none" strike="noStrike">
                          <a:solidFill>
                            <a:srgbClr val="333333"/>
                          </a:solidFill>
                          <a:latin typeface="Calibri"/>
                        </a:rPr>
                        <a:t>Wye-delta</a:t>
                      </a:r>
                      <a:br>
                        <a:rPr lang="en-US" sz="1200" b="0" i="0" u="none" strike="noStrike">
                          <a:solidFill>
                            <a:srgbClr val="333333"/>
                          </a:solidFill>
                          <a:latin typeface="Calibri"/>
                        </a:rPr>
                      </a:br>
                      <a:endParaRPr lang="en-US" sz="1200" b="0" i="0" u="none" strike="noStrike">
                        <a:solidFill>
                          <a:srgbClr val="333333"/>
                        </a:solidFill>
                        <a:latin typeface="Calibri"/>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Options: </a:t>
                      </a:r>
                      <a:br>
                        <a:rPr lang="en-US" sz="1200" b="0" i="0" u="none" strike="noStrike" dirty="0">
                          <a:solidFill>
                            <a:srgbClr val="333333"/>
                          </a:solidFill>
                          <a:latin typeface="Calibri"/>
                        </a:rPr>
                      </a:br>
                      <a:r>
                        <a:rPr lang="en-US" sz="1200" b="0" i="0" u="none" strike="noStrike" dirty="0">
                          <a:solidFill>
                            <a:srgbClr val="333333"/>
                          </a:solidFill>
                          <a:latin typeface="Calibri"/>
                        </a:rPr>
                        <a:t>Across-the-line</a:t>
                      </a:r>
                      <a:br>
                        <a:rPr lang="en-US" sz="1200" b="0" i="0" u="none" strike="noStrike" dirty="0">
                          <a:solidFill>
                            <a:srgbClr val="333333"/>
                          </a:solidFill>
                          <a:latin typeface="Calibri"/>
                        </a:rPr>
                      </a:br>
                      <a:r>
                        <a:rPr lang="en-US" sz="1200" b="0" i="0" u="none" strike="noStrike" dirty="0">
                          <a:solidFill>
                            <a:srgbClr val="333333"/>
                          </a:solidFill>
                          <a:latin typeface="Calibri"/>
                        </a:rPr>
                        <a:t>Non-fused disconnect</a:t>
                      </a:r>
                      <a:br>
                        <a:rPr lang="en-US" sz="1200" b="0" i="0" u="none" strike="noStrike" dirty="0">
                          <a:solidFill>
                            <a:srgbClr val="333333"/>
                          </a:solidFill>
                          <a:latin typeface="Calibri"/>
                        </a:rPr>
                      </a:br>
                      <a:endParaRPr lang="en-US" sz="1200" b="0" i="0" u="none" strike="noStrike" dirty="0">
                        <a:solidFill>
                          <a:srgbClr val="333333"/>
                        </a:solidFill>
                        <a:latin typeface="Calibri"/>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Options:</a:t>
                      </a:r>
                      <a:br>
                        <a:rPr lang="en-US" sz="1200" b="0" i="0" u="none" strike="noStrike">
                          <a:solidFill>
                            <a:srgbClr val="333333"/>
                          </a:solidFill>
                          <a:latin typeface="Calibri"/>
                        </a:rPr>
                      </a:br>
                      <a:r>
                        <a:rPr lang="en-US" sz="1200" b="0" i="0" u="none" strike="noStrike">
                          <a:solidFill>
                            <a:srgbClr val="333333"/>
                          </a:solidFill>
                          <a:latin typeface="Calibri"/>
                        </a:rPr>
                        <a:t>Wye-delta</a:t>
                      </a:r>
                      <a:br>
                        <a:rPr lang="en-US" sz="1200" b="0" i="0" u="none" strike="noStrike">
                          <a:solidFill>
                            <a:srgbClr val="333333"/>
                          </a:solidFill>
                          <a:latin typeface="Calibri"/>
                        </a:rPr>
                      </a:br>
                      <a:r>
                        <a:rPr lang="en-US" sz="1200" b="0" i="0" u="none" strike="noStrike">
                          <a:solidFill>
                            <a:srgbClr val="333333"/>
                          </a:solidFill>
                          <a:latin typeface="Calibri"/>
                        </a:rPr>
                        <a:t>VSD</a:t>
                      </a:r>
                      <a:br>
                        <a:rPr lang="en-US" sz="1200" b="0" i="0" u="none" strike="noStrike">
                          <a:solidFill>
                            <a:srgbClr val="333333"/>
                          </a:solidFill>
                          <a:latin typeface="Calibri"/>
                        </a:rPr>
                      </a:br>
                      <a:endParaRPr lang="en-US" sz="1200" b="0" i="0" u="none" strike="noStrike">
                        <a:solidFill>
                          <a:srgbClr val="333333"/>
                        </a:solidFill>
                        <a:latin typeface="Calibri"/>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Options:</a:t>
                      </a:r>
                      <a:br>
                        <a:rPr lang="en-US" sz="1200" b="0" i="0" u="none" strike="noStrike" dirty="0">
                          <a:solidFill>
                            <a:srgbClr val="333333"/>
                          </a:solidFill>
                          <a:latin typeface="Calibri"/>
                        </a:rPr>
                      </a:br>
                      <a:r>
                        <a:rPr lang="en-US" sz="1200" b="0" i="0" u="none" strike="noStrike" dirty="0" err="1">
                          <a:solidFill>
                            <a:srgbClr val="333333"/>
                          </a:solidFill>
                          <a:latin typeface="Calibri"/>
                        </a:rPr>
                        <a:t>Wye</a:t>
                      </a:r>
                      <a:r>
                        <a:rPr lang="en-US" sz="1200" b="0" i="0" u="none" strike="noStrike" dirty="0">
                          <a:solidFill>
                            <a:srgbClr val="333333"/>
                          </a:solidFill>
                          <a:latin typeface="Calibri"/>
                        </a:rPr>
                        <a:t>-delta</a:t>
                      </a:r>
                      <a:br>
                        <a:rPr lang="en-US" sz="1200" b="0" i="0" u="none" strike="noStrike" dirty="0">
                          <a:solidFill>
                            <a:srgbClr val="333333"/>
                          </a:solidFill>
                          <a:latin typeface="Calibri"/>
                        </a:rPr>
                      </a:br>
                      <a:r>
                        <a:rPr lang="en-US" sz="1200" b="0" i="0" u="none" strike="noStrike" dirty="0">
                          <a:solidFill>
                            <a:srgbClr val="333333"/>
                          </a:solidFill>
                          <a:latin typeface="Calibri"/>
                        </a:rPr>
                        <a:t>VSD</a:t>
                      </a:r>
                      <a:br>
                        <a:rPr lang="en-US" sz="1200" b="0" i="0" u="none" strike="noStrike" dirty="0">
                          <a:solidFill>
                            <a:srgbClr val="333333"/>
                          </a:solidFill>
                          <a:latin typeface="Calibri"/>
                        </a:rPr>
                      </a:br>
                      <a:endParaRPr lang="en-US" sz="1200" b="0" i="0" u="none" strike="noStrike" dirty="0">
                        <a:solidFill>
                          <a:srgbClr val="333333"/>
                        </a:solidFill>
                        <a:latin typeface="Calibri"/>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1894675">
                <a:tc>
                  <a:txBody>
                    <a:bodyPr/>
                    <a:lstStyle/>
                    <a:p>
                      <a:pPr algn="ctr" fontAlgn="t"/>
                      <a:r>
                        <a:rPr lang="en-US" sz="1200" b="0" i="0" u="none" strike="noStrike" dirty="0">
                          <a:solidFill>
                            <a:srgbClr val="333333"/>
                          </a:solidFill>
                          <a:latin typeface="Calibri"/>
                        </a:rPr>
                        <a:t>Standard: Single point power</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2 compressors:  Standard: Single point power </a:t>
                      </a:r>
                      <a:br>
                        <a:rPr lang="en-US" sz="1200" b="0" i="0" u="none" strike="noStrike">
                          <a:solidFill>
                            <a:srgbClr val="333333"/>
                          </a:solidFill>
                          <a:latin typeface="Calibri"/>
                        </a:rPr>
                      </a:br>
                      <a:r>
                        <a:rPr lang="en-US" sz="1200" b="0" i="0" u="none" strike="noStrike">
                          <a:solidFill>
                            <a:srgbClr val="333333"/>
                          </a:solidFill>
                          <a:latin typeface="Calibri"/>
                        </a:rPr>
                        <a:t>Option: Dual point power</a:t>
                      </a:r>
                      <a:br>
                        <a:rPr lang="en-US" sz="1200" b="0" i="0" u="none" strike="noStrike">
                          <a:solidFill>
                            <a:srgbClr val="333333"/>
                          </a:solidFill>
                          <a:latin typeface="Calibri"/>
                        </a:rPr>
                      </a:br>
                      <a:r>
                        <a:rPr lang="en-US" sz="1200" b="0" i="0" u="none" strike="noStrike">
                          <a:solidFill>
                            <a:srgbClr val="333333"/>
                          </a:solidFill>
                          <a:latin typeface="Calibri"/>
                        </a:rPr>
                        <a:t>3 or 4 compressors: Standard: Dual point power Option: Single point power</a:t>
                      </a:r>
                      <a:r>
                        <a:rPr lang="en-US" sz="1200" b="0" i="1" u="none" strike="noStrike">
                          <a:solidFill>
                            <a:srgbClr val="333333"/>
                          </a:solidFill>
                          <a:latin typeface="Calibri"/>
                        </a:rPr>
                        <a:t/>
                      </a:r>
                      <a:br>
                        <a:rPr lang="en-US" sz="1200" b="0" i="1" u="none" strike="noStrike">
                          <a:solidFill>
                            <a:srgbClr val="333333"/>
                          </a:solidFill>
                          <a:latin typeface="Calibri"/>
                        </a:rPr>
                      </a:br>
                      <a:endParaRPr lang="en-US" sz="1200" b="0" i="0" u="none" strike="noStrike">
                        <a:solidFill>
                          <a:srgbClr val="333333"/>
                        </a:solidFill>
                        <a:latin typeface="Calibri"/>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Up to 350 tons (1200 KW): Single point power</a:t>
                      </a:r>
                      <a:br>
                        <a:rPr lang="en-US" sz="1200" b="0" i="0" u="none" strike="noStrike">
                          <a:solidFill>
                            <a:srgbClr val="333333"/>
                          </a:solidFill>
                          <a:latin typeface="Calibri"/>
                        </a:rPr>
                      </a:br>
                      <a:r>
                        <a:rPr lang="en-US" sz="1200" b="0" i="0" u="none" strike="noStrike">
                          <a:solidFill>
                            <a:srgbClr val="333333"/>
                          </a:solidFill>
                          <a:latin typeface="Calibri"/>
                        </a:rPr>
                        <a:t>Higher than 350 tons (1200 KW): Dual point power</a:t>
                      </a:r>
                      <a:br>
                        <a:rPr lang="en-US" sz="1200" b="0" i="0" u="none" strike="noStrike">
                          <a:solidFill>
                            <a:srgbClr val="333333"/>
                          </a:solidFill>
                          <a:latin typeface="Calibri"/>
                        </a:rPr>
                      </a:br>
                      <a:endParaRPr lang="en-US" sz="1200" b="0" i="0" u="none" strike="noStrike">
                        <a:solidFill>
                          <a:srgbClr val="333333"/>
                        </a:solidFill>
                        <a:latin typeface="Calibri"/>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a:solidFill>
                            <a:srgbClr val="333333"/>
                          </a:solidFill>
                          <a:latin typeface="Calibri"/>
                        </a:rPr>
                        <a:t>Standard: Multi-point power with 1 disconnect switch per circuit (2 point for 2 compressors, 3 point for 3 compressors) No compressor breakers </a:t>
                      </a:r>
                      <a:br>
                        <a:rPr lang="en-US" sz="1200" b="0" i="0" u="none" strike="noStrike">
                          <a:solidFill>
                            <a:srgbClr val="333333"/>
                          </a:solidFill>
                          <a:latin typeface="Calibri"/>
                        </a:rPr>
                      </a:br>
                      <a:r>
                        <a:rPr lang="en-US" sz="1200" b="0" i="0" u="none" strike="noStrike">
                          <a:solidFill>
                            <a:srgbClr val="333333"/>
                          </a:solidFill>
                          <a:latin typeface="Calibri"/>
                        </a:rPr>
                        <a:t>Option: Single point power</a:t>
                      </a:r>
                      <a:br>
                        <a:rPr lang="en-US" sz="1200" b="0" i="0" u="none" strike="noStrike">
                          <a:solidFill>
                            <a:srgbClr val="333333"/>
                          </a:solidFill>
                          <a:latin typeface="Calibri"/>
                        </a:rPr>
                      </a:br>
                      <a:endParaRPr lang="en-US" sz="1200" b="0" i="0" u="none" strike="noStrike">
                        <a:solidFill>
                          <a:srgbClr val="333333"/>
                        </a:solidFill>
                        <a:latin typeface="Calibri"/>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333333"/>
                          </a:solidFill>
                          <a:latin typeface="Calibri"/>
                        </a:rPr>
                        <a:t>2 compressor single point  3 &amp; 4 Compressor dual point</a:t>
                      </a: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22" name="Slide Number Placeholder 1"/>
          <p:cNvSpPr>
            <a:spLocks noGrp="1"/>
          </p:cNvSpPr>
          <p:nvPr>
            <p:ph type="sldNum" sz="quarter" idx="10"/>
          </p:nvPr>
        </p:nvSpPr>
        <p:spPr>
          <a:xfrm>
            <a:off x="457200" y="6445250"/>
            <a:ext cx="227013" cy="130175"/>
          </a:xfrm>
        </p:spPr>
        <p:txBody>
          <a:bodyPr/>
          <a:lstStyle/>
          <a:p>
            <a:pPr>
              <a:defRPr/>
            </a:pPr>
            <a:fld id="{BC70ADA9-DC47-4BFA-AAB7-6882127F2B9D}" type="slidenum">
              <a:rPr lang="de-DE" smtClean="0"/>
              <a:pPr>
                <a:defRPr/>
              </a:pPr>
              <a:t>46</a:t>
            </a:fld>
            <a:endParaRPr lang="de-DE" dirty="0"/>
          </a:p>
        </p:txBody>
      </p:sp>
      <p:sp>
        <p:nvSpPr>
          <p:cNvPr id="23" name="Rectangle 2"/>
          <p:cNvSpPr txBox="1">
            <a:spLocks noChangeArrowheads="1"/>
          </p:cNvSpPr>
          <p:nvPr/>
        </p:nvSpPr>
        <p:spPr bwMode="auto">
          <a:xfrm>
            <a:off x="441325" y="234950"/>
            <a:ext cx="8115300" cy="690563"/>
          </a:xfrm>
          <a:prstGeom prst="rect">
            <a:avLst/>
          </a:prstGeom>
          <a:noFill/>
          <a:ln w="9525">
            <a:noFill/>
            <a:miter lim="800000"/>
            <a:headEnd/>
            <a:tailEnd/>
          </a:ln>
          <a:effectLst/>
        </p:spPr>
        <p:txBody>
          <a:bodyPr lIns="0" tIns="0" rIns="0" bIns="0"/>
          <a:lstStyle/>
          <a:p>
            <a:pPr>
              <a:lnSpc>
                <a:spcPct val="110000"/>
              </a:lnSpc>
              <a:defRPr/>
            </a:pPr>
            <a:r>
              <a:rPr lang="en-US" sz="2000" b="1" dirty="0" smtClean="0"/>
              <a:t>YVAA – YORK Variable Speed Air-Cooled Screw Chillers</a:t>
            </a:r>
          </a:p>
          <a:p>
            <a:pPr>
              <a:lnSpc>
                <a:spcPct val="110000"/>
              </a:lnSpc>
              <a:defRPr/>
            </a:pPr>
            <a:r>
              <a:rPr lang="en-US" sz="2000" b="1" kern="0" dirty="0" smtClean="0">
                <a:solidFill>
                  <a:schemeClr val="tx2"/>
                </a:solidFill>
              </a:rPr>
              <a:t>Competitive benchmarking - Electrical</a:t>
            </a:r>
          </a:p>
        </p:txBody>
      </p:sp>
      <p:sp>
        <p:nvSpPr>
          <p:cNvPr id="21" name="Oval 20"/>
          <p:cNvSpPr/>
          <p:nvPr/>
        </p:nvSpPr>
        <p:spPr>
          <a:xfrm>
            <a:off x="2878104" y="3334396"/>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872008" y="536436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393572" y="334658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381380" y="5346076"/>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759076" y="535826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368164" y="535826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51428" y="5357062"/>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33140" y="3340492"/>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392548" y="3346588"/>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765172" y="3352684"/>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676456" y="620688"/>
            <a:ext cx="268356" cy="248478"/>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676456" y="332656"/>
            <a:ext cx="268356" cy="248478"/>
          </a:xfrm>
          <a:prstGeom prst="ellipse">
            <a:avLst/>
          </a:prstGeom>
          <a:solidFill>
            <a:srgbClr val="FFFF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676456" y="44624"/>
            <a:ext cx="268356" cy="248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164288" y="44624"/>
            <a:ext cx="1512168" cy="841256"/>
          </a:xfrm>
          <a:prstGeom prst="rect">
            <a:avLst/>
          </a:prstGeom>
          <a:noFill/>
        </p:spPr>
        <p:txBody>
          <a:bodyPr wrap="square" rtlCol="0">
            <a:spAutoFit/>
          </a:bodyPr>
          <a:lstStyle/>
          <a:p>
            <a:pPr algn="r">
              <a:spcBef>
                <a:spcPts val="0"/>
              </a:spcBef>
              <a:spcAft>
                <a:spcPts val="400"/>
              </a:spcAft>
            </a:pPr>
            <a:r>
              <a:rPr lang="en-US" sz="1400" dirty="0" smtClean="0"/>
              <a:t>Above Average</a:t>
            </a:r>
          </a:p>
          <a:p>
            <a:pPr algn="r">
              <a:spcBef>
                <a:spcPts val="0"/>
              </a:spcBef>
              <a:spcAft>
                <a:spcPts val="400"/>
              </a:spcAft>
            </a:pPr>
            <a:r>
              <a:rPr lang="en-US" sz="1400" dirty="0" smtClean="0"/>
              <a:t>Average</a:t>
            </a:r>
          </a:p>
          <a:p>
            <a:pPr algn="r">
              <a:spcBef>
                <a:spcPts val="0"/>
              </a:spcBef>
              <a:spcAft>
                <a:spcPts val="400"/>
              </a:spcAft>
            </a:pPr>
            <a:r>
              <a:rPr lang="en-US" sz="1400" dirty="0" smtClean="0"/>
              <a:t>Below Average</a:t>
            </a:r>
            <a:endParaRPr lang="en-US" sz="1400" dirty="0"/>
          </a:p>
        </p:txBody>
      </p:sp>
    </p:spTree>
    <p:extLst>
      <p:ext uri="{BB962C8B-B14F-4D97-AF65-F5344CB8AC3E}">
        <p14:creationId xmlns:p14="http://schemas.microsoft.com/office/powerpoint/2010/main" val="3511278504"/>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1"/>
          <p:cNvSpPr>
            <a:spLocks noGrp="1"/>
          </p:cNvSpPr>
          <p:nvPr>
            <p:ph type="ftr" sz="quarter" idx="10"/>
          </p:nvPr>
        </p:nvSpPr>
        <p:spPr>
          <a:noFill/>
        </p:spPr>
        <p:txBody>
          <a:bodyPr/>
          <a:lstStyle/>
          <a:p>
            <a:r>
              <a:rPr lang="en-US"/>
              <a:t>Johnson Controls PowerPoint Guidelines  | February 8, 2008</a:t>
            </a:r>
            <a:endParaRPr lang="de-DE"/>
          </a:p>
        </p:txBody>
      </p:sp>
      <p:sp>
        <p:nvSpPr>
          <p:cNvPr id="5123" name="Slide Number Placeholder 2"/>
          <p:cNvSpPr>
            <a:spLocks noGrp="1"/>
          </p:cNvSpPr>
          <p:nvPr>
            <p:ph type="sldNum" sz="quarter" idx="4294967295"/>
          </p:nvPr>
        </p:nvSpPr>
        <p:spPr>
          <a:xfrm>
            <a:off x="468313" y="6416675"/>
            <a:ext cx="215900" cy="130175"/>
          </a:xfrm>
          <a:prstGeom prst="rect">
            <a:avLst/>
          </a:prstGeom>
          <a:noFill/>
        </p:spPr>
        <p:txBody>
          <a:bodyPr/>
          <a:lstStyle/>
          <a:p>
            <a:fld id="{252871FE-CBBA-4C15-862F-BBD93E0F8490}" type="slidenum">
              <a:rPr lang="de-DE"/>
              <a:pPr/>
              <a:t>47</a:t>
            </a:fld>
            <a:endParaRPr lang="de-DE"/>
          </a:p>
        </p:txBody>
      </p:sp>
      <p:sp>
        <p:nvSpPr>
          <p:cNvPr id="5124" name="Rectangle 2"/>
          <p:cNvSpPr>
            <a:spLocks noChangeArrowheads="1"/>
          </p:cNvSpPr>
          <p:nvPr/>
        </p:nvSpPr>
        <p:spPr bwMode="auto">
          <a:xfrm>
            <a:off x="0" y="0"/>
            <a:ext cx="4572000" cy="6858000"/>
          </a:xfrm>
          <a:prstGeom prst="rect">
            <a:avLst/>
          </a:prstGeom>
          <a:solidFill>
            <a:schemeClr val="tx2"/>
          </a:solidFill>
          <a:ln w="9525">
            <a:solidFill>
              <a:schemeClr val="tx2"/>
            </a:solidFill>
            <a:miter lim="800000"/>
            <a:headEnd/>
            <a:tailEnd/>
          </a:ln>
        </p:spPr>
        <p:txBody>
          <a:bodyPr wrap="none" anchor="ctr"/>
          <a:lstStyle/>
          <a:p>
            <a:endParaRPr lang="en-US"/>
          </a:p>
        </p:txBody>
      </p:sp>
      <p:sp>
        <p:nvSpPr>
          <p:cNvPr id="5125" name="Rectangle 3"/>
          <p:cNvSpPr>
            <a:spLocks noGrp="1" noChangeArrowheads="1"/>
          </p:cNvSpPr>
          <p:nvPr>
            <p:ph type="ctrTitle" idx="4294967295"/>
          </p:nvPr>
        </p:nvSpPr>
        <p:spPr>
          <a:xfrm>
            <a:off x="377825" y="2133600"/>
            <a:ext cx="3816350" cy="1909762"/>
          </a:xfrm>
          <a:noFill/>
        </p:spPr>
        <p:txBody>
          <a:bodyPr anchor="b"/>
          <a:lstStyle/>
          <a:p>
            <a:pPr>
              <a:spcBef>
                <a:spcPct val="50000"/>
              </a:spcBef>
              <a:tabLst>
                <a:tab pos="2330450" algn="l"/>
              </a:tabLst>
            </a:pPr>
            <a:r>
              <a:rPr lang="de-DE" sz="4000" b="0" dirty="0" smtClean="0">
                <a:solidFill>
                  <a:schemeClr val="bg1"/>
                </a:solidFill>
              </a:rPr>
              <a:t/>
            </a:r>
            <a:br>
              <a:rPr lang="de-DE" sz="4000" b="0" dirty="0" smtClean="0">
                <a:solidFill>
                  <a:schemeClr val="bg1"/>
                </a:solidFill>
              </a:rPr>
            </a:br>
            <a:r>
              <a:rPr lang="de-DE" sz="4000" b="0" dirty="0">
                <a:solidFill>
                  <a:schemeClr val="bg1"/>
                </a:solidFill>
              </a:rPr>
              <a:t/>
            </a:r>
            <a:br>
              <a:rPr lang="de-DE" sz="4000" b="0" dirty="0">
                <a:solidFill>
                  <a:schemeClr val="bg1"/>
                </a:solidFill>
              </a:rPr>
            </a:br>
            <a:r>
              <a:rPr lang="de-DE" sz="4000" b="0" dirty="0" smtClean="0">
                <a:solidFill>
                  <a:schemeClr val="bg1"/>
                </a:solidFill>
              </a:rPr>
              <a:t/>
            </a:r>
            <a:br>
              <a:rPr lang="de-DE" sz="4000" b="0" dirty="0" smtClean="0">
                <a:solidFill>
                  <a:schemeClr val="bg1"/>
                </a:solidFill>
              </a:rPr>
            </a:br>
            <a:r>
              <a:rPr lang="de-DE" sz="4000" b="0" dirty="0">
                <a:solidFill>
                  <a:schemeClr val="bg1"/>
                </a:solidFill>
              </a:rPr>
              <a:t/>
            </a:r>
            <a:br>
              <a:rPr lang="de-DE" sz="4000" b="0" dirty="0">
                <a:solidFill>
                  <a:schemeClr val="bg1"/>
                </a:solidFill>
              </a:rPr>
            </a:br>
            <a:r>
              <a:rPr lang="de-DE" sz="4000" b="0" dirty="0" smtClean="0">
                <a:solidFill>
                  <a:schemeClr val="bg1"/>
                </a:solidFill>
              </a:rPr>
              <a:t>YVAA </a:t>
            </a:r>
            <a:r>
              <a:rPr lang="de-DE" sz="2800" b="0" dirty="0">
                <a:solidFill>
                  <a:schemeClr val="bg1"/>
                </a:solidFill>
              </a:rPr>
              <a:t/>
            </a:r>
            <a:br>
              <a:rPr lang="de-DE" sz="2800" b="0" dirty="0">
                <a:solidFill>
                  <a:schemeClr val="bg1"/>
                </a:solidFill>
              </a:rPr>
            </a:br>
            <a:r>
              <a:rPr lang="de-DE" sz="2800" b="0" dirty="0">
                <a:solidFill>
                  <a:schemeClr val="bg1"/>
                </a:solidFill>
              </a:rPr>
              <a:t>GCSS Selection Program</a:t>
            </a:r>
            <a:endParaRPr lang="de-DE" sz="2800" b="0" dirty="0" smtClean="0">
              <a:solidFill>
                <a:schemeClr val="bg1"/>
              </a:solidFill>
            </a:endParaRPr>
          </a:p>
        </p:txBody>
      </p:sp>
    </p:spTree>
    <p:extLst>
      <p:ext uri="{BB962C8B-B14F-4D97-AF65-F5344CB8AC3E}">
        <p14:creationId xmlns:p14="http://schemas.microsoft.com/office/powerpoint/2010/main" val="1935703921"/>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de-DE" smtClean="0"/>
              <a:t>Johnson Controls</a:t>
            </a:r>
            <a:endParaRPr lang="de-DE"/>
          </a:p>
        </p:txBody>
      </p:sp>
      <p:sp>
        <p:nvSpPr>
          <p:cNvPr id="3" name="Slide Number Placeholder 2"/>
          <p:cNvSpPr>
            <a:spLocks noGrp="1"/>
          </p:cNvSpPr>
          <p:nvPr>
            <p:ph type="sldNum" sz="quarter" idx="11"/>
          </p:nvPr>
        </p:nvSpPr>
        <p:spPr/>
        <p:txBody>
          <a:bodyPr/>
          <a:lstStyle/>
          <a:p>
            <a:fld id="{769BAD69-D9C2-014B-B771-4DB6A462A082}" type="slidenum">
              <a:rPr lang="de-DE" smtClean="0"/>
              <a:pPr/>
              <a:t>48</a:t>
            </a:fld>
            <a:endParaRPr lang="de-DE"/>
          </a:p>
        </p:txBody>
      </p:sp>
      <p:sp>
        <p:nvSpPr>
          <p:cNvPr id="4" name="TextBox 3"/>
          <p:cNvSpPr txBox="1"/>
          <p:nvPr/>
        </p:nvSpPr>
        <p:spPr>
          <a:xfrm>
            <a:off x="468313" y="381000"/>
            <a:ext cx="2048446" cy="369332"/>
          </a:xfrm>
          <a:prstGeom prst="rect">
            <a:avLst/>
          </a:prstGeom>
          <a:noFill/>
        </p:spPr>
        <p:txBody>
          <a:bodyPr wrap="none" rtlCol="0">
            <a:spAutoFit/>
          </a:bodyPr>
          <a:lstStyle/>
          <a:p>
            <a:r>
              <a:rPr lang="en-GB" b="1" dirty="0" smtClean="0"/>
              <a:t>YVWA and GCSS</a:t>
            </a:r>
            <a:endParaRPr lang="en-GB" b="1" dirty="0"/>
          </a:p>
        </p:txBody>
      </p:sp>
      <p:sp>
        <p:nvSpPr>
          <p:cNvPr id="5" name="TextBox 4"/>
          <p:cNvSpPr txBox="1"/>
          <p:nvPr/>
        </p:nvSpPr>
        <p:spPr>
          <a:xfrm>
            <a:off x="684213" y="1219200"/>
            <a:ext cx="7696200" cy="2862322"/>
          </a:xfrm>
          <a:prstGeom prst="rect">
            <a:avLst/>
          </a:prstGeom>
          <a:noFill/>
        </p:spPr>
        <p:txBody>
          <a:bodyPr wrap="square" rtlCol="0">
            <a:spAutoFit/>
          </a:bodyPr>
          <a:lstStyle/>
          <a:p>
            <a:r>
              <a:rPr lang="en-GB" dirty="0" smtClean="0"/>
              <a:t>YVAA is a Taylor and tune product family, providing many varied solutions to the specific conditions requested by your client.</a:t>
            </a:r>
          </a:p>
          <a:p>
            <a:endParaRPr lang="en-GB" dirty="0"/>
          </a:p>
          <a:p>
            <a:r>
              <a:rPr lang="en-GB" dirty="0" smtClean="0"/>
              <a:t>There is a need for you to understand how our selection tool works so you can provide your client with the optimum selections(s)</a:t>
            </a:r>
          </a:p>
          <a:p>
            <a:endParaRPr lang="en-GB" dirty="0"/>
          </a:p>
          <a:p>
            <a:r>
              <a:rPr lang="en-GB" dirty="0" smtClean="0"/>
              <a:t>As with the YLAA there are options that effect the unit performance and we recommend you review and deselect those which are not suitable for your project. </a:t>
            </a:r>
          </a:p>
          <a:p>
            <a:endParaRPr lang="en-GB" dirty="0"/>
          </a:p>
        </p:txBody>
      </p:sp>
      <p:pic>
        <p:nvPicPr>
          <p:cNvPr id="6" name="Picture 5"/>
          <p:cNvPicPr>
            <a:picLocks noChangeAspect="1"/>
          </p:cNvPicPr>
          <p:nvPr/>
        </p:nvPicPr>
        <p:blipFill rotWithShape="1">
          <a:blip r:embed="rId2"/>
          <a:srcRect l="16500" t="49111" r="55500" b="32186"/>
          <a:stretch/>
        </p:blipFill>
        <p:spPr>
          <a:xfrm>
            <a:off x="755650" y="3796628"/>
            <a:ext cx="4267200" cy="1603323"/>
          </a:xfrm>
          <a:prstGeom prst="rect">
            <a:avLst/>
          </a:prstGeom>
        </p:spPr>
      </p:pic>
      <p:pic>
        <p:nvPicPr>
          <p:cNvPr id="7" name="Picture 6"/>
          <p:cNvPicPr>
            <a:picLocks noChangeAspect="1"/>
          </p:cNvPicPr>
          <p:nvPr/>
        </p:nvPicPr>
        <p:blipFill rotWithShape="1">
          <a:blip r:embed="rId3"/>
          <a:srcRect l="16500" t="48293" r="56500" b="32033"/>
          <a:stretch/>
        </p:blipFill>
        <p:spPr>
          <a:xfrm>
            <a:off x="4876800" y="3733800"/>
            <a:ext cx="4114800" cy="1676400"/>
          </a:xfrm>
          <a:prstGeom prst="rect">
            <a:avLst/>
          </a:prstGeom>
        </p:spPr>
      </p:pic>
      <p:sp>
        <p:nvSpPr>
          <p:cNvPr id="8" name="TextBox 7"/>
          <p:cNvSpPr txBox="1"/>
          <p:nvPr/>
        </p:nvSpPr>
        <p:spPr>
          <a:xfrm>
            <a:off x="762000" y="5486400"/>
            <a:ext cx="6934527" cy="369332"/>
          </a:xfrm>
          <a:prstGeom prst="rect">
            <a:avLst/>
          </a:prstGeom>
          <a:noFill/>
        </p:spPr>
        <p:txBody>
          <a:bodyPr wrap="none" rtlCol="0">
            <a:spAutoFit/>
          </a:bodyPr>
          <a:lstStyle/>
          <a:p>
            <a:r>
              <a:rPr lang="en-GB" dirty="0"/>
              <a:t>C</a:t>
            </a:r>
            <a:r>
              <a:rPr lang="en-GB" dirty="0" smtClean="0"/>
              <a:t>ompressor part load efficiency, Fan selection, Acoustic insulation.</a:t>
            </a:r>
            <a:endParaRPr lang="en-GB" dirty="0"/>
          </a:p>
        </p:txBody>
      </p:sp>
    </p:spTree>
    <p:extLst>
      <p:ext uri="{BB962C8B-B14F-4D97-AF65-F5344CB8AC3E}">
        <p14:creationId xmlns:p14="http://schemas.microsoft.com/office/powerpoint/2010/main" val="3659122858"/>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de-DE" smtClean="0"/>
              <a:t>Johnson Controls</a:t>
            </a:r>
            <a:endParaRPr lang="de-DE"/>
          </a:p>
        </p:txBody>
      </p:sp>
      <p:sp>
        <p:nvSpPr>
          <p:cNvPr id="3" name="Slide Number Placeholder 2"/>
          <p:cNvSpPr>
            <a:spLocks noGrp="1"/>
          </p:cNvSpPr>
          <p:nvPr>
            <p:ph type="sldNum" sz="quarter" idx="11"/>
          </p:nvPr>
        </p:nvSpPr>
        <p:spPr/>
        <p:txBody>
          <a:bodyPr/>
          <a:lstStyle/>
          <a:p>
            <a:fld id="{769BAD69-D9C2-014B-B771-4DB6A462A082}" type="slidenum">
              <a:rPr lang="de-DE" smtClean="0"/>
              <a:pPr/>
              <a:t>49</a:t>
            </a:fld>
            <a:endParaRPr lang="de-DE"/>
          </a:p>
        </p:txBody>
      </p:sp>
      <p:sp>
        <p:nvSpPr>
          <p:cNvPr id="4" name="TextBox 3"/>
          <p:cNvSpPr txBox="1"/>
          <p:nvPr/>
        </p:nvSpPr>
        <p:spPr>
          <a:xfrm>
            <a:off x="468313" y="457200"/>
            <a:ext cx="2048446" cy="369332"/>
          </a:xfrm>
          <a:prstGeom prst="rect">
            <a:avLst/>
          </a:prstGeom>
          <a:noFill/>
        </p:spPr>
        <p:txBody>
          <a:bodyPr wrap="none" rtlCol="0">
            <a:spAutoFit/>
          </a:bodyPr>
          <a:lstStyle/>
          <a:p>
            <a:r>
              <a:rPr lang="en-GB" b="1" dirty="0"/>
              <a:t>YVWA and </a:t>
            </a:r>
            <a:r>
              <a:rPr lang="en-GB" b="1" dirty="0" smtClean="0"/>
              <a:t>GCSS</a:t>
            </a:r>
            <a:endParaRPr lang="en-GB" b="1" dirty="0"/>
          </a:p>
        </p:txBody>
      </p:sp>
      <p:sp>
        <p:nvSpPr>
          <p:cNvPr id="5" name="TextBox 4"/>
          <p:cNvSpPr txBox="1"/>
          <p:nvPr/>
        </p:nvSpPr>
        <p:spPr>
          <a:xfrm>
            <a:off x="684213" y="1676400"/>
            <a:ext cx="7785145" cy="2954655"/>
          </a:xfrm>
          <a:prstGeom prst="rect">
            <a:avLst/>
          </a:prstGeom>
          <a:noFill/>
        </p:spPr>
        <p:txBody>
          <a:bodyPr wrap="none" rtlCol="0">
            <a:spAutoFit/>
          </a:bodyPr>
          <a:lstStyle/>
          <a:p>
            <a:r>
              <a:rPr lang="en-GB" dirty="0" smtClean="0"/>
              <a:t>For extreme low sound applications we also offer the </a:t>
            </a:r>
          </a:p>
          <a:p>
            <a:r>
              <a:rPr lang="en-GB" sz="2400" b="1" dirty="0" smtClean="0">
                <a:solidFill>
                  <a:schemeClr val="tx2"/>
                </a:solidFill>
              </a:rPr>
              <a:t>Optimised Sound optional program</a:t>
            </a:r>
          </a:p>
          <a:p>
            <a:r>
              <a:rPr lang="en-GB" dirty="0" smtClean="0"/>
              <a:t>For this selection please select the following performance effecting options</a:t>
            </a:r>
          </a:p>
          <a:p>
            <a:r>
              <a:rPr lang="en-GB" dirty="0" smtClean="0"/>
              <a:t>Both low and ultra low VSD fan options (only)</a:t>
            </a:r>
          </a:p>
          <a:p>
            <a:r>
              <a:rPr lang="en-GB" dirty="0" smtClean="0"/>
              <a:t>Both Standard and Optimised Compressors</a:t>
            </a:r>
          </a:p>
          <a:p>
            <a:r>
              <a:rPr lang="en-GB" dirty="0" smtClean="0"/>
              <a:t>Both sound kits 1 and 2.</a:t>
            </a:r>
          </a:p>
          <a:p>
            <a:r>
              <a:rPr lang="en-GB" dirty="0" smtClean="0"/>
              <a:t>Add the lowest acceptable EER</a:t>
            </a:r>
            <a:endParaRPr lang="en-GB" dirty="0"/>
          </a:p>
          <a:p>
            <a:endParaRPr lang="en-GB" b="1" dirty="0" smtClean="0"/>
          </a:p>
          <a:p>
            <a:endParaRPr lang="en-GB" b="1" dirty="0" smtClean="0"/>
          </a:p>
          <a:p>
            <a:endParaRPr lang="en-GB" b="1" dirty="0">
              <a:solidFill>
                <a:schemeClr val="tx2"/>
              </a:solidFill>
            </a:endParaRPr>
          </a:p>
        </p:txBody>
      </p:sp>
      <p:pic>
        <p:nvPicPr>
          <p:cNvPr id="9" name="Picture 8"/>
          <p:cNvPicPr>
            <a:picLocks noChangeAspect="1"/>
          </p:cNvPicPr>
          <p:nvPr/>
        </p:nvPicPr>
        <p:blipFill rotWithShape="1">
          <a:blip r:embed="rId2"/>
          <a:srcRect l="16000" t="7112" r="18000" b="44000"/>
          <a:stretch/>
        </p:blipFill>
        <p:spPr>
          <a:xfrm>
            <a:off x="796925" y="3824552"/>
            <a:ext cx="5416550" cy="2256896"/>
          </a:xfrm>
          <a:prstGeom prst="rect">
            <a:avLst/>
          </a:prstGeom>
        </p:spPr>
      </p:pic>
      <p:sp>
        <p:nvSpPr>
          <p:cNvPr id="10" name="Rounded Rectangle 9"/>
          <p:cNvSpPr/>
          <p:nvPr/>
        </p:nvSpPr>
        <p:spPr>
          <a:xfrm>
            <a:off x="1981200" y="5187077"/>
            <a:ext cx="1524000" cy="451723"/>
          </a:xfrm>
          <a:prstGeom prst="roundRect">
            <a:avLst/>
          </a:prstGeom>
          <a:noFill/>
          <a:ln w="381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95612"/>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YLAA Air Cooled Chiller </a:t>
            </a:r>
            <a:br>
              <a:rPr lang="en-GB" dirty="0" smtClean="0"/>
            </a:br>
            <a:r>
              <a:rPr lang="en-GB" b="0" i="1" dirty="0" smtClean="0">
                <a:solidFill>
                  <a:srgbClr val="0070C0"/>
                </a:solidFill>
              </a:rPr>
              <a:t>Product Overview</a:t>
            </a:r>
            <a:endParaRPr lang="en-GB" dirty="0">
              <a:solidFill>
                <a:srgbClr val="0070C0"/>
              </a:solidFill>
            </a:endParaRPr>
          </a:p>
        </p:txBody>
      </p:sp>
      <p:sp>
        <p:nvSpPr>
          <p:cNvPr id="13" name="Content Placeholder 12"/>
          <p:cNvSpPr>
            <a:spLocks noGrp="1"/>
          </p:cNvSpPr>
          <p:nvPr>
            <p:ph idx="1"/>
          </p:nvPr>
        </p:nvSpPr>
        <p:spPr>
          <a:xfrm>
            <a:off x="468313" y="1414463"/>
            <a:ext cx="4103687" cy="4681537"/>
          </a:xfrm>
        </p:spPr>
        <p:txBody>
          <a:bodyPr/>
          <a:lstStyle/>
          <a:p>
            <a:pPr>
              <a:buClr>
                <a:schemeClr val="tx2"/>
              </a:buClr>
            </a:pPr>
            <a:r>
              <a:rPr lang="en-GB" sz="1600" dirty="0" smtClean="0"/>
              <a:t> 18 models in range.</a:t>
            </a:r>
            <a:endParaRPr lang="en-GB" sz="1600" dirty="0"/>
          </a:p>
          <a:p>
            <a:pPr>
              <a:buClr>
                <a:schemeClr val="tx2"/>
              </a:buClr>
            </a:pPr>
            <a:r>
              <a:rPr lang="en-GB" sz="1600" dirty="0" smtClean="0"/>
              <a:t> Two tier strategy “SE” and “HE”.     </a:t>
            </a:r>
            <a:r>
              <a:rPr lang="en-GB" sz="1600" dirty="0" smtClean="0">
                <a:solidFill>
                  <a:schemeClr val="bg1"/>
                </a:solidFill>
              </a:rPr>
              <a:t>….</a:t>
            </a:r>
            <a:r>
              <a:rPr lang="en-GB" sz="1200" dirty="0" smtClean="0">
                <a:solidFill>
                  <a:schemeClr val="tx2"/>
                </a:solidFill>
              </a:rPr>
              <a:t>Balance </a:t>
            </a:r>
            <a:r>
              <a:rPr lang="en-GB" sz="1200" dirty="0">
                <a:solidFill>
                  <a:schemeClr val="tx2"/>
                </a:solidFill>
              </a:rPr>
              <a:t>of </a:t>
            </a:r>
            <a:r>
              <a:rPr lang="en-GB" sz="1200" dirty="0" smtClean="0">
                <a:solidFill>
                  <a:schemeClr val="tx2"/>
                </a:solidFill>
              </a:rPr>
              <a:t>efficiency, </a:t>
            </a:r>
            <a:r>
              <a:rPr lang="en-GB" sz="1200" dirty="0">
                <a:solidFill>
                  <a:schemeClr val="tx2"/>
                </a:solidFill>
              </a:rPr>
              <a:t>sound and </a:t>
            </a:r>
            <a:r>
              <a:rPr lang="en-GB" sz="1200" dirty="0" smtClean="0">
                <a:solidFill>
                  <a:schemeClr val="tx2"/>
                </a:solidFill>
              </a:rPr>
              <a:t>footprint.</a:t>
            </a:r>
            <a:endParaRPr lang="en-GB" sz="1200" dirty="0" smtClean="0">
              <a:solidFill>
                <a:schemeClr val="tx2"/>
              </a:solidFill>
            </a:endParaRPr>
          </a:p>
          <a:p>
            <a:pPr marL="285750" indent="-285750">
              <a:buClr>
                <a:schemeClr val="tx2"/>
              </a:buClr>
            </a:pPr>
            <a:r>
              <a:rPr lang="en-GB" sz="1600" dirty="0" smtClean="0"/>
              <a:t>All </a:t>
            </a:r>
            <a:r>
              <a:rPr lang="en-GB" sz="1600" dirty="0"/>
              <a:t>models </a:t>
            </a:r>
            <a:r>
              <a:rPr lang="en-GB" sz="1600" dirty="0" smtClean="0"/>
              <a:t>have two </a:t>
            </a:r>
            <a:r>
              <a:rPr lang="en-GB" sz="1600" dirty="0"/>
              <a:t>refrigerant </a:t>
            </a:r>
            <a:r>
              <a:rPr lang="en-GB" sz="1600" dirty="0" smtClean="0"/>
              <a:t>circuits.  </a:t>
            </a:r>
            <a:r>
              <a:rPr lang="en-GB" sz="1200" dirty="0" smtClean="0">
                <a:solidFill>
                  <a:schemeClr val="tx2"/>
                </a:solidFill>
              </a:rPr>
              <a:t>R410A </a:t>
            </a:r>
            <a:r>
              <a:rPr lang="en-GB" sz="1200" dirty="0">
                <a:solidFill>
                  <a:schemeClr val="tx2"/>
                </a:solidFill>
              </a:rPr>
              <a:t>refrigerant Zero ODP! Low GWP</a:t>
            </a:r>
            <a:r>
              <a:rPr lang="en-GB" sz="1200" dirty="0" smtClean="0">
                <a:solidFill>
                  <a:schemeClr val="tx2"/>
                </a:solidFill>
              </a:rPr>
              <a:t>!</a:t>
            </a:r>
          </a:p>
          <a:p>
            <a:pPr>
              <a:buClr>
                <a:schemeClr val="tx2"/>
              </a:buClr>
            </a:pPr>
            <a:r>
              <a:rPr lang="en-GB" sz="1600" dirty="0"/>
              <a:t> Multiple 4, 5 or 6 scroll compressors, </a:t>
            </a:r>
            <a:r>
              <a:rPr lang="en-GB" sz="1600" dirty="0">
                <a:solidFill>
                  <a:schemeClr val="bg1"/>
                </a:solidFill>
              </a:rPr>
              <a:t>…</a:t>
            </a:r>
            <a:r>
              <a:rPr lang="en-GB" sz="1200" dirty="0">
                <a:solidFill>
                  <a:schemeClr val="tx2"/>
                </a:solidFill>
              </a:rPr>
              <a:t>enabling a wide operating range around </a:t>
            </a:r>
            <a:r>
              <a:rPr lang="en-GB" sz="1200" dirty="0" smtClean="0">
                <a:solidFill>
                  <a:schemeClr val="tx2"/>
                </a:solidFill>
              </a:rPr>
              <a:t>design </a:t>
            </a:r>
            <a:r>
              <a:rPr lang="en-GB" sz="1200" dirty="0" smtClean="0">
                <a:solidFill>
                  <a:schemeClr val="bg1"/>
                </a:solidFill>
              </a:rPr>
              <a:t>….</a:t>
            </a:r>
            <a:r>
              <a:rPr lang="en-GB" sz="1200" dirty="0" smtClean="0">
                <a:solidFill>
                  <a:schemeClr val="tx2"/>
                </a:solidFill>
              </a:rPr>
              <a:t>conditions.</a:t>
            </a:r>
            <a:endParaRPr lang="en-GB" sz="1200" dirty="0">
              <a:solidFill>
                <a:schemeClr val="tx2"/>
              </a:solidFill>
            </a:endParaRPr>
          </a:p>
          <a:p>
            <a:pPr>
              <a:buClr>
                <a:schemeClr val="tx2"/>
              </a:buClr>
            </a:pPr>
            <a:r>
              <a:rPr lang="en-GB" sz="1600" dirty="0" smtClean="0"/>
              <a:t> Zinc coated Aluminium Micro-channel </a:t>
            </a:r>
            <a:r>
              <a:rPr lang="en-GB" sz="1600" dirty="0" smtClean="0">
                <a:solidFill>
                  <a:schemeClr val="bg1"/>
                </a:solidFill>
              </a:rPr>
              <a:t>…</a:t>
            </a:r>
            <a:r>
              <a:rPr lang="en-GB" sz="1600" dirty="0" smtClean="0"/>
              <a:t>condenser 			  </a:t>
            </a:r>
            <a:r>
              <a:rPr lang="en-GB" sz="1200" dirty="0" smtClean="0">
                <a:solidFill>
                  <a:schemeClr val="bg1"/>
                </a:solidFill>
              </a:rPr>
              <a:t>….</a:t>
            </a:r>
            <a:r>
              <a:rPr lang="en-GB" sz="1200" dirty="0" smtClean="0">
                <a:solidFill>
                  <a:schemeClr val="tx2"/>
                </a:solidFill>
              </a:rPr>
              <a:t>High efficiency, low charge and pressure drop for            </a:t>
            </a:r>
            <a:r>
              <a:rPr lang="en-GB" sz="1200" dirty="0" smtClean="0">
                <a:solidFill>
                  <a:schemeClr val="bg1"/>
                </a:solidFill>
              </a:rPr>
              <a:t>…</a:t>
            </a:r>
            <a:r>
              <a:rPr lang="en-GB" sz="1200" dirty="0" smtClean="0">
                <a:solidFill>
                  <a:schemeClr val="tx2"/>
                </a:solidFill>
              </a:rPr>
              <a:t>.air flow and sound optimisation. </a:t>
            </a:r>
          </a:p>
          <a:p>
            <a:pPr>
              <a:buClr>
                <a:schemeClr val="tx2"/>
              </a:buClr>
            </a:pPr>
            <a:r>
              <a:rPr lang="en-GB" sz="1600" dirty="0" smtClean="0"/>
              <a:t> Direct expansion. 316 Stainless steel.  </a:t>
            </a:r>
            <a:r>
              <a:rPr lang="en-GB" sz="1600" dirty="0" smtClean="0">
                <a:solidFill>
                  <a:schemeClr val="bg1"/>
                </a:solidFill>
              </a:rPr>
              <a:t>….</a:t>
            </a:r>
            <a:r>
              <a:rPr lang="en-US" sz="1200" dirty="0" smtClean="0">
                <a:solidFill>
                  <a:schemeClr val="tx2"/>
                </a:solidFill>
                <a:ea typeface="ＭＳ Ｐゴシック" pitchFamily="34" charset="-128"/>
              </a:rPr>
              <a:t>High efficiency, low water side pressure drop, brazed </a:t>
            </a:r>
            <a:r>
              <a:rPr lang="en-US" sz="1200" dirty="0" smtClean="0">
                <a:solidFill>
                  <a:schemeClr val="bg1"/>
                </a:solidFill>
                <a:ea typeface="ＭＳ Ｐゴシック" pitchFamily="34" charset="-128"/>
              </a:rPr>
              <a:t>…...</a:t>
            </a:r>
            <a:r>
              <a:rPr lang="en-US" sz="1200" dirty="0" smtClean="0">
                <a:solidFill>
                  <a:schemeClr val="tx2"/>
                </a:solidFill>
                <a:ea typeface="ＭＳ Ｐゴシック" pitchFamily="34" charset="-128"/>
              </a:rPr>
              <a:t>plate evaporators.</a:t>
            </a:r>
            <a:endParaRPr lang="en-GB" sz="1200" dirty="0" smtClean="0">
              <a:solidFill>
                <a:schemeClr val="tx2"/>
              </a:solidFill>
            </a:endParaRPr>
          </a:p>
        </p:txBody>
      </p:sp>
      <p:sp>
        <p:nvSpPr>
          <p:cNvPr id="4" name="Footer Placeholder 3"/>
          <p:cNvSpPr>
            <a:spLocks noGrp="1"/>
          </p:cNvSpPr>
          <p:nvPr>
            <p:ph type="ftr" sz="quarter" idx="10"/>
          </p:nvPr>
        </p:nvSpPr>
        <p:spPr/>
        <p:txBody>
          <a:bodyPr/>
          <a:lstStyle/>
          <a:p>
            <a:r>
              <a:rPr lang="de-DE" dirty="0" smtClean="0"/>
              <a:t>Johnson Controls</a:t>
            </a:r>
            <a:endParaRPr lang="de-DE" dirty="0"/>
          </a:p>
        </p:txBody>
      </p:sp>
      <p:sp>
        <p:nvSpPr>
          <p:cNvPr id="5" name="Slide Number Placeholder 4"/>
          <p:cNvSpPr>
            <a:spLocks noGrp="1"/>
          </p:cNvSpPr>
          <p:nvPr>
            <p:ph type="sldNum" sz="quarter" idx="11"/>
          </p:nvPr>
        </p:nvSpPr>
        <p:spPr/>
        <p:txBody>
          <a:bodyPr/>
          <a:lstStyle/>
          <a:p>
            <a:fld id="{0FB62E79-44A6-6044-956A-E40D50341462}" type="slidenum">
              <a:rPr lang="de-DE" smtClean="0"/>
              <a:pPr/>
              <a:t>5</a:t>
            </a:fld>
            <a:endParaRPr lang="de-DE"/>
          </a:p>
        </p:txBody>
      </p:sp>
      <p:sp>
        <p:nvSpPr>
          <p:cNvPr id="14" name="Content Placeholder 13"/>
          <p:cNvSpPr>
            <a:spLocks noGrp="1"/>
          </p:cNvSpPr>
          <p:nvPr>
            <p:ph idx="13"/>
          </p:nvPr>
        </p:nvSpPr>
        <p:spPr>
          <a:xfrm>
            <a:off x="4673600" y="3886200"/>
            <a:ext cx="4103687" cy="1687494"/>
          </a:xfrm>
        </p:spPr>
        <p:txBody>
          <a:bodyPr/>
          <a:lstStyle/>
          <a:p>
            <a:pPr marL="227013" indent="-227013">
              <a:buClr>
                <a:schemeClr val="tx2"/>
              </a:buClr>
            </a:pPr>
            <a:r>
              <a:rPr lang="en-GB" sz="1600" dirty="0" smtClean="0"/>
              <a:t>Heavy gauge galvanised steel, baked epoxy power coated, unit frame and control panel.</a:t>
            </a:r>
          </a:p>
          <a:p>
            <a:pPr marL="227013" indent="-227013">
              <a:buClr>
                <a:schemeClr val="tx2"/>
              </a:buClr>
            </a:pPr>
            <a:r>
              <a:rPr lang="en-GB" sz="1600" dirty="0" smtClean="0"/>
              <a:t>Unique system optimised JCI controls. </a:t>
            </a:r>
          </a:p>
          <a:p>
            <a:pPr marL="227013" indent="-227013">
              <a:buClr>
                <a:schemeClr val="tx2"/>
              </a:buClr>
            </a:pPr>
            <a:r>
              <a:rPr lang="en-GB" sz="1600" dirty="0" smtClean="0"/>
              <a:t>Flexible option packages to address wide range of applications and operational requirements.</a:t>
            </a:r>
          </a:p>
        </p:txBody>
      </p:sp>
      <p:pic>
        <p:nvPicPr>
          <p:cNvPr id="10" name="Picture 9"/>
          <p:cNvPicPr>
            <a:picLocks noChangeAspect="1"/>
          </p:cNvPicPr>
          <p:nvPr/>
        </p:nvPicPr>
        <p:blipFill rotWithShape="1">
          <a:blip r:embed="rId2"/>
          <a:srcRect l="49637" t="27228" r="12071" b="20583"/>
          <a:stretch/>
        </p:blipFill>
        <p:spPr>
          <a:xfrm>
            <a:off x="5334000" y="1371600"/>
            <a:ext cx="2560100" cy="2180825"/>
          </a:xfrm>
          <a:prstGeom prst="rect">
            <a:avLst/>
          </a:prstGeom>
          <a:solidFill>
            <a:schemeClr val="bg1"/>
          </a:solidFill>
        </p:spPr>
      </p:pic>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de-DE" dirty="0" smtClean="0"/>
              <a:t>Johnson Controls</a:t>
            </a:r>
            <a:endParaRPr lang="de-DE" dirty="0"/>
          </a:p>
        </p:txBody>
      </p:sp>
      <p:sp>
        <p:nvSpPr>
          <p:cNvPr id="3" name="Slide Number Placeholder 2"/>
          <p:cNvSpPr>
            <a:spLocks noGrp="1"/>
          </p:cNvSpPr>
          <p:nvPr>
            <p:ph type="sldNum" sz="quarter" idx="11"/>
          </p:nvPr>
        </p:nvSpPr>
        <p:spPr/>
        <p:txBody>
          <a:bodyPr/>
          <a:lstStyle/>
          <a:p>
            <a:fld id="{769BAD69-D9C2-014B-B771-4DB6A462A082}" type="slidenum">
              <a:rPr lang="de-DE" smtClean="0"/>
              <a:pPr/>
              <a:t>50</a:t>
            </a:fld>
            <a:endParaRPr lang="de-DE"/>
          </a:p>
        </p:txBody>
      </p:sp>
      <p:sp>
        <p:nvSpPr>
          <p:cNvPr id="4" name="Rectangle 3"/>
          <p:cNvSpPr/>
          <p:nvPr/>
        </p:nvSpPr>
        <p:spPr>
          <a:xfrm>
            <a:off x="304801" y="1143000"/>
            <a:ext cx="8534400" cy="5016758"/>
          </a:xfrm>
          <a:prstGeom prst="rect">
            <a:avLst/>
          </a:prstGeom>
        </p:spPr>
        <p:txBody>
          <a:bodyPr wrap="square">
            <a:spAutoFit/>
          </a:bodyPr>
          <a:lstStyle/>
          <a:p>
            <a:r>
              <a:rPr lang="en-GB" sz="2800" b="1" dirty="0" smtClean="0">
                <a:solidFill>
                  <a:schemeClr val="tx2"/>
                </a:solidFill>
              </a:rPr>
              <a:t>The Optimised </a:t>
            </a:r>
            <a:r>
              <a:rPr lang="en-GB" sz="2800" b="1" dirty="0">
                <a:solidFill>
                  <a:schemeClr val="tx2"/>
                </a:solidFill>
              </a:rPr>
              <a:t>Sound optional </a:t>
            </a:r>
            <a:r>
              <a:rPr lang="en-GB" sz="2800" b="1" dirty="0" smtClean="0">
                <a:solidFill>
                  <a:schemeClr val="tx2"/>
                </a:solidFill>
              </a:rPr>
              <a:t>program</a:t>
            </a:r>
          </a:p>
          <a:p>
            <a:endParaRPr lang="en-GB" sz="2800" b="1" dirty="0">
              <a:solidFill>
                <a:schemeClr val="tx2"/>
              </a:solidFill>
            </a:endParaRPr>
          </a:p>
          <a:p>
            <a:r>
              <a:rPr lang="en-GB" sz="2400" dirty="0" smtClean="0"/>
              <a:t>Looks to identify the balance point between the fan and compressor sound levels / speeds to meet the requested cooling capacity and minimum gross EER.</a:t>
            </a:r>
          </a:p>
          <a:p>
            <a:endParaRPr lang="en-GB" sz="2400" dirty="0"/>
          </a:p>
          <a:p>
            <a:r>
              <a:rPr lang="en-GB" sz="2400" dirty="0" smtClean="0"/>
              <a:t>This is achieved by balancing the operating speeds of fan and compressor (+ acoustic insulation) so that neither element is dominant.</a:t>
            </a:r>
          </a:p>
          <a:p>
            <a:endParaRPr lang="en-GB" sz="2400" dirty="0"/>
          </a:p>
          <a:p>
            <a:r>
              <a:rPr lang="en-GB" sz="2400" dirty="0" smtClean="0"/>
              <a:t>This option has reduced unit sound levels by up to 7dBA for a relative low price addition, compared to alternate acoustic solutions</a:t>
            </a:r>
            <a:endParaRPr lang="en-GB" sz="2400" dirty="0"/>
          </a:p>
        </p:txBody>
      </p:sp>
      <p:sp>
        <p:nvSpPr>
          <p:cNvPr id="5" name="TextBox 4"/>
          <p:cNvSpPr txBox="1"/>
          <p:nvPr/>
        </p:nvSpPr>
        <p:spPr>
          <a:xfrm>
            <a:off x="457200" y="381000"/>
            <a:ext cx="2048446" cy="646331"/>
          </a:xfrm>
          <a:prstGeom prst="rect">
            <a:avLst/>
          </a:prstGeom>
          <a:noFill/>
        </p:spPr>
        <p:txBody>
          <a:bodyPr wrap="none" rtlCol="0">
            <a:spAutoFit/>
          </a:bodyPr>
          <a:lstStyle/>
          <a:p>
            <a:r>
              <a:rPr lang="en-GB" b="1" dirty="0"/>
              <a:t>YVWA and GCSS</a:t>
            </a:r>
          </a:p>
          <a:p>
            <a:endParaRPr lang="en-GB" dirty="0"/>
          </a:p>
        </p:txBody>
      </p:sp>
    </p:spTree>
    <p:extLst>
      <p:ext uri="{BB962C8B-B14F-4D97-AF65-F5344CB8AC3E}">
        <p14:creationId xmlns:p14="http://schemas.microsoft.com/office/powerpoint/2010/main" val="3104306665"/>
      </p:ext>
    </p:extLst>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1"/>
          <p:cNvSpPr>
            <a:spLocks noGrp="1"/>
          </p:cNvSpPr>
          <p:nvPr>
            <p:ph type="ftr" sz="quarter" idx="10"/>
          </p:nvPr>
        </p:nvSpPr>
        <p:spPr>
          <a:noFill/>
        </p:spPr>
        <p:txBody>
          <a:bodyPr/>
          <a:lstStyle/>
          <a:p>
            <a:r>
              <a:rPr lang="en-US"/>
              <a:t>Johnson Controls PowerPoint Guidelines  | February 8, 2008</a:t>
            </a:r>
            <a:endParaRPr lang="de-DE"/>
          </a:p>
        </p:txBody>
      </p:sp>
      <p:sp>
        <p:nvSpPr>
          <p:cNvPr id="5123" name="Slide Number Placeholder 2"/>
          <p:cNvSpPr>
            <a:spLocks noGrp="1"/>
          </p:cNvSpPr>
          <p:nvPr>
            <p:ph type="sldNum" sz="quarter" idx="4294967295"/>
          </p:nvPr>
        </p:nvSpPr>
        <p:spPr>
          <a:xfrm>
            <a:off x="468313" y="6416675"/>
            <a:ext cx="215900" cy="130175"/>
          </a:xfrm>
          <a:prstGeom prst="rect">
            <a:avLst/>
          </a:prstGeom>
          <a:noFill/>
        </p:spPr>
        <p:txBody>
          <a:bodyPr/>
          <a:lstStyle/>
          <a:p>
            <a:fld id="{252871FE-CBBA-4C15-862F-BBD93E0F8490}" type="slidenum">
              <a:rPr lang="de-DE"/>
              <a:pPr/>
              <a:t>51</a:t>
            </a:fld>
            <a:endParaRPr lang="de-DE"/>
          </a:p>
        </p:txBody>
      </p:sp>
      <p:sp>
        <p:nvSpPr>
          <p:cNvPr id="5124" name="Rectangle 2"/>
          <p:cNvSpPr>
            <a:spLocks noChangeArrowheads="1"/>
          </p:cNvSpPr>
          <p:nvPr/>
        </p:nvSpPr>
        <p:spPr bwMode="auto">
          <a:xfrm>
            <a:off x="0" y="0"/>
            <a:ext cx="4572000" cy="6858000"/>
          </a:xfrm>
          <a:prstGeom prst="rect">
            <a:avLst/>
          </a:prstGeom>
          <a:solidFill>
            <a:schemeClr val="tx2"/>
          </a:solidFill>
          <a:ln w="9525">
            <a:solidFill>
              <a:schemeClr val="tx2"/>
            </a:solidFill>
            <a:miter lim="800000"/>
            <a:headEnd/>
            <a:tailEnd/>
          </a:ln>
        </p:spPr>
        <p:txBody>
          <a:bodyPr wrap="none" anchor="ctr"/>
          <a:lstStyle/>
          <a:p>
            <a:endParaRPr lang="en-US"/>
          </a:p>
        </p:txBody>
      </p:sp>
      <p:sp>
        <p:nvSpPr>
          <p:cNvPr id="5125" name="Rectangle 3"/>
          <p:cNvSpPr>
            <a:spLocks noGrp="1" noChangeArrowheads="1"/>
          </p:cNvSpPr>
          <p:nvPr>
            <p:ph type="ctrTitle" idx="4294967295"/>
          </p:nvPr>
        </p:nvSpPr>
        <p:spPr>
          <a:xfrm>
            <a:off x="468313" y="1268413"/>
            <a:ext cx="3816350" cy="1909762"/>
          </a:xfrm>
          <a:noFill/>
        </p:spPr>
        <p:txBody>
          <a:bodyPr anchor="b"/>
          <a:lstStyle/>
          <a:p>
            <a:pPr eaLnBrk="1" hangingPunct="1">
              <a:spcBef>
                <a:spcPct val="50000"/>
              </a:spcBef>
              <a:tabLst>
                <a:tab pos="2330450" algn="l"/>
              </a:tabLst>
            </a:pPr>
            <a:r>
              <a:rPr lang="de-DE" sz="2800" b="0" dirty="0" smtClean="0">
                <a:solidFill>
                  <a:schemeClr val="bg1"/>
                </a:solidFill>
              </a:rPr>
              <a:t>New Collaterals</a:t>
            </a:r>
          </a:p>
        </p:txBody>
      </p:sp>
    </p:spTree>
    <p:extLst>
      <p:ext uri="{BB962C8B-B14F-4D97-AF65-F5344CB8AC3E}">
        <p14:creationId xmlns:p14="http://schemas.microsoft.com/office/powerpoint/2010/main" val="2968551612"/>
      </p:ext>
    </p:extLst>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YVAA – YORK Variable Speed Air-Cooled Screw Chillers </a:t>
            </a:r>
            <a:br>
              <a:rPr lang="en-US" dirty="0" smtClean="0"/>
            </a:br>
            <a:r>
              <a:rPr lang="en-US" b="0" i="1" dirty="0" smtClean="0"/>
              <a:t>New Collaterals</a:t>
            </a:r>
            <a:endParaRPr lang="en-GB" dirty="0"/>
          </a:p>
        </p:txBody>
      </p:sp>
      <p:pic>
        <p:nvPicPr>
          <p:cNvPr id="3074" name="Picture 2"/>
          <p:cNvPicPr>
            <a:picLocks noChangeAspect="1" noChangeArrowheads="1"/>
          </p:cNvPicPr>
          <p:nvPr/>
        </p:nvPicPr>
        <p:blipFill>
          <a:blip r:embed="rId2" cstate="print"/>
          <a:srcRect/>
          <a:stretch>
            <a:fillRect/>
          </a:stretch>
        </p:blipFill>
        <p:spPr bwMode="auto">
          <a:xfrm>
            <a:off x="6721891" y="1308414"/>
            <a:ext cx="1865642" cy="1397140"/>
          </a:xfrm>
          <a:prstGeom prst="rect">
            <a:avLst/>
          </a:prstGeom>
          <a:noFill/>
          <a:ln w="9525">
            <a:solidFill>
              <a:schemeClr val="bg2"/>
            </a:solid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6699135" y="2892590"/>
            <a:ext cx="1911155" cy="1440160"/>
          </a:xfrm>
          <a:prstGeom prst="rect">
            <a:avLst/>
          </a:prstGeom>
          <a:noFill/>
          <a:ln w="9525">
            <a:solidFill>
              <a:schemeClr val="bg2"/>
            </a:solid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6300192" y="4620782"/>
            <a:ext cx="2709041" cy="1328498"/>
          </a:xfrm>
          <a:prstGeom prst="rect">
            <a:avLst/>
          </a:prstGeom>
          <a:noFill/>
          <a:ln w="9525">
            <a:solidFill>
              <a:schemeClr val="bg2">
                <a:lumMod val="60000"/>
                <a:lumOff val="40000"/>
              </a:schemeClr>
            </a:solidFill>
            <a:miter lim="800000"/>
            <a:headEnd/>
            <a:tailEnd/>
          </a:ln>
        </p:spPr>
      </p:pic>
      <p:sp>
        <p:nvSpPr>
          <p:cNvPr id="11" name="Content Placeholder 2"/>
          <p:cNvSpPr>
            <a:spLocks noGrp="1"/>
          </p:cNvSpPr>
          <p:nvPr>
            <p:ph idx="1"/>
          </p:nvPr>
        </p:nvSpPr>
        <p:spPr>
          <a:xfrm>
            <a:off x="468313" y="1195735"/>
            <a:ext cx="8207375" cy="4681537"/>
          </a:xfrm>
        </p:spPr>
        <p:txBody>
          <a:bodyPr/>
          <a:lstStyle/>
          <a:p>
            <a:pPr lvl="1">
              <a:buClr>
                <a:schemeClr val="tx2"/>
              </a:buClr>
            </a:pPr>
            <a:r>
              <a:rPr lang="en-US" b="1" dirty="0" smtClean="0"/>
              <a:t>“A chiller as unique as your data center”</a:t>
            </a:r>
          </a:p>
          <a:p>
            <a:pPr lvl="2">
              <a:buClr>
                <a:schemeClr val="tx2"/>
              </a:buClr>
            </a:pPr>
            <a:r>
              <a:rPr lang="en-US" dirty="0" smtClean="0"/>
              <a:t>Centered on data center applications</a:t>
            </a:r>
          </a:p>
          <a:p>
            <a:pPr lvl="2">
              <a:buClr>
                <a:schemeClr val="tx2"/>
              </a:buClr>
            </a:pPr>
            <a:r>
              <a:rPr lang="en-US" dirty="0" smtClean="0"/>
              <a:t>Walks through YVAA value proposition to data center customers</a:t>
            </a:r>
          </a:p>
          <a:p>
            <a:pPr lvl="2">
              <a:buClr>
                <a:schemeClr val="tx2"/>
              </a:buClr>
            </a:pPr>
            <a:r>
              <a:rPr lang="en-US" dirty="0" smtClean="0">
                <a:solidFill>
                  <a:schemeClr val="tx1"/>
                </a:solidFill>
              </a:rPr>
              <a:t>Energy efficiency, VSD technology, Quick Re-Start, Confidence</a:t>
            </a:r>
          </a:p>
          <a:p>
            <a:pPr lvl="2">
              <a:buClr>
                <a:schemeClr val="tx2"/>
              </a:buClr>
            </a:pPr>
            <a:endParaRPr lang="en-US" sz="800" dirty="0" smtClean="0"/>
          </a:p>
          <a:p>
            <a:pPr lvl="1">
              <a:buClr>
                <a:schemeClr val="tx2"/>
              </a:buClr>
            </a:pPr>
            <a:r>
              <a:rPr lang="en-US" b="1" dirty="0" smtClean="0"/>
              <a:t>“</a:t>
            </a:r>
            <a:r>
              <a:rPr lang="en-US" b="1" dirty="0" err="1" smtClean="0"/>
              <a:t>Microchannel</a:t>
            </a:r>
            <a:r>
              <a:rPr lang="en-US" b="1" dirty="0" smtClean="0"/>
              <a:t> Review”</a:t>
            </a:r>
          </a:p>
          <a:p>
            <a:pPr lvl="2">
              <a:buClr>
                <a:schemeClr val="tx2"/>
              </a:buClr>
            </a:pPr>
            <a:r>
              <a:rPr lang="en-US" dirty="0" smtClean="0"/>
              <a:t>Review MCHX challenges specific to stationary HVAC applications</a:t>
            </a:r>
          </a:p>
          <a:p>
            <a:pPr lvl="2">
              <a:buClr>
                <a:schemeClr val="tx2"/>
              </a:buClr>
            </a:pPr>
            <a:r>
              <a:rPr lang="en-US" dirty="0" smtClean="0"/>
              <a:t>Explain JCI technology choices and qualification process</a:t>
            </a:r>
          </a:p>
          <a:p>
            <a:pPr lvl="2">
              <a:buClr>
                <a:schemeClr val="tx2"/>
              </a:buClr>
            </a:pPr>
            <a:r>
              <a:rPr lang="en-US" dirty="0" smtClean="0"/>
              <a:t>Good complement to the </a:t>
            </a:r>
            <a:r>
              <a:rPr lang="en-US" dirty="0" err="1" smtClean="0"/>
              <a:t>Microchannel</a:t>
            </a:r>
            <a:r>
              <a:rPr lang="en-US" dirty="0" smtClean="0"/>
              <a:t> technology white paper.</a:t>
            </a:r>
          </a:p>
          <a:p>
            <a:pPr lvl="2">
              <a:buClr>
                <a:schemeClr val="tx2"/>
              </a:buClr>
            </a:pPr>
            <a:endParaRPr lang="en-US" sz="800" dirty="0" smtClean="0"/>
          </a:p>
          <a:p>
            <a:pPr lvl="1">
              <a:buClr>
                <a:schemeClr val="tx2"/>
              </a:buClr>
            </a:pPr>
            <a:r>
              <a:rPr lang="en-US" b="1" dirty="0" smtClean="0"/>
              <a:t>Chiller Solutions – Competitive Database Portal</a:t>
            </a:r>
          </a:p>
          <a:p>
            <a:pPr lvl="2">
              <a:buClr>
                <a:schemeClr val="tx2"/>
              </a:buClr>
            </a:pPr>
            <a:r>
              <a:rPr lang="en-US" dirty="0" smtClean="0"/>
              <a:t>New portal concentrating our Chiller competitive intelligence</a:t>
            </a:r>
          </a:p>
          <a:p>
            <a:pPr lvl="2">
              <a:buClr>
                <a:schemeClr val="tx2"/>
              </a:buClr>
            </a:pPr>
            <a:r>
              <a:rPr lang="en-US" dirty="0" smtClean="0"/>
              <a:t>First phase focused on YVAA</a:t>
            </a:r>
          </a:p>
          <a:p>
            <a:pPr lvl="2">
              <a:buClr>
                <a:schemeClr val="tx2"/>
              </a:buClr>
            </a:pPr>
            <a:r>
              <a:rPr lang="en-US" dirty="0" smtClean="0"/>
              <a:t>More details during tomorrow’s session</a:t>
            </a:r>
          </a:p>
          <a:p>
            <a:pPr lvl="2">
              <a:buClr>
                <a:srgbClr val="92D050"/>
              </a:buClr>
            </a:pPr>
            <a:endParaRPr lang="en-US" dirty="0" smtClean="0"/>
          </a:p>
          <a:p>
            <a:pPr lvl="1">
              <a:buClr>
                <a:srgbClr val="92D050"/>
              </a:buClr>
            </a:pPr>
            <a:endParaRPr lang="en-US" dirty="0" smtClean="0"/>
          </a:p>
        </p:txBody>
      </p:sp>
    </p:spTree>
    <p:extLst>
      <p:ext uri="{BB962C8B-B14F-4D97-AF65-F5344CB8AC3E}">
        <p14:creationId xmlns:p14="http://schemas.microsoft.com/office/powerpoint/2010/main" val="1976563106"/>
      </p:ext>
    </p:ext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txBox="1">
            <a:spLocks/>
          </p:cNvSpPr>
          <p:nvPr/>
        </p:nvSpPr>
        <p:spPr bwMode="auto">
          <a:xfrm>
            <a:off x="755650" y="6416675"/>
            <a:ext cx="6696075" cy="130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smtClean="0">
                <a:ln>
                  <a:noFill/>
                </a:ln>
                <a:solidFill>
                  <a:schemeClr val="bg2"/>
                </a:solidFill>
                <a:effectLst/>
                <a:uLnTx/>
                <a:uFillTx/>
                <a:latin typeface="Arial" pitchFamily="-97" charset="0"/>
                <a:ea typeface="+mn-ea"/>
                <a:cs typeface="+mn-cs"/>
              </a:rPr>
              <a:t>Johnson Controls</a:t>
            </a:r>
            <a:endParaRPr kumimoji="0" lang="de-DE" sz="1000" b="0" i="0" u="none" strike="noStrike" kern="1200" cap="none" spc="0" normalizeH="0" baseline="0" noProof="0" dirty="0">
              <a:ln>
                <a:noFill/>
              </a:ln>
              <a:solidFill>
                <a:schemeClr val="bg2"/>
              </a:solidFill>
              <a:effectLst/>
              <a:uLnTx/>
              <a:uFillTx/>
              <a:latin typeface="Arial" pitchFamily="-97" charset="0"/>
              <a:ea typeface="+mn-ea"/>
              <a:cs typeface="+mn-cs"/>
            </a:endParaRPr>
          </a:p>
        </p:txBody>
      </p:sp>
      <p:pic>
        <p:nvPicPr>
          <p:cNvPr id="44035" name="Picture 2" descr="photo3"/>
          <p:cNvPicPr>
            <a:picLocks noChangeAspect="1" noChangeArrowheads="1"/>
          </p:cNvPicPr>
          <p:nvPr/>
        </p:nvPicPr>
        <p:blipFill>
          <a:blip r:embed="rId2" cstate="print"/>
          <a:srcRect/>
          <a:stretch>
            <a:fillRect/>
          </a:stretch>
        </p:blipFill>
        <p:spPr bwMode="auto">
          <a:xfrm>
            <a:off x="468313" y="333375"/>
            <a:ext cx="8207375" cy="5564188"/>
          </a:xfrm>
          <a:prstGeom prst="rect">
            <a:avLst/>
          </a:prstGeom>
          <a:noFill/>
          <a:ln w="9525">
            <a:noFill/>
            <a:miter lim="800000"/>
            <a:headEnd/>
            <a:tailEnd/>
          </a:ln>
        </p:spPr>
      </p:pic>
      <p:sp>
        <p:nvSpPr>
          <p:cNvPr id="44036" name="Rectangle 3"/>
          <p:cNvSpPr>
            <a:spLocks noGrp="1" noChangeArrowheads="1"/>
          </p:cNvSpPr>
          <p:nvPr>
            <p:ph type="body" idx="1"/>
          </p:nvPr>
        </p:nvSpPr>
        <p:spPr>
          <a:xfrm>
            <a:off x="3995738" y="4292600"/>
            <a:ext cx="4464050" cy="1368425"/>
          </a:xfrm>
        </p:spPr>
        <p:txBody>
          <a:bodyPr/>
          <a:lstStyle/>
          <a:p>
            <a:pPr marL="0" indent="0" algn="ctr" eaLnBrk="1" hangingPunct="1">
              <a:buNone/>
            </a:pPr>
            <a:r>
              <a:rPr lang="en-US" sz="3200" b="1" dirty="0" smtClean="0"/>
              <a:t>Questions?</a:t>
            </a:r>
          </a:p>
        </p:txBody>
      </p:sp>
      <p:sp>
        <p:nvSpPr>
          <p:cNvPr id="6" name="Slide Number Placeholder 4"/>
          <p:cNvSpPr>
            <a:spLocks noGrp="1"/>
          </p:cNvSpPr>
          <p:nvPr>
            <p:ph type="sldNum" sz="quarter" idx="11"/>
          </p:nvPr>
        </p:nvSpPr>
        <p:spPr>
          <a:xfrm>
            <a:off x="468313" y="6416675"/>
            <a:ext cx="215900" cy="130175"/>
          </a:xfrm>
        </p:spPr>
        <p:txBody>
          <a:bodyPr/>
          <a:lstStyle/>
          <a:p>
            <a:fld id="{0FB62E79-44A6-6044-956A-E40D50341462}" type="slidenum">
              <a:rPr lang="de-DE" smtClean="0"/>
              <a:pPr/>
              <a:t>53</a:t>
            </a:fld>
            <a:endParaRPr lang="de-DE" dirty="0"/>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YLAA Air Cooled Chiller </a:t>
            </a:r>
            <a:br>
              <a:rPr lang="en-GB" dirty="0" smtClean="0"/>
            </a:br>
            <a:r>
              <a:rPr lang="en-GB" b="0" i="1" dirty="0" smtClean="0">
                <a:solidFill>
                  <a:schemeClr val="tx2"/>
                </a:solidFill>
              </a:rPr>
              <a:t>Major Product Options</a:t>
            </a:r>
            <a:endParaRPr lang="en-GB" dirty="0">
              <a:solidFill>
                <a:schemeClr val="tx2"/>
              </a:solidFill>
            </a:endParaRPr>
          </a:p>
        </p:txBody>
      </p:sp>
      <p:sp>
        <p:nvSpPr>
          <p:cNvPr id="6" name="Content Placeholder 5"/>
          <p:cNvSpPr>
            <a:spLocks noGrp="1"/>
          </p:cNvSpPr>
          <p:nvPr>
            <p:ph idx="1"/>
          </p:nvPr>
        </p:nvSpPr>
        <p:spPr>
          <a:xfrm>
            <a:off x="297094" y="1143000"/>
            <a:ext cx="6477000" cy="4681537"/>
          </a:xfrm>
        </p:spPr>
        <p:txBody>
          <a:bodyPr/>
          <a:lstStyle/>
          <a:p>
            <a:pPr>
              <a:lnSpc>
                <a:spcPts val="1200"/>
              </a:lnSpc>
            </a:pPr>
            <a:r>
              <a:rPr lang="en-GB" sz="1600" b="1" dirty="0" smtClean="0"/>
              <a:t>Mechanical:</a:t>
            </a:r>
          </a:p>
          <a:p>
            <a:pPr lvl="2">
              <a:lnSpc>
                <a:spcPct val="100000"/>
              </a:lnSpc>
              <a:buClr>
                <a:schemeClr val="tx2"/>
              </a:buClr>
            </a:pPr>
            <a:r>
              <a:rPr lang="en-GB" sz="1600" dirty="0" smtClean="0"/>
              <a:t>HYDROKIT Single Pump or Dual Pump</a:t>
            </a:r>
          </a:p>
          <a:p>
            <a:pPr marL="268288" lvl="2" indent="0">
              <a:lnSpc>
                <a:spcPct val="100000"/>
              </a:lnSpc>
              <a:buClr>
                <a:schemeClr val="tx2"/>
              </a:buClr>
              <a:buNone/>
            </a:pPr>
            <a:r>
              <a:rPr lang="en-GB" sz="1600" dirty="0" smtClean="0"/>
              <a:t>    Large range also for choice of flow / head requirements.           </a:t>
            </a:r>
            <a:r>
              <a:rPr lang="en-GB" sz="1600" dirty="0" smtClean="0">
                <a:solidFill>
                  <a:schemeClr val="bg1"/>
                </a:solidFill>
              </a:rPr>
              <a:t>. .      ….</a:t>
            </a:r>
            <a:r>
              <a:rPr lang="en-GB" sz="1100" dirty="0" smtClean="0">
                <a:solidFill>
                  <a:srgbClr val="0070C0"/>
                </a:solidFill>
              </a:rPr>
              <a:t>(</a:t>
            </a:r>
            <a:r>
              <a:rPr lang="en-GB" sz="1100" dirty="0" smtClean="0">
                <a:solidFill>
                  <a:schemeClr val="tx2"/>
                </a:solidFill>
              </a:rPr>
              <a:t>no pump option below -7 glycol </a:t>
            </a:r>
            <a:r>
              <a:rPr lang="en-GB" sz="1100" dirty="0">
                <a:solidFill>
                  <a:schemeClr val="tx2"/>
                </a:solidFill>
              </a:rPr>
              <a:t>cooling</a:t>
            </a:r>
            <a:r>
              <a:rPr lang="en-GB" sz="1100" dirty="0" smtClean="0">
                <a:solidFill>
                  <a:schemeClr val="tx2"/>
                </a:solidFill>
              </a:rPr>
              <a:t>).</a:t>
            </a:r>
            <a:r>
              <a:rPr lang="en-GB" sz="1100" dirty="0">
                <a:solidFill>
                  <a:schemeClr val="accent1"/>
                </a:solidFill>
              </a:rPr>
              <a:t>	</a:t>
            </a:r>
            <a:r>
              <a:rPr lang="en-GB" sz="1100" dirty="0" smtClean="0">
                <a:solidFill>
                  <a:schemeClr val="accent1"/>
                </a:solidFill>
              </a:rPr>
              <a:t>		        </a:t>
            </a:r>
            <a:r>
              <a:rPr lang="en-GB" sz="1100" dirty="0" smtClean="0">
                <a:solidFill>
                  <a:schemeClr val="bg1"/>
                </a:solidFill>
              </a:rPr>
              <a:t>…...</a:t>
            </a:r>
            <a:r>
              <a:rPr lang="de-DE" sz="1600" dirty="0" smtClean="0"/>
              <a:t>Standard feature</a:t>
            </a:r>
            <a:r>
              <a:rPr lang="de-DE" sz="2000" dirty="0" smtClean="0">
                <a:solidFill>
                  <a:schemeClr val="accent1"/>
                </a:solidFill>
              </a:rPr>
              <a:t> </a:t>
            </a:r>
            <a:r>
              <a:rPr lang="de-DE" sz="1100" dirty="0" smtClean="0">
                <a:solidFill>
                  <a:schemeClr val="tx2"/>
                </a:solidFill>
              </a:rPr>
              <a:t>(</a:t>
            </a:r>
            <a:r>
              <a:rPr lang="en-GB" sz="1100" dirty="0" smtClean="0">
                <a:solidFill>
                  <a:schemeClr val="tx2"/>
                </a:solidFill>
              </a:rPr>
              <a:t>includes balancing valve</a:t>
            </a:r>
            <a:r>
              <a:rPr lang="en-GB" sz="1100" dirty="0">
                <a:solidFill>
                  <a:schemeClr val="tx2"/>
                </a:solidFill>
              </a:rPr>
              <a:t>, discharge check valve, discharge  </a:t>
            </a:r>
            <a:r>
              <a:rPr lang="en-GB" sz="1100" dirty="0" smtClean="0">
                <a:solidFill>
                  <a:schemeClr val="tx2"/>
                </a:solidFill>
              </a:rPr>
              <a:t>shutoff </a:t>
            </a:r>
            <a:r>
              <a:rPr lang="en-GB" sz="1100" dirty="0" smtClean="0">
                <a:solidFill>
                  <a:schemeClr val="bg1"/>
                </a:solidFill>
              </a:rPr>
              <a:t>…...</a:t>
            </a:r>
            <a:r>
              <a:rPr lang="en-GB" sz="1100" dirty="0" smtClean="0">
                <a:solidFill>
                  <a:schemeClr val="tx2"/>
                </a:solidFill>
              </a:rPr>
              <a:t>valve</a:t>
            </a:r>
            <a:r>
              <a:rPr lang="en-GB" sz="1100" dirty="0">
                <a:solidFill>
                  <a:schemeClr val="tx2"/>
                </a:solidFill>
              </a:rPr>
              <a:t>, thermal dispersion </a:t>
            </a:r>
            <a:r>
              <a:rPr lang="en-GB" sz="1100" dirty="0" smtClean="0">
                <a:solidFill>
                  <a:schemeClr val="tx2"/>
                </a:solidFill>
              </a:rPr>
              <a:t>flow </a:t>
            </a:r>
            <a:r>
              <a:rPr lang="en-GB" sz="1100" dirty="0">
                <a:solidFill>
                  <a:schemeClr val="tx2"/>
                </a:solidFill>
              </a:rPr>
              <a:t>switch, pressure </a:t>
            </a:r>
            <a:r>
              <a:rPr lang="en-GB" sz="1100" dirty="0" smtClean="0">
                <a:solidFill>
                  <a:schemeClr val="tx2"/>
                </a:solidFill>
              </a:rPr>
              <a:t>ports, Y-strainer</a:t>
            </a:r>
            <a:r>
              <a:rPr lang="en-GB" sz="1100" dirty="0">
                <a:solidFill>
                  <a:schemeClr val="tx2"/>
                </a:solidFill>
              </a:rPr>
              <a:t>, bleed and </a:t>
            </a:r>
            <a:r>
              <a:rPr lang="en-GB" sz="1100" dirty="0" smtClean="0">
                <a:solidFill>
                  <a:schemeClr val="tx2"/>
                </a:solidFill>
              </a:rPr>
              <a:t>drain valves, </a:t>
            </a:r>
            <a:r>
              <a:rPr lang="en-GB" sz="1100" dirty="0">
                <a:solidFill>
                  <a:schemeClr val="tx2"/>
                </a:solidFill>
              </a:rPr>
              <a:t>and </a:t>
            </a:r>
            <a:r>
              <a:rPr lang="en-GB" sz="1100" dirty="0" smtClean="0">
                <a:solidFill>
                  <a:schemeClr val="bg1"/>
                </a:solidFill>
              </a:rPr>
              <a:t>……</a:t>
            </a:r>
            <a:r>
              <a:rPr lang="en-GB" sz="1100" dirty="0" smtClean="0">
                <a:solidFill>
                  <a:schemeClr val="tx2"/>
                </a:solidFill>
              </a:rPr>
              <a:t>frost protection)</a:t>
            </a:r>
            <a:r>
              <a:rPr lang="de-DE" sz="1100" dirty="0" smtClean="0">
                <a:solidFill>
                  <a:schemeClr val="tx2"/>
                </a:solidFill>
              </a:rPr>
              <a:t> </a:t>
            </a:r>
            <a:r>
              <a:rPr lang="de-DE" sz="1100" dirty="0" smtClean="0">
                <a:solidFill>
                  <a:srgbClr val="0070C0"/>
                </a:solidFill>
              </a:rPr>
              <a:t>	</a:t>
            </a:r>
            <a:r>
              <a:rPr lang="de-DE" sz="1100" dirty="0" smtClean="0">
                <a:solidFill>
                  <a:schemeClr val="accent1"/>
                </a:solidFill>
              </a:rPr>
              <a:t>				                </a:t>
            </a:r>
            <a:r>
              <a:rPr lang="de-DE" sz="1100" dirty="0" smtClean="0">
                <a:solidFill>
                  <a:schemeClr val="bg1"/>
                </a:solidFill>
              </a:rPr>
              <a:t>.......</a:t>
            </a:r>
            <a:r>
              <a:rPr lang="de-DE" sz="1600" dirty="0" smtClean="0"/>
              <a:t>Fully featured </a:t>
            </a:r>
            <a:r>
              <a:rPr lang="de-DE" sz="1100" dirty="0" smtClean="0">
                <a:solidFill>
                  <a:srgbClr val="0070C0"/>
                </a:solidFill>
              </a:rPr>
              <a:t>(</a:t>
            </a:r>
            <a:r>
              <a:rPr lang="de-DE" sz="1100" dirty="0" smtClean="0">
                <a:solidFill>
                  <a:schemeClr val="tx2"/>
                </a:solidFill>
              </a:rPr>
              <a:t>+ service valves, expansion tank port‘s, additional pressor points).</a:t>
            </a:r>
          </a:p>
          <a:p>
            <a:pPr lvl="2">
              <a:lnSpc>
                <a:spcPct val="100000"/>
              </a:lnSpc>
              <a:buClr>
                <a:schemeClr val="tx2"/>
              </a:buClr>
            </a:pPr>
            <a:endParaRPr lang="en-GB" sz="600" dirty="0" smtClean="0"/>
          </a:p>
          <a:p>
            <a:pPr lvl="2">
              <a:lnSpc>
                <a:spcPct val="100000"/>
              </a:lnSpc>
              <a:buClr>
                <a:schemeClr val="tx2"/>
              </a:buClr>
            </a:pPr>
            <a:endParaRPr lang="en-GB" sz="1600" dirty="0" smtClean="0"/>
          </a:p>
          <a:p>
            <a:pPr lvl="2">
              <a:lnSpc>
                <a:spcPct val="100000"/>
              </a:lnSpc>
              <a:buClr>
                <a:schemeClr val="tx2"/>
              </a:buClr>
            </a:pPr>
            <a:r>
              <a:rPr lang="en-GB" sz="1600" dirty="0" smtClean="0"/>
              <a:t>Ultra quirt fans.</a:t>
            </a:r>
          </a:p>
          <a:p>
            <a:pPr lvl="2">
              <a:lnSpc>
                <a:spcPct val="100000"/>
              </a:lnSpc>
              <a:buClr>
                <a:schemeClr val="tx2"/>
              </a:buClr>
            </a:pPr>
            <a:r>
              <a:rPr lang="en-GB" sz="1600" dirty="0"/>
              <a:t>Compressor Acoustic </a:t>
            </a:r>
            <a:r>
              <a:rPr lang="en-GB" sz="1600" dirty="0" smtClean="0"/>
              <a:t>Enclosure. </a:t>
            </a:r>
            <a:r>
              <a:rPr lang="en-GB" sz="1100" dirty="0" smtClean="0">
                <a:solidFill>
                  <a:schemeClr val="tx2"/>
                </a:solidFill>
              </a:rPr>
              <a:t>(With ultra q fans reduce sound by 8dBA)</a:t>
            </a:r>
            <a:endParaRPr lang="en-GB" sz="2000" dirty="0" smtClean="0">
              <a:solidFill>
                <a:schemeClr val="tx2"/>
              </a:solidFill>
            </a:endParaRPr>
          </a:p>
          <a:p>
            <a:pPr lvl="2">
              <a:lnSpc>
                <a:spcPct val="100000"/>
              </a:lnSpc>
              <a:buClr>
                <a:schemeClr val="tx2"/>
              </a:buClr>
            </a:pPr>
            <a:r>
              <a:rPr lang="en-GB" sz="1600" dirty="0"/>
              <a:t>Dual Speed </a:t>
            </a:r>
            <a:r>
              <a:rPr lang="en-GB" sz="1600" dirty="0" smtClean="0"/>
              <a:t>Fans </a:t>
            </a:r>
            <a:r>
              <a:rPr lang="en-GB" sz="1100" dirty="0" smtClean="0">
                <a:solidFill>
                  <a:schemeClr val="tx2"/>
                </a:solidFill>
              </a:rPr>
              <a:t>(To balance off design sound and efficiency.)</a:t>
            </a:r>
          </a:p>
          <a:p>
            <a:pPr lvl="2">
              <a:lnSpc>
                <a:spcPct val="100000"/>
              </a:lnSpc>
              <a:buClr>
                <a:schemeClr val="tx2"/>
              </a:buClr>
            </a:pPr>
            <a:r>
              <a:rPr lang="en-GB" sz="1600" dirty="0"/>
              <a:t>EC fan for Low Ambient Operation </a:t>
            </a:r>
            <a:r>
              <a:rPr lang="en-GB" sz="1100" dirty="0">
                <a:solidFill>
                  <a:schemeClr val="tx2"/>
                </a:solidFill>
              </a:rPr>
              <a:t>(auto select below -1C </a:t>
            </a:r>
            <a:r>
              <a:rPr lang="en-GB" sz="1100" dirty="0" smtClean="0">
                <a:solidFill>
                  <a:schemeClr val="tx2"/>
                </a:solidFill>
              </a:rPr>
              <a:t>ambient).</a:t>
            </a:r>
          </a:p>
          <a:p>
            <a:pPr lvl="2">
              <a:lnSpc>
                <a:spcPct val="100000"/>
              </a:lnSpc>
              <a:buClr>
                <a:schemeClr val="tx2"/>
              </a:buClr>
            </a:pPr>
            <a:r>
              <a:rPr lang="en-GB" sz="1600" dirty="0" smtClean="0"/>
              <a:t>High Static Fans 75 Pa </a:t>
            </a:r>
            <a:r>
              <a:rPr lang="en-GB" sz="1100" dirty="0" smtClean="0">
                <a:solidFill>
                  <a:schemeClr val="tx2"/>
                </a:solidFill>
              </a:rPr>
              <a:t>(Only above -1C ambient operation for internal application</a:t>
            </a:r>
            <a:r>
              <a:rPr lang="en-GB" sz="1000" dirty="0" smtClean="0">
                <a:solidFill>
                  <a:schemeClr val="tx2"/>
                </a:solidFill>
              </a:rPr>
              <a:t>)</a:t>
            </a:r>
          </a:p>
          <a:p>
            <a:pPr lvl="2">
              <a:lnSpc>
                <a:spcPct val="100000"/>
              </a:lnSpc>
              <a:buClr>
                <a:schemeClr val="tx2"/>
              </a:buClr>
            </a:pPr>
            <a:r>
              <a:rPr lang="en-GB" sz="1600" dirty="0" smtClean="0"/>
              <a:t>High Air flow fans </a:t>
            </a:r>
            <a:r>
              <a:rPr lang="en-GB" sz="1100" dirty="0" smtClean="0">
                <a:solidFill>
                  <a:schemeClr val="tx2"/>
                </a:solidFill>
              </a:rPr>
              <a:t>(For increased cooling performance at high ambient +46C)</a:t>
            </a:r>
          </a:p>
          <a:p>
            <a:pPr lvl="2">
              <a:lnSpc>
                <a:spcPct val="100000"/>
              </a:lnSpc>
            </a:pPr>
            <a:endParaRPr lang="en-GB" sz="1000" dirty="0" smtClean="0"/>
          </a:p>
          <a:p>
            <a:pPr lvl="2">
              <a:lnSpc>
                <a:spcPct val="100000"/>
              </a:lnSpc>
            </a:pPr>
            <a:endParaRPr lang="en-GB" sz="1600" dirty="0" smtClean="0"/>
          </a:p>
          <a:p>
            <a:pPr lvl="2">
              <a:lnSpc>
                <a:spcPts val="1200"/>
              </a:lnSpc>
            </a:pPr>
            <a:endParaRPr lang="en-GB" sz="1500" dirty="0" smtClean="0"/>
          </a:p>
          <a:p>
            <a:endParaRPr lang="en-GB" dirty="0"/>
          </a:p>
        </p:txBody>
      </p:sp>
      <p:sp>
        <p:nvSpPr>
          <p:cNvPr id="4" name="Footer Placeholder 3"/>
          <p:cNvSpPr>
            <a:spLocks noGrp="1"/>
          </p:cNvSpPr>
          <p:nvPr>
            <p:ph type="ftr" sz="quarter" idx="10"/>
          </p:nvPr>
        </p:nvSpPr>
        <p:spPr/>
        <p:txBody>
          <a:bodyPr/>
          <a:lstStyle/>
          <a:p>
            <a:r>
              <a:rPr lang="de-DE" smtClean="0"/>
              <a:t>Johnson Controls</a:t>
            </a:r>
            <a:endParaRPr lang="de-DE"/>
          </a:p>
        </p:txBody>
      </p:sp>
      <p:sp>
        <p:nvSpPr>
          <p:cNvPr id="5" name="Slide Number Placeholder 4"/>
          <p:cNvSpPr>
            <a:spLocks noGrp="1"/>
          </p:cNvSpPr>
          <p:nvPr>
            <p:ph type="sldNum" sz="quarter" idx="11"/>
          </p:nvPr>
        </p:nvSpPr>
        <p:spPr/>
        <p:txBody>
          <a:bodyPr/>
          <a:lstStyle/>
          <a:p>
            <a:fld id="{0FB62E79-44A6-6044-956A-E40D50341462}" type="slidenum">
              <a:rPr lang="de-DE" smtClean="0"/>
              <a:pPr/>
              <a:t>6</a:t>
            </a:fld>
            <a:endParaRPr lang="de-DE"/>
          </a:p>
        </p:txBody>
      </p:sp>
      <p:pic>
        <p:nvPicPr>
          <p:cNvPr id="3" name="Picture 2"/>
          <p:cNvPicPr>
            <a:picLocks noChangeAspect="1"/>
          </p:cNvPicPr>
          <p:nvPr/>
        </p:nvPicPr>
        <p:blipFill rotWithShape="1">
          <a:blip r:embed="rId2"/>
          <a:srcRect t="5393" b="8323"/>
          <a:stretch/>
        </p:blipFill>
        <p:spPr>
          <a:xfrm>
            <a:off x="6781800" y="4495800"/>
            <a:ext cx="1828800" cy="1219200"/>
          </a:xfrm>
          <a:prstGeom prst="rect">
            <a:avLst/>
          </a:prstGeom>
        </p:spPr>
      </p:pic>
      <p:pic>
        <p:nvPicPr>
          <p:cNvPr id="9" name="Picture 2"/>
          <p:cNvPicPr>
            <a:picLocks noChangeAspect="1" noChangeArrowheads="1"/>
          </p:cNvPicPr>
          <p:nvPr/>
        </p:nvPicPr>
        <p:blipFill>
          <a:blip r:embed="rId3">
            <a:clrChange>
              <a:clrFrom>
                <a:srgbClr val="FFFFFF"/>
              </a:clrFrom>
              <a:clrTo>
                <a:srgbClr val="FFFFFF">
                  <a:alpha val="0"/>
                </a:srgbClr>
              </a:clrTo>
            </a:clrChange>
          </a:blip>
          <a:srcRect l="11382" t="11509" r="27494" b="20232"/>
          <a:stretch>
            <a:fillRect/>
          </a:stretch>
        </p:blipFill>
        <p:spPr bwMode="auto">
          <a:xfrm>
            <a:off x="6705600" y="2186452"/>
            <a:ext cx="2024064" cy="146973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nSpc>
                <a:spcPct val="100000"/>
              </a:lnSpc>
            </a:pPr>
            <a:r>
              <a:rPr lang="en-GB" dirty="0"/>
              <a:t>YLAA Air Cooled Chiller </a:t>
            </a:r>
            <a:br>
              <a:rPr lang="en-GB" dirty="0"/>
            </a:br>
            <a:r>
              <a:rPr lang="en-GB" b="0" i="1" dirty="0">
                <a:solidFill>
                  <a:schemeClr val="tx2"/>
                </a:solidFill>
              </a:rPr>
              <a:t>Major Product Options</a:t>
            </a:r>
            <a:r>
              <a:rPr lang="en-US" b="0" dirty="0">
                <a:solidFill>
                  <a:srgbClr val="000000"/>
                </a:solidFill>
                <a:latin typeface="Arial" pitchFamily="-97" charset="0"/>
                <a:ea typeface="+mn-ea"/>
                <a:cs typeface="+mn-cs"/>
              </a:rPr>
              <a:t/>
            </a:r>
            <a:br>
              <a:rPr lang="en-US" b="0" dirty="0">
                <a:solidFill>
                  <a:srgbClr val="000000"/>
                </a:solidFill>
                <a:latin typeface="Arial" pitchFamily="-97" charset="0"/>
                <a:ea typeface="+mn-ea"/>
                <a:cs typeface="+mn-cs"/>
              </a:rPr>
            </a:br>
            <a:endParaRPr lang="en-GB" dirty="0"/>
          </a:p>
        </p:txBody>
      </p:sp>
      <p:sp>
        <p:nvSpPr>
          <p:cNvPr id="4" name="Footer Placeholder 3"/>
          <p:cNvSpPr>
            <a:spLocks noGrp="1"/>
          </p:cNvSpPr>
          <p:nvPr>
            <p:ph type="ftr" sz="quarter" idx="10"/>
          </p:nvPr>
        </p:nvSpPr>
        <p:spPr/>
        <p:txBody>
          <a:bodyPr/>
          <a:lstStyle/>
          <a:p>
            <a:r>
              <a:rPr lang="de-DE" smtClean="0"/>
              <a:t>Johnson Controls</a:t>
            </a:r>
            <a:endParaRPr lang="de-DE"/>
          </a:p>
        </p:txBody>
      </p:sp>
      <p:sp>
        <p:nvSpPr>
          <p:cNvPr id="5" name="Slide Number Placeholder 4"/>
          <p:cNvSpPr>
            <a:spLocks noGrp="1"/>
          </p:cNvSpPr>
          <p:nvPr>
            <p:ph type="sldNum" sz="quarter" idx="11"/>
          </p:nvPr>
        </p:nvSpPr>
        <p:spPr/>
        <p:txBody>
          <a:bodyPr/>
          <a:lstStyle/>
          <a:p>
            <a:fld id="{0FB62E79-44A6-6044-956A-E40D50341462}" type="slidenum">
              <a:rPr lang="de-DE" smtClean="0"/>
              <a:pPr/>
              <a:t>7</a:t>
            </a:fld>
            <a:endParaRPr lang="de-DE"/>
          </a:p>
        </p:txBody>
      </p:sp>
      <p:sp>
        <p:nvSpPr>
          <p:cNvPr id="6" name="Title 1"/>
          <p:cNvSpPr txBox="1">
            <a:spLocks/>
          </p:cNvSpPr>
          <p:nvPr/>
        </p:nvSpPr>
        <p:spPr bwMode="auto">
          <a:xfrm>
            <a:off x="6629400" y="414247"/>
            <a:ext cx="6983412" cy="6477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110000"/>
              </a:lnSpc>
              <a:spcBef>
                <a:spcPct val="0"/>
              </a:spcBef>
              <a:spcAft>
                <a:spcPct val="0"/>
              </a:spcAft>
              <a:defRPr b="1">
                <a:solidFill>
                  <a:schemeClr val="tx1"/>
                </a:solidFill>
                <a:latin typeface="+mj-lt"/>
                <a:ea typeface="+mj-ea"/>
                <a:cs typeface="+mj-cs"/>
              </a:defRPr>
            </a:lvl1pPr>
            <a:lvl2pPr algn="l" rtl="0" eaLnBrk="1" fontAlgn="base" hangingPunct="1">
              <a:lnSpc>
                <a:spcPct val="110000"/>
              </a:lnSpc>
              <a:spcBef>
                <a:spcPct val="0"/>
              </a:spcBef>
              <a:spcAft>
                <a:spcPct val="0"/>
              </a:spcAft>
              <a:defRPr b="1">
                <a:solidFill>
                  <a:schemeClr val="tx1"/>
                </a:solidFill>
                <a:latin typeface="Arial" pitchFamily="-97" charset="0"/>
              </a:defRPr>
            </a:lvl2pPr>
            <a:lvl3pPr algn="l" rtl="0" eaLnBrk="1" fontAlgn="base" hangingPunct="1">
              <a:lnSpc>
                <a:spcPct val="110000"/>
              </a:lnSpc>
              <a:spcBef>
                <a:spcPct val="0"/>
              </a:spcBef>
              <a:spcAft>
                <a:spcPct val="0"/>
              </a:spcAft>
              <a:defRPr b="1">
                <a:solidFill>
                  <a:schemeClr val="tx1"/>
                </a:solidFill>
                <a:latin typeface="Arial" pitchFamily="-97" charset="0"/>
              </a:defRPr>
            </a:lvl3pPr>
            <a:lvl4pPr algn="l" rtl="0" eaLnBrk="1" fontAlgn="base" hangingPunct="1">
              <a:lnSpc>
                <a:spcPct val="110000"/>
              </a:lnSpc>
              <a:spcBef>
                <a:spcPct val="0"/>
              </a:spcBef>
              <a:spcAft>
                <a:spcPct val="0"/>
              </a:spcAft>
              <a:defRPr b="1">
                <a:solidFill>
                  <a:schemeClr val="tx1"/>
                </a:solidFill>
                <a:latin typeface="Arial" pitchFamily="-97" charset="0"/>
              </a:defRPr>
            </a:lvl4pPr>
            <a:lvl5pPr algn="l" rtl="0" eaLnBrk="1" fontAlgn="base" hangingPunct="1">
              <a:lnSpc>
                <a:spcPct val="110000"/>
              </a:lnSpc>
              <a:spcBef>
                <a:spcPct val="0"/>
              </a:spcBef>
              <a:spcAft>
                <a:spcPct val="0"/>
              </a:spcAft>
              <a:defRPr b="1">
                <a:solidFill>
                  <a:schemeClr val="tx1"/>
                </a:solidFill>
                <a:latin typeface="Arial" pitchFamily="-97" charset="0"/>
              </a:defRPr>
            </a:lvl5pPr>
            <a:lvl6pPr marL="457200" algn="l" rtl="0" eaLnBrk="1" fontAlgn="base" hangingPunct="1">
              <a:lnSpc>
                <a:spcPct val="110000"/>
              </a:lnSpc>
              <a:spcBef>
                <a:spcPct val="0"/>
              </a:spcBef>
              <a:spcAft>
                <a:spcPct val="0"/>
              </a:spcAft>
              <a:defRPr b="1">
                <a:solidFill>
                  <a:schemeClr val="tx1"/>
                </a:solidFill>
                <a:latin typeface="Arial" pitchFamily="-97" charset="0"/>
              </a:defRPr>
            </a:lvl6pPr>
            <a:lvl7pPr marL="914400" algn="l" rtl="0" eaLnBrk="1" fontAlgn="base" hangingPunct="1">
              <a:lnSpc>
                <a:spcPct val="110000"/>
              </a:lnSpc>
              <a:spcBef>
                <a:spcPct val="0"/>
              </a:spcBef>
              <a:spcAft>
                <a:spcPct val="0"/>
              </a:spcAft>
              <a:defRPr b="1">
                <a:solidFill>
                  <a:schemeClr val="tx1"/>
                </a:solidFill>
                <a:latin typeface="Arial" pitchFamily="-97" charset="0"/>
              </a:defRPr>
            </a:lvl7pPr>
            <a:lvl8pPr marL="1371600" algn="l" rtl="0" eaLnBrk="1" fontAlgn="base" hangingPunct="1">
              <a:lnSpc>
                <a:spcPct val="110000"/>
              </a:lnSpc>
              <a:spcBef>
                <a:spcPct val="0"/>
              </a:spcBef>
              <a:spcAft>
                <a:spcPct val="0"/>
              </a:spcAft>
              <a:defRPr b="1">
                <a:solidFill>
                  <a:schemeClr val="tx1"/>
                </a:solidFill>
                <a:latin typeface="Arial" pitchFamily="-97" charset="0"/>
              </a:defRPr>
            </a:lvl8pPr>
            <a:lvl9pPr marL="1828800" algn="l" rtl="0" eaLnBrk="1" fontAlgn="base" hangingPunct="1">
              <a:lnSpc>
                <a:spcPct val="110000"/>
              </a:lnSpc>
              <a:spcBef>
                <a:spcPct val="0"/>
              </a:spcBef>
              <a:spcAft>
                <a:spcPct val="0"/>
              </a:spcAft>
              <a:defRPr b="1">
                <a:solidFill>
                  <a:schemeClr val="tx1"/>
                </a:solidFill>
                <a:latin typeface="Arial" pitchFamily="-97" charset="0"/>
              </a:defRPr>
            </a:lvl9pPr>
          </a:lstStyle>
          <a:p>
            <a:endParaRPr lang="en-US" kern="0" dirty="0"/>
          </a:p>
        </p:txBody>
      </p:sp>
      <p:sp>
        <p:nvSpPr>
          <p:cNvPr id="7" name="Content Placeholder 2"/>
          <p:cNvSpPr txBox="1">
            <a:spLocks/>
          </p:cNvSpPr>
          <p:nvPr/>
        </p:nvSpPr>
        <p:spPr bwMode="auto">
          <a:xfrm>
            <a:off x="468313" y="1649413"/>
            <a:ext cx="5475287" cy="14747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110000"/>
              </a:lnSpc>
              <a:spcBef>
                <a:spcPct val="50000"/>
              </a:spcBef>
              <a:spcAft>
                <a:spcPct val="0"/>
              </a:spcAft>
              <a:buClr>
                <a:schemeClr val="bg2"/>
              </a:buClr>
              <a:buFont typeface="Wingdings" pitchFamily="2" charset="2"/>
              <a:buChar char="q"/>
              <a:defRPr>
                <a:solidFill>
                  <a:schemeClr val="tx1"/>
                </a:solidFill>
                <a:latin typeface="+mn-lt"/>
                <a:ea typeface="+mn-ea"/>
                <a:cs typeface="+mn-cs"/>
              </a:defRPr>
            </a:lvl1pPr>
            <a:lvl2pPr marL="266700" indent="-265113" algn="l" rtl="0" eaLnBrk="1" fontAlgn="base" hangingPunct="1">
              <a:lnSpc>
                <a:spcPct val="110000"/>
              </a:lnSpc>
              <a:spcBef>
                <a:spcPct val="50000"/>
              </a:spcBef>
              <a:spcAft>
                <a:spcPct val="0"/>
              </a:spcAft>
              <a:buClr>
                <a:schemeClr val="bg2"/>
              </a:buClr>
              <a:buFont typeface="Wingdings" pitchFamily="2" charset="2"/>
              <a:buChar char="q"/>
              <a:defRPr sz="1600">
                <a:solidFill>
                  <a:schemeClr val="tx1"/>
                </a:solidFill>
                <a:latin typeface="+mn-lt"/>
                <a:ea typeface="ＭＳ Ｐゴシック" pitchFamily="-97" charset="-128"/>
              </a:defRPr>
            </a:lvl2pPr>
            <a:lvl3pPr marL="496888" indent="-228600" algn="l" rtl="0" eaLnBrk="1" fontAlgn="base" hangingPunct="1">
              <a:lnSpc>
                <a:spcPct val="110000"/>
              </a:lnSpc>
              <a:spcBef>
                <a:spcPct val="50000"/>
              </a:spcBef>
              <a:spcAft>
                <a:spcPct val="0"/>
              </a:spcAft>
              <a:buClr>
                <a:schemeClr val="bg2"/>
              </a:buClr>
              <a:buFont typeface="Wingdings" pitchFamily="2" charset="2"/>
              <a:buChar char="q"/>
              <a:defRPr sz="1400">
                <a:solidFill>
                  <a:schemeClr val="tx1"/>
                </a:solidFill>
                <a:latin typeface="+mn-lt"/>
                <a:ea typeface="ＭＳ Ｐゴシック" pitchFamily="-97" charset="-128"/>
              </a:defRPr>
            </a:lvl3pPr>
            <a:lvl4pPr marL="714375" indent="-215900" algn="l" rtl="0" eaLnBrk="1" fontAlgn="base" hangingPunct="1">
              <a:lnSpc>
                <a:spcPct val="110000"/>
              </a:lnSpc>
              <a:spcBef>
                <a:spcPct val="50000"/>
              </a:spcBef>
              <a:spcAft>
                <a:spcPct val="0"/>
              </a:spcAft>
              <a:buClr>
                <a:schemeClr val="bg2"/>
              </a:buClr>
              <a:buFont typeface="Wingdings" pitchFamily="2" charset="2"/>
              <a:buChar char="q"/>
              <a:defRPr sz="1400">
                <a:solidFill>
                  <a:schemeClr val="bg2"/>
                </a:solidFill>
                <a:latin typeface="+mn-lt"/>
                <a:ea typeface="ＭＳ Ｐゴシック" pitchFamily="-97" charset="-128"/>
              </a:defRPr>
            </a:lvl4pPr>
            <a:lvl5pPr marL="935038" indent="-219075" algn="l" rtl="0" eaLnBrk="1" fontAlgn="base" hangingPunct="1">
              <a:lnSpc>
                <a:spcPct val="110000"/>
              </a:lnSpc>
              <a:spcBef>
                <a:spcPct val="50000"/>
              </a:spcBef>
              <a:spcAft>
                <a:spcPct val="0"/>
              </a:spcAft>
              <a:buClr>
                <a:schemeClr val="bg2"/>
              </a:buClr>
              <a:buFont typeface="Wingdings" pitchFamily="2" charset="2"/>
              <a:buChar char="q"/>
              <a:defRPr sz="1400">
                <a:solidFill>
                  <a:schemeClr val="bg2"/>
                </a:solidFill>
                <a:latin typeface="+mn-lt"/>
                <a:ea typeface="ＭＳ Ｐゴシック" pitchFamily="-97" charset="-128"/>
              </a:defRPr>
            </a:lvl5pPr>
            <a:lvl6pPr marL="13922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6pPr>
            <a:lvl7pPr marL="18494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7pPr>
            <a:lvl8pPr marL="23066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8pPr>
            <a:lvl9pPr marL="2763838" indent="-219075" algn="l" rtl="0" eaLnBrk="1" fontAlgn="base" hangingPunct="1">
              <a:lnSpc>
                <a:spcPct val="110000"/>
              </a:lnSpc>
              <a:spcBef>
                <a:spcPct val="50000"/>
              </a:spcBef>
              <a:spcAft>
                <a:spcPct val="0"/>
              </a:spcAft>
              <a:buClr>
                <a:schemeClr val="bg2"/>
              </a:buClr>
              <a:buFont typeface="Wingdings" pitchFamily="-97" charset="2"/>
              <a:buChar char="n"/>
              <a:defRPr sz="1400">
                <a:solidFill>
                  <a:schemeClr val="bg2"/>
                </a:solidFill>
                <a:latin typeface="+mn-lt"/>
                <a:ea typeface="ＭＳ Ｐゴシック" pitchFamily="-97" charset="-128"/>
              </a:defRPr>
            </a:lvl9pPr>
          </a:lstStyle>
          <a:p>
            <a:pPr lvl="1">
              <a:buClr>
                <a:schemeClr val="tx2"/>
              </a:buClr>
            </a:pPr>
            <a:r>
              <a:rPr lang="en-GB" dirty="0" smtClean="0"/>
              <a:t>Design includes a partial </a:t>
            </a:r>
            <a:r>
              <a:rPr lang="en-GB" dirty="0"/>
              <a:t>condensing brazed plate heat </a:t>
            </a:r>
            <a:r>
              <a:rPr lang="en-GB" dirty="0" smtClean="0"/>
              <a:t>exchanger.</a:t>
            </a:r>
            <a:endParaRPr lang="en-GB" dirty="0"/>
          </a:p>
          <a:p>
            <a:pPr lvl="1">
              <a:buClr>
                <a:schemeClr val="tx2"/>
              </a:buClr>
            </a:pPr>
            <a:r>
              <a:rPr lang="en-US" kern="0" dirty="0" smtClean="0"/>
              <a:t>Amount of heat recovered depends on leaving hot water temperature and operating ambient air temperature.</a:t>
            </a:r>
          </a:p>
          <a:p>
            <a:pPr lvl="1"/>
            <a:r>
              <a:rPr lang="en-US" kern="0" dirty="0" smtClean="0"/>
              <a:t>Recovery potential is cooling load plus work input</a:t>
            </a:r>
          </a:p>
          <a:p>
            <a:pPr marL="1587" lvl="1" indent="0">
              <a:buNone/>
            </a:pPr>
            <a:endParaRPr lang="en-US" kern="0" dirty="0" smtClean="0"/>
          </a:p>
          <a:p>
            <a:pPr lvl="1"/>
            <a:endParaRPr lang="en-US" kern="0" dirty="0" smtClean="0"/>
          </a:p>
          <a:p>
            <a:pPr lvl="1"/>
            <a:endParaRPr lang="en-US" kern="0" dirty="0" smtClean="0"/>
          </a:p>
        </p:txBody>
      </p:sp>
      <p:grpSp>
        <p:nvGrpSpPr>
          <p:cNvPr id="15" name="Group 14"/>
          <p:cNvGrpSpPr/>
          <p:nvPr/>
        </p:nvGrpSpPr>
        <p:grpSpPr>
          <a:xfrm>
            <a:off x="4281" y="3276600"/>
            <a:ext cx="9082569" cy="2762250"/>
            <a:chOff x="4281" y="3276600"/>
            <a:chExt cx="9082569" cy="2762250"/>
          </a:xfrm>
        </p:grpSpPr>
        <p:pic>
          <p:nvPicPr>
            <p:cNvPr id="8" name="Picture 2"/>
            <p:cNvPicPr>
              <a:picLocks noChangeAspect="1" noChangeArrowheads="1"/>
            </p:cNvPicPr>
            <p:nvPr/>
          </p:nvPicPr>
          <p:blipFill>
            <a:blip r:embed="rId2"/>
            <a:srcRect/>
            <a:stretch>
              <a:fillRect/>
            </a:stretch>
          </p:blipFill>
          <p:spPr bwMode="auto">
            <a:xfrm>
              <a:off x="4495800" y="3276600"/>
              <a:ext cx="4591050" cy="2762250"/>
            </a:xfrm>
            <a:prstGeom prst="rect">
              <a:avLst/>
            </a:prstGeom>
            <a:noFill/>
            <a:ln w="9525">
              <a:noFill/>
              <a:miter lim="800000"/>
              <a:headEnd/>
              <a:tailEnd/>
            </a:ln>
          </p:spPr>
        </p:pic>
        <p:pic>
          <p:nvPicPr>
            <p:cNvPr id="9" name="Picture 3"/>
            <p:cNvPicPr>
              <a:picLocks noChangeAspect="1" noChangeArrowheads="1"/>
            </p:cNvPicPr>
            <p:nvPr/>
          </p:nvPicPr>
          <p:blipFill>
            <a:blip r:embed="rId3"/>
            <a:srcRect/>
            <a:stretch>
              <a:fillRect/>
            </a:stretch>
          </p:blipFill>
          <p:spPr bwMode="auto">
            <a:xfrm>
              <a:off x="4281" y="3276600"/>
              <a:ext cx="4591050" cy="2762250"/>
            </a:xfrm>
            <a:prstGeom prst="rect">
              <a:avLst/>
            </a:prstGeom>
            <a:noFill/>
            <a:ln w="9525">
              <a:noFill/>
              <a:miter lim="800000"/>
              <a:headEnd/>
              <a:tailEnd/>
            </a:ln>
          </p:spPr>
        </p:pic>
      </p:grpSp>
      <p:sp>
        <p:nvSpPr>
          <p:cNvPr id="3" name="TextBox 2"/>
          <p:cNvSpPr txBox="1"/>
          <p:nvPr/>
        </p:nvSpPr>
        <p:spPr>
          <a:xfrm>
            <a:off x="1658444" y="3674477"/>
            <a:ext cx="1569660" cy="323165"/>
          </a:xfrm>
          <a:prstGeom prst="rect">
            <a:avLst/>
          </a:prstGeom>
          <a:noFill/>
        </p:spPr>
        <p:txBody>
          <a:bodyPr wrap="none" rtlCol="0">
            <a:spAutoFit/>
          </a:bodyPr>
          <a:lstStyle/>
          <a:p>
            <a:r>
              <a:rPr lang="en-GB" sz="1500" b="1" dirty="0"/>
              <a:t>@ 35C </a:t>
            </a:r>
            <a:r>
              <a:rPr lang="en-GB" sz="1500" b="1" dirty="0" smtClean="0"/>
              <a:t>ambient</a:t>
            </a:r>
            <a:endParaRPr lang="en-GB" sz="1500" b="1" dirty="0"/>
          </a:p>
        </p:txBody>
      </p:sp>
      <p:sp>
        <p:nvSpPr>
          <p:cNvPr id="11" name="TextBox 10"/>
          <p:cNvSpPr txBox="1"/>
          <p:nvPr/>
        </p:nvSpPr>
        <p:spPr>
          <a:xfrm>
            <a:off x="7010400" y="3657600"/>
            <a:ext cx="1473480" cy="307777"/>
          </a:xfrm>
          <a:prstGeom prst="rect">
            <a:avLst/>
          </a:prstGeom>
          <a:noFill/>
        </p:spPr>
        <p:txBody>
          <a:bodyPr wrap="none" rtlCol="0">
            <a:spAutoFit/>
          </a:bodyPr>
          <a:lstStyle/>
          <a:p>
            <a:r>
              <a:rPr lang="en-GB" sz="1400" b="1" dirty="0"/>
              <a:t>@ 35C </a:t>
            </a:r>
            <a:r>
              <a:rPr lang="en-GB" sz="1400" b="1" dirty="0" smtClean="0"/>
              <a:t>ambient</a:t>
            </a:r>
            <a:endParaRPr lang="en-GB" sz="1400" b="1" dirty="0"/>
          </a:p>
        </p:txBody>
      </p:sp>
      <p:pic>
        <p:nvPicPr>
          <p:cNvPr id="12" name="Picture 2"/>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6019800" y="1125992"/>
            <a:ext cx="2667000" cy="2158560"/>
          </a:xfrm>
          <a:prstGeom prst="rect">
            <a:avLst/>
          </a:prstGeom>
          <a:noFill/>
          <a:ln w="9525">
            <a:noFill/>
            <a:miter lim="800000"/>
            <a:headEnd/>
            <a:tailEnd/>
          </a:ln>
        </p:spPr>
      </p:pic>
      <p:cxnSp>
        <p:nvCxnSpPr>
          <p:cNvPr id="14" name="Straight Arrow Connector 13"/>
          <p:cNvCxnSpPr/>
          <p:nvPr/>
        </p:nvCxnSpPr>
        <p:spPr>
          <a:xfrm>
            <a:off x="5562600" y="1447800"/>
            <a:ext cx="1066800" cy="83820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85800" y="1154668"/>
            <a:ext cx="1757725" cy="369332"/>
          </a:xfrm>
          <a:prstGeom prst="rect">
            <a:avLst/>
          </a:prstGeom>
          <a:noFill/>
        </p:spPr>
        <p:txBody>
          <a:bodyPr wrap="none" rtlCol="0">
            <a:spAutoFit/>
          </a:bodyPr>
          <a:lstStyle/>
          <a:p>
            <a:r>
              <a:rPr lang="en-GB" dirty="0" smtClean="0"/>
              <a:t>Heat Recovery.</a:t>
            </a:r>
            <a:endParaRPr lang="en-GB" dirty="0"/>
          </a:p>
        </p:txBody>
      </p:sp>
    </p:spTree>
    <p:extLst>
      <p:ext uri="{BB962C8B-B14F-4D97-AF65-F5344CB8AC3E}">
        <p14:creationId xmlns:p14="http://schemas.microsoft.com/office/powerpoint/2010/main" val="2667212137"/>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0000"/>
                </a:solidFill>
              </a:rPr>
              <a:t>YLAA Air Cooled Chiller </a:t>
            </a:r>
            <a:br>
              <a:rPr lang="en-GB" dirty="0">
                <a:solidFill>
                  <a:srgbClr val="000000"/>
                </a:solidFill>
              </a:rPr>
            </a:br>
            <a:r>
              <a:rPr lang="en-GB" b="0" i="1" dirty="0">
                <a:solidFill>
                  <a:schemeClr val="tx2"/>
                </a:solidFill>
              </a:rPr>
              <a:t>Major Product Options</a:t>
            </a:r>
            <a:endParaRPr lang="en-GB" dirty="0">
              <a:solidFill>
                <a:schemeClr val="tx2"/>
              </a:solidFill>
            </a:endParaRPr>
          </a:p>
        </p:txBody>
      </p:sp>
      <p:sp>
        <p:nvSpPr>
          <p:cNvPr id="3" name="Content Placeholder 2"/>
          <p:cNvSpPr>
            <a:spLocks noGrp="1"/>
          </p:cNvSpPr>
          <p:nvPr>
            <p:ph idx="1"/>
          </p:nvPr>
        </p:nvSpPr>
        <p:spPr>
          <a:xfrm>
            <a:off x="431497" y="2438400"/>
            <a:ext cx="5322887" cy="4681537"/>
          </a:xfrm>
        </p:spPr>
        <p:txBody>
          <a:bodyPr/>
          <a:lstStyle/>
          <a:p>
            <a:pPr>
              <a:lnSpc>
                <a:spcPts val="1200"/>
              </a:lnSpc>
              <a:buClr>
                <a:schemeClr val="tx2"/>
              </a:buClr>
            </a:pPr>
            <a:r>
              <a:rPr lang="en-GB" b="1" dirty="0" smtClean="0"/>
              <a:t>Electrical</a:t>
            </a:r>
            <a:r>
              <a:rPr lang="en-GB" dirty="0" smtClean="0"/>
              <a:t>:</a:t>
            </a:r>
            <a:endParaRPr lang="en-GB" dirty="0"/>
          </a:p>
          <a:p>
            <a:pPr lvl="2">
              <a:lnSpc>
                <a:spcPct val="100000"/>
              </a:lnSpc>
              <a:buClr>
                <a:schemeClr val="tx2"/>
              </a:buClr>
            </a:pPr>
            <a:r>
              <a:rPr lang="en-GB" sz="1600" dirty="0" smtClean="0"/>
              <a:t>Direct on line compressor starting</a:t>
            </a:r>
          </a:p>
          <a:p>
            <a:pPr lvl="2">
              <a:lnSpc>
                <a:spcPct val="100000"/>
              </a:lnSpc>
              <a:buClr>
                <a:schemeClr val="tx2"/>
              </a:buClr>
            </a:pPr>
            <a:r>
              <a:rPr lang="en-GB" sz="1600" dirty="0" smtClean="0"/>
              <a:t>Optional Soft </a:t>
            </a:r>
            <a:r>
              <a:rPr lang="en-GB" sz="1600" dirty="0"/>
              <a:t>Start </a:t>
            </a:r>
            <a:r>
              <a:rPr lang="en-GB" sz="1600" dirty="0" smtClean="0"/>
              <a:t>to reduce maximum inrush current</a:t>
            </a:r>
            <a:endParaRPr lang="en-GB" sz="1600" dirty="0"/>
          </a:p>
          <a:p>
            <a:pPr lvl="2">
              <a:lnSpc>
                <a:spcPct val="100000"/>
              </a:lnSpc>
              <a:buClr>
                <a:schemeClr val="tx2"/>
              </a:buClr>
            </a:pPr>
            <a:r>
              <a:rPr lang="en-GB" sz="1600" dirty="0" smtClean="0"/>
              <a:t>Additional Power </a:t>
            </a:r>
            <a:r>
              <a:rPr lang="en-GB" sz="1600" dirty="0"/>
              <a:t>Factor Correction </a:t>
            </a:r>
            <a:r>
              <a:rPr lang="en-GB" sz="1600" dirty="0" smtClean="0"/>
              <a:t>to </a:t>
            </a:r>
            <a:r>
              <a:rPr lang="en-GB" sz="1600" dirty="0"/>
              <a:t>0.9</a:t>
            </a:r>
          </a:p>
          <a:p>
            <a:pPr lvl="2">
              <a:lnSpc>
                <a:spcPct val="100000"/>
              </a:lnSpc>
              <a:buClr>
                <a:schemeClr val="tx2"/>
              </a:buClr>
            </a:pPr>
            <a:r>
              <a:rPr lang="en-GB" sz="1600" dirty="0" smtClean="0"/>
              <a:t>Leaving </a:t>
            </a:r>
            <a:r>
              <a:rPr lang="en-GB" sz="1600" dirty="0"/>
              <a:t>water control temperature remote </a:t>
            </a:r>
            <a:r>
              <a:rPr lang="en-GB" sz="1600" dirty="0" smtClean="0"/>
              <a:t>reset</a:t>
            </a:r>
          </a:p>
          <a:p>
            <a:pPr lvl="2">
              <a:lnSpc>
                <a:spcPct val="100000"/>
              </a:lnSpc>
              <a:buClr>
                <a:schemeClr val="tx2"/>
              </a:buClr>
            </a:pPr>
            <a:r>
              <a:rPr lang="en-GB" sz="1600" dirty="0" smtClean="0"/>
              <a:t>Programed or Remote start stop and Common system fault monitoring.</a:t>
            </a:r>
          </a:p>
          <a:p>
            <a:pPr lvl="2">
              <a:lnSpc>
                <a:spcPct val="100000"/>
              </a:lnSpc>
              <a:buClr>
                <a:schemeClr val="tx2"/>
              </a:buClr>
            </a:pPr>
            <a:r>
              <a:rPr lang="en-GB" sz="1600" dirty="0"/>
              <a:t>Building Automation System (BAS) Interface</a:t>
            </a:r>
          </a:p>
          <a:p>
            <a:pPr marL="498475" lvl="3" indent="0">
              <a:lnSpc>
                <a:spcPct val="100000"/>
              </a:lnSpc>
              <a:buClr>
                <a:schemeClr val="tx2"/>
              </a:buClr>
              <a:buNone/>
            </a:pPr>
            <a:r>
              <a:rPr lang="en-GB" sz="1200" dirty="0">
                <a:solidFill>
                  <a:srgbClr val="0070C0"/>
                </a:solidFill>
              </a:rPr>
              <a:t>(</a:t>
            </a:r>
            <a:r>
              <a:rPr lang="en-GB" sz="1200" dirty="0" err="1" smtClean="0">
                <a:solidFill>
                  <a:schemeClr val="tx2"/>
                </a:solidFill>
              </a:rPr>
              <a:t>BACnet</a:t>
            </a:r>
            <a:r>
              <a:rPr lang="en-GB" sz="1200" dirty="0" smtClean="0">
                <a:solidFill>
                  <a:schemeClr val="tx2"/>
                </a:solidFill>
              </a:rPr>
              <a:t> </a:t>
            </a:r>
            <a:r>
              <a:rPr lang="en-GB" sz="1200" dirty="0">
                <a:solidFill>
                  <a:schemeClr val="tx2"/>
                </a:solidFill>
              </a:rPr>
              <a:t>and MODBUS protocols standard</a:t>
            </a:r>
            <a:r>
              <a:rPr lang="en-GB" sz="1200" dirty="0" smtClean="0">
                <a:solidFill>
                  <a:schemeClr val="tx2"/>
                </a:solidFill>
              </a:rPr>
              <a:t>)</a:t>
            </a:r>
            <a:endParaRPr lang="en-GB" sz="2400" dirty="0">
              <a:solidFill>
                <a:schemeClr val="tx2"/>
              </a:solidFill>
            </a:endParaRPr>
          </a:p>
          <a:p>
            <a:pPr lvl="2">
              <a:lnSpc>
                <a:spcPct val="100000"/>
              </a:lnSpc>
              <a:buClr>
                <a:schemeClr val="tx2"/>
              </a:buClr>
            </a:pPr>
            <a:r>
              <a:rPr lang="en-GB" sz="1600" dirty="0" smtClean="0"/>
              <a:t>Keypad </a:t>
            </a:r>
            <a:r>
              <a:rPr lang="en-GB" sz="1600" dirty="0"/>
              <a:t>EPROM </a:t>
            </a:r>
            <a:r>
              <a:rPr lang="en-GB" sz="1600" dirty="0" smtClean="0"/>
              <a:t>documentation available Languages</a:t>
            </a:r>
            <a:endParaRPr lang="en-GB" sz="1600" dirty="0"/>
          </a:p>
          <a:p>
            <a:pPr marL="498475" lvl="3" indent="0">
              <a:lnSpc>
                <a:spcPct val="100000"/>
              </a:lnSpc>
              <a:buClr>
                <a:schemeClr val="tx2"/>
              </a:buClr>
              <a:buNone/>
            </a:pPr>
            <a:r>
              <a:rPr lang="en-GB" sz="1100" dirty="0">
                <a:solidFill>
                  <a:schemeClr val="tx2"/>
                </a:solidFill>
              </a:rPr>
              <a:t>English, Spanish, French, German, </a:t>
            </a:r>
            <a:r>
              <a:rPr lang="en-GB" sz="1100" dirty="0" smtClean="0">
                <a:solidFill>
                  <a:schemeClr val="tx2"/>
                </a:solidFill>
              </a:rPr>
              <a:t>Italian</a:t>
            </a:r>
            <a:r>
              <a:rPr lang="en-GB" sz="1100" dirty="0">
                <a:solidFill>
                  <a:schemeClr val="tx2"/>
                </a:solidFill>
              </a:rPr>
              <a:t>, Portuguese, Hungarian, Polish</a:t>
            </a:r>
          </a:p>
          <a:p>
            <a:endParaRPr lang="en-GB" dirty="0"/>
          </a:p>
        </p:txBody>
      </p:sp>
      <p:sp>
        <p:nvSpPr>
          <p:cNvPr id="4" name="Footer Placeholder 3"/>
          <p:cNvSpPr>
            <a:spLocks noGrp="1"/>
          </p:cNvSpPr>
          <p:nvPr>
            <p:ph type="ftr" sz="quarter" idx="10"/>
          </p:nvPr>
        </p:nvSpPr>
        <p:spPr/>
        <p:txBody>
          <a:bodyPr/>
          <a:lstStyle/>
          <a:p>
            <a:r>
              <a:rPr lang="de-DE" smtClean="0"/>
              <a:t>Johnson Controls</a:t>
            </a:r>
            <a:endParaRPr lang="de-DE"/>
          </a:p>
        </p:txBody>
      </p:sp>
      <p:sp>
        <p:nvSpPr>
          <p:cNvPr id="5" name="Slide Number Placeholder 4"/>
          <p:cNvSpPr>
            <a:spLocks noGrp="1"/>
          </p:cNvSpPr>
          <p:nvPr>
            <p:ph type="sldNum" sz="quarter" idx="11"/>
          </p:nvPr>
        </p:nvSpPr>
        <p:spPr/>
        <p:txBody>
          <a:bodyPr/>
          <a:lstStyle/>
          <a:p>
            <a:fld id="{0FB62E79-44A6-6044-956A-E40D50341462}" type="slidenum">
              <a:rPr lang="de-DE" smtClean="0"/>
              <a:pPr/>
              <a:t>8</a:t>
            </a:fld>
            <a:endParaRPr lang="de-DE"/>
          </a:p>
        </p:txBody>
      </p:sp>
      <p:sp>
        <p:nvSpPr>
          <p:cNvPr id="6" name="TextBox 5"/>
          <p:cNvSpPr txBox="1"/>
          <p:nvPr/>
        </p:nvSpPr>
        <p:spPr>
          <a:xfrm>
            <a:off x="-304800" y="1371600"/>
            <a:ext cx="6494085" cy="861774"/>
          </a:xfrm>
          <a:prstGeom prst="rect">
            <a:avLst/>
          </a:prstGeom>
          <a:noFill/>
        </p:spPr>
        <p:txBody>
          <a:bodyPr wrap="none" rtlCol="0">
            <a:spAutoFit/>
          </a:bodyPr>
          <a:lstStyle/>
          <a:p>
            <a:pPr marL="1200150" lvl="2" indent="-285750">
              <a:lnSpc>
                <a:spcPct val="100000"/>
              </a:lnSpc>
              <a:buClr>
                <a:schemeClr val="tx2"/>
              </a:buClr>
              <a:buFont typeface="Wingdings" panose="05000000000000000000" pitchFamily="2" charset="2"/>
              <a:buChar char="q"/>
            </a:pPr>
            <a:r>
              <a:rPr lang="en-GB" sz="1600" dirty="0"/>
              <a:t>E coat condenser coil epoxy coated corrosion </a:t>
            </a:r>
            <a:r>
              <a:rPr lang="en-GB" sz="1600" dirty="0" smtClean="0"/>
              <a:t>protection</a:t>
            </a:r>
          </a:p>
          <a:p>
            <a:pPr marL="1200150" lvl="2" indent="-285750">
              <a:lnSpc>
                <a:spcPct val="100000"/>
              </a:lnSpc>
              <a:buClr>
                <a:schemeClr val="tx2"/>
              </a:buClr>
              <a:buFont typeface="Wingdings" panose="05000000000000000000" pitchFamily="2" charset="2"/>
              <a:buChar char="q"/>
            </a:pPr>
            <a:r>
              <a:rPr lang="en-GB" sz="1600" dirty="0" smtClean="0"/>
              <a:t>Unit </a:t>
            </a:r>
            <a:r>
              <a:rPr lang="en-GB" sz="1600" dirty="0"/>
              <a:t>/ Condenser coil Wire Grill or Louvered Panels</a:t>
            </a:r>
          </a:p>
          <a:p>
            <a:endParaRPr lang="en-GB" dirty="0"/>
          </a:p>
        </p:txBody>
      </p:sp>
      <p:pic>
        <p:nvPicPr>
          <p:cNvPr id="10" name="Picture 9" descr="YLAA_updated_June04_option2.TIF"/>
          <p:cNvPicPr>
            <a:picLocks noChangeAspect="1"/>
          </p:cNvPicPr>
          <p:nvPr/>
        </p:nvPicPr>
        <p:blipFill>
          <a:blip r:embed="rId2" cstate="print">
            <a:clrChange>
              <a:clrFrom>
                <a:srgbClr val="FFFFFF"/>
              </a:clrFrom>
              <a:clrTo>
                <a:srgbClr val="FFFFFF">
                  <a:alpha val="0"/>
                </a:srgbClr>
              </a:clrTo>
            </a:clrChange>
          </a:blip>
          <a:stretch>
            <a:fillRect/>
          </a:stretch>
        </p:blipFill>
        <p:spPr>
          <a:xfrm>
            <a:off x="5868065" y="2623899"/>
            <a:ext cx="2839853" cy="2335451"/>
          </a:xfrm>
          <a:prstGeom prst="rect">
            <a:avLst/>
          </a:prstGeom>
        </p:spPr>
      </p:pic>
    </p:spTree>
    <p:extLst>
      <p:ext uri="{BB962C8B-B14F-4D97-AF65-F5344CB8AC3E}">
        <p14:creationId xmlns:p14="http://schemas.microsoft.com/office/powerpoint/2010/main" val="941685638"/>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YLAA Air Cooled Chiller </a:t>
            </a:r>
            <a:br>
              <a:rPr lang="en-GB" dirty="0" smtClean="0"/>
            </a:br>
            <a:r>
              <a:rPr lang="en-GB" b="0" i="1" dirty="0" smtClean="0">
                <a:solidFill>
                  <a:schemeClr val="tx2"/>
                </a:solidFill>
              </a:rPr>
              <a:t>Key Operating Limitations</a:t>
            </a:r>
            <a:endParaRPr lang="en-GB" dirty="0">
              <a:solidFill>
                <a:schemeClr val="tx2"/>
              </a:solidFill>
            </a:endParaRPr>
          </a:p>
        </p:txBody>
      </p:sp>
      <p:sp>
        <p:nvSpPr>
          <p:cNvPr id="6" name="Content Placeholder 5"/>
          <p:cNvSpPr>
            <a:spLocks noGrp="1"/>
          </p:cNvSpPr>
          <p:nvPr>
            <p:ph idx="1"/>
          </p:nvPr>
        </p:nvSpPr>
        <p:spPr>
          <a:xfrm>
            <a:off x="468313" y="1735138"/>
            <a:ext cx="3875087" cy="2989261"/>
          </a:xfrm>
        </p:spPr>
        <p:txBody>
          <a:bodyPr/>
          <a:lstStyle/>
          <a:p>
            <a:pPr>
              <a:buClr>
                <a:schemeClr val="tx2"/>
              </a:buClr>
            </a:pPr>
            <a:r>
              <a:rPr lang="en-GB" sz="1600" dirty="0" smtClean="0"/>
              <a:t> </a:t>
            </a:r>
            <a:r>
              <a:rPr lang="en-GB" sz="1600" b="1" dirty="0"/>
              <a:t> 190 to 518 kW cooling </a:t>
            </a:r>
            <a:r>
              <a:rPr lang="en-GB" sz="1600" b="1" dirty="0" smtClean="0"/>
              <a:t>capacity</a:t>
            </a:r>
            <a:endParaRPr lang="en-GB" sz="1600" dirty="0" smtClean="0"/>
          </a:p>
          <a:p>
            <a:pPr>
              <a:buClr>
                <a:schemeClr val="tx2"/>
              </a:buClr>
            </a:pPr>
            <a:r>
              <a:rPr lang="en-GB" sz="1600" dirty="0" smtClean="0"/>
              <a:t> -12 to 15C leaving evaporator liquid     </a:t>
            </a:r>
            <a:r>
              <a:rPr lang="en-GB" sz="1100" dirty="0" smtClean="0">
                <a:solidFill>
                  <a:schemeClr val="bg1"/>
                </a:solidFill>
              </a:rPr>
              <a:t>….  </a:t>
            </a:r>
            <a:r>
              <a:rPr lang="en-GB" sz="1200" dirty="0" smtClean="0">
                <a:solidFill>
                  <a:schemeClr val="tx2"/>
                </a:solidFill>
              </a:rPr>
              <a:t>(-12C to 5C requires glycol)</a:t>
            </a:r>
          </a:p>
          <a:p>
            <a:pPr>
              <a:buClr>
                <a:schemeClr val="tx2"/>
              </a:buClr>
            </a:pPr>
            <a:r>
              <a:rPr lang="en-GB" sz="1600" dirty="0" smtClean="0"/>
              <a:t> -18 to 52C ambient</a:t>
            </a:r>
            <a:r>
              <a:rPr lang="en-GB" sz="1600" dirty="0"/>
              <a:t> </a:t>
            </a:r>
            <a:r>
              <a:rPr lang="en-GB" sz="1600" dirty="0" smtClean="0"/>
              <a:t>	                </a:t>
            </a:r>
            <a:r>
              <a:rPr lang="en-GB" sz="1100" dirty="0" smtClean="0">
                <a:solidFill>
                  <a:schemeClr val="bg1"/>
                </a:solidFill>
              </a:rPr>
              <a:t>…..</a:t>
            </a:r>
            <a:r>
              <a:rPr lang="en-GB" sz="1200" dirty="0" smtClean="0">
                <a:solidFill>
                  <a:srgbClr val="0070C0"/>
                </a:solidFill>
              </a:rPr>
              <a:t>(-</a:t>
            </a:r>
            <a:r>
              <a:rPr lang="en-GB" sz="1200" dirty="0" smtClean="0">
                <a:solidFill>
                  <a:schemeClr val="tx2"/>
                </a:solidFill>
              </a:rPr>
              <a:t>1C / 46 C standard)</a:t>
            </a:r>
          </a:p>
          <a:p>
            <a:pPr>
              <a:buClr>
                <a:schemeClr val="tx2"/>
              </a:buClr>
            </a:pPr>
            <a:r>
              <a:rPr lang="en-GB" sz="1600" dirty="0" smtClean="0"/>
              <a:t> EER up to 3.2</a:t>
            </a:r>
          </a:p>
          <a:p>
            <a:pPr>
              <a:buClr>
                <a:schemeClr val="tx2"/>
              </a:buClr>
            </a:pPr>
            <a:r>
              <a:rPr lang="en-GB" sz="1600" dirty="0" smtClean="0"/>
              <a:t> ESEER up to 4.25</a:t>
            </a:r>
          </a:p>
          <a:p>
            <a:pPr>
              <a:buClr>
                <a:schemeClr val="tx2"/>
              </a:buClr>
            </a:pPr>
            <a:r>
              <a:rPr lang="en-GB" sz="1600" dirty="0" smtClean="0"/>
              <a:t> Sound Pressure as low as 50 dB(A)       </a:t>
            </a:r>
            <a:r>
              <a:rPr lang="en-GB" sz="1600" dirty="0" smtClean="0">
                <a:solidFill>
                  <a:schemeClr val="bg1"/>
                </a:solidFill>
              </a:rPr>
              <a:t>… </a:t>
            </a:r>
            <a:r>
              <a:rPr lang="en-GB" sz="1600" dirty="0" smtClean="0"/>
              <a:t>@ 10m (parallel)</a:t>
            </a:r>
          </a:p>
          <a:p>
            <a:pPr marL="0" lvl="2" indent="0">
              <a:buClr>
                <a:schemeClr val="tx2"/>
              </a:buClr>
            </a:pPr>
            <a:r>
              <a:rPr lang="en-GB" sz="1600" dirty="0" smtClean="0"/>
              <a:t> Optional Heat Recovery to 60C       </a:t>
            </a:r>
          </a:p>
          <a:p>
            <a:pPr marL="0" lvl="2" indent="0">
              <a:buClr>
                <a:schemeClr val="tx2"/>
              </a:buClr>
            </a:pPr>
            <a:r>
              <a:rPr lang="en-GB" sz="1600" dirty="0"/>
              <a:t> </a:t>
            </a:r>
            <a:r>
              <a:rPr lang="en-GB" sz="1600" dirty="0" smtClean="0"/>
              <a:t>Electrical power supply 400v 3ph 50 Hz</a:t>
            </a:r>
          </a:p>
        </p:txBody>
      </p:sp>
      <p:sp>
        <p:nvSpPr>
          <p:cNvPr id="4" name="Footer Placeholder 3"/>
          <p:cNvSpPr>
            <a:spLocks noGrp="1"/>
          </p:cNvSpPr>
          <p:nvPr>
            <p:ph type="ftr" sz="quarter" idx="10"/>
          </p:nvPr>
        </p:nvSpPr>
        <p:spPr/>
        <p:txBody>
          <a:bodyPr/>
          <a:lstStyle/>
          <a:p>
            <a:r>
              <a:rPr lang="de-DE" smtClean="0"/>
              <a:t>Johnson Controls</a:t>
            </a:r>
            <a:endParaRPr lang="de-DE"/>
          </a:p>
        </p:txBody>
      </p:sp>
      <p:sp>
        <p:nvSpPr>
          <p:cNvPr id="5" name="Slide Number Placeholder 4"/>
          <p:cNvSpPr>
            <a:spLocks noGrp="1"/>
          </p:cNvSpPr>
          <p:nvPr>
            <p:ph type="sldNum" sz="quarter" idx="11"/>
          </p:nvPr>
        </p:nvSpPr>
        <p:spPr/>
        <p:txBody>
          <a:bodyPr/>
          <a:lstStyle/>
          <a:p>
            <a:fld id="{0FB62E79-44A6-6044-956A-E40D50341462}" type="slidenum">
              <a:rPr lang="de-DE" smtClean="0"/>
              <a:pPr/>
              <a:t>9</a:t>
            </a:fld>
            <a:endParaRPr lang="de-DE"/>
          </a:p>
        </p:txBody>
      </p:sp>
      <p:pic>
        <p:nvPicPr>
          <p:cNvPr id="7" name="Picture 2" descr="C:\Documents and Settings\crudioc\Desktop\YLAA Documents\YLAA Refresh, FY11 Activities\BPHX VA-VE\plate hx screenshots\ylaa-sr3.jpg"/>
          <p:cNvPicPr>
            <a:picLocks noChangeAspect="1" noChangeArrowheads="1"/>
          </p:cNvPicPr>
          <p:nvPr/>
        </p:nvPicPr>
        <p:blipFill>
          <a:blip r:embed="rId2">
            <a:clrChange>
              <a:clrFrom>
                <a:srgbClr val="FFFFFF"/>
              </a:clrFrom>
              <a:clrTo>
                <a:srgbClr val="FFFFFF">
                  <a:alpha val="0"/>
                </a:srgbClr>
              </a:clrTo>
            </a:clrChange>
          </a:blip>
          <a:srcRect l="11711" r="21184"/>
          <a:stretch>
            <a:fillRect/>
          </a:stretch>
        </p:blipFill>
        <p:spPr bwMode="auto">
          <a:xfrm>
            <a:off x="5562600" y="2057400"/>
            <a:ext cx="2992891" cy="2508746"/>
          </a:xfrm>
          <a:prstGeom prst="rect">
            <a:avLst/>
          </a:prstGeom>
          <a:noFill/>
        </p:spPr>
      </p:pic>
    </p:spTree>
    <p:extLst>
      <p:ext uri="{BB962C8B-B14F-4D97-AF65-F5344CB8AC3E}">
        <p14:creationId xmlns:p14="http://schemas.microsoft.com/office/powerpoint/2010/main" val="3515733557"/>
      </p:ext>
    </p:extLst>
  </p:cSld>
  <p:clrMapOvr>
    <a:masterClrMapping/>
  </p:clrMapOvr>
  <p:transition>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GUID" val="0b78dd24-135a-4d90-84a4-ed31b2dfe440"/>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0b78dd24-135a-4d90-84a4-ed31b2dfe440"/>
</p:tagLst>
</file>

<file path=ppt/theme/theme1.xml><?xml version="1.0" encoding="utf-8"?>
<a:theme xmlns:a="http://schemas.openxmlformats.org/drawingml/2006/main" name="STC Training Presentation Template">
  <a:themeElements>
    <a:clrScheme name="JC_PPT_Template 1">
      <a:dk1>
        <a:srgbClr val="000000"/>
      </a:dk1>
      <a:lt1>
        <a:srgbClr val="FFFFFF"/>
      </a:lt1>
      <a:dk2>
        <a:srgbClr val="08338F"/>
      </a:dk2>
      <a:lt2>
        <a:srgbClr val="878785"/>
      </a:lt2>
      <a:accent1>
        <a:srgbClr val="7DBA00"/>
      </a:accent1>
      <a:accent2>
        <a:srgbClr val="00B8E0"/>
      </a:accent2>
      <a:accent3>
        <a:srgbClr val="FFFFFF"/>
      </a:accent3>
      <a:accent4>
        <a:srgbClr val="000000"/>
      </a:accent4>
      <a:accent5>
        <a:srgbClr val="BFD9AA"/>
      </a:accent5>
      <a:accent6>
        <a:srgbClr val="00A6CB"/>
      </a:accent6>
      <a:hlink>
        <a:srgbClr val="DE3B21"/>
      </a:hlink>
      <a:folHlink>
        <a:srgbClr val="F7B512"/>
      </a:folHlink>
    </a:clrScheme>
    <a:fontScheme name="JC_PP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JC_PPT_Template 1">
        <a:dk1>
          <a:srgbClr val="000000"/>
        </a:dk1>
        <a:lt1>
          <a:srgbClr val="FFFFFF"/>
        </a:lt1>
        <a:dk2>
          <a:srgbClr val="08338F"/>
        </a:dk2>
        <a:lt2>
          <a:srgbClr val="878785"/>
        </a:lt2>
        <a:accent1>
          <a:srgbClr val="7DBA00"/>
        </a:accent1>
        <a:accent2>
          <a:srgbClr val="00B8E0"/>
        </a:accent2>
        <a:accent3>
          <a:srgbClr val="FFFFFF"/>
        </a:accent3>
        <a:accent4>
          <a:srgbClr val="000000"/>
        </a:accent4>
        <a:accent5>
          <a:srgbClr val="BFD9AA"/>
        </a:accent5>
        <a:accent6>
          <a:srgbClr val="00A6CB"/>
        </a:accent6>
        <a:hlink>
          <a:srgbClr val="DE3B21"/>
        </a:hlink>
        <a:folHlink>
          <a:srgbClr val="F7B51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JC_PPT_Template">
  <a:themeElements>
    <a:clrScheme name="JC_PPT_Template 1">
      <a:dk1>
        <a:srgbClr val="000000"/>
      </a:dk1>
      <a:lt1>
        <a:srgbClr val="FFFFFF"/>
      </a:lt1>
      <a:dk2>
        <a:srgbClr val="08338F"/>
      </a:dk2>
      <a:lt2>
        <a:srgbClr val="878785"/>
      </a:lt2>
      <a:accent1>
        <a:srgbClr val="7DBA00"/>
      </a:accent1>
      <a:accent2>
        <a:srgbClr val="00B8E0"/>
      </a:accent2>
      <a:accent3>
        <a:srgbClr val="FFFFFF"/>
      </a:accent3>
      <a:accent4>
        <a:srgbClr val="000000"/>
      </a:accent4>
      <a:accent5>
        <a:srgbClr val="BFD9AA"/>
      </a:accent5>
      <a:accent6>
        <a:srgbClr val="00A6CB"/>
      </a:accent6>
      <a:hlink>
        <a:srgbClr val="DE3B21"/>
      </a:hlink>
      <a:folHlink>
        <a:srgbClr val="F7B512"/>
      </a:folHlink>
    </a:clrScheme>
    <a:fontScheme name="JC_PP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JC_PPT_Template 1">
        <a:dk1>
          <a:srgbClr val="000000"/>
        </a:dk1>
        <a:lt1>
          <a:srgbClr val="FFFFFF"/>
        </a:lt1>
        <a:dk2>
          <a:srgbClr val="08338F"/>
        </a:dk2>
        <a:lt2>
          <a:srgbClr val="878785"/>
        </a:lt2>
        <a:accent1>
          <a:srgbClr val="7DBA00"/>
        </a:accent1>
        <a:accent2>
          <a:srgbClr val="00B8E0"/>
        </a:accent2>
        <a:accent3>
          <a:srgbClr val="FFFFFF"/>
        </a:accent3>
        <a:accent4>
          <a:srgbClr val="000000"/>
        </a:accent4>
        <a:accent5>
          <a:srgbClr val="BFD9AA"/>
        </a:accent5>
        <a:accent6>
          <a:srgbClr val="00A6CB"/>
        </a:accent6>
        <a:hlink>
          <a:srgbClr val="DE3B21"/>
        </a:hlink>
        <a:folHlink>
          <a:srgbClr val="F7B51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F6F7B373CAE4B85143970D8160D6D" ma:contentTypeVersion="4" ma:contentTypeDescription="Create a new document." ma:contentTypeScope="" ma:versionID="402713b87e0831691c56fcb347e041b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A4FB6E-8159-4072-BE37-18DEF446B638}"/>
</file>

<file path=customXml/itemProps2.xml><?xml version="1.0" encoding="utf-8"?>
<ds:datastoreItem xmlns:ds="http://schemas.openxmlformats.org/officeDocument/2006/customXml" ds:itemID="{AF316A9E-F50D-4A60-AF97-3F3631E16D3F}"/>
</file>

<file path=customXml/itemProps3.xml><?xml version="1.0" encoding="utf-8"?>
<ds:datastoreItem xmlns:ds="http://schemas.openxmlformats.org/officeDocument/2006/customXml" ds:itemID="{7BAEE41E-1E55-4130-9641-D4AA8772139F}"/>
</file>

<file path=docProps/app.xml><?xml version="1.0" encoding="utf-8"?>
<Properties xmlns="http://schemas.openxmlformats.org/officeDocument/2006/extended-properties" xmlns:vt="http://schemas.openxmlformats.org/officeDocument/2006/docPropsVTypes">
  <Template>STC Training Presentation Template</Template>
  <TotalTime>841</TotalTime>
  <Words>3220</Words>
  <Application>Microsoft Office PowerPoint</Application>
  <PresentationFormat>On-screen Show (4:3)</PresentationFormat>
  <Paragraphs>690</Paragraphs>
  <Slides>53</Slides>
  <Notes>15</Notes>
  <HiddenSlides>13</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53</vt:i4>
      </vt:variant>
    </vt:vector>
  </HeadingPairs>
  <TitlesOfParts>
    <vt:vector size="60" baseType="lpstr">
      <vt:lpstr>ＭＳ Ｐゴシック</vt:lpstr>
      <vt:lpstr>Arial</vt:lpstr>
      <vt:lpstr>Arial Narrow</vt:lpstr>
      <vt:lpstr>Calibri</vt:lpstr>
      <vt:lpstr>Wingdings</vt:lpstr>
      <vt:lpstr>STC Training Presentation Template</vt:lpstr>
      <vt:lpstr>JC_PPT_Template</vt:lpstr>
      <vt:lpstr>STC Air Cooled Chillers</vt:lpstr>
      <vt:lpstr>YVAA – YORK Variable Speed Air-Cooled Screw Chillers Introducing model range’s</vt:lpstr>
      <vt:lpstr>PowerPoint Presentation</vt:lpstr>
      <vt:lpstr>Air Cooled Chillers,  Industry Factors Effecting YLAA   </vt:lpstr>
      <vt:lpstr>YLAA Air Cooled Chiller  Product Overview</vt:lpstr>
      <vt:lpstr>YLAA Air Cooled Chiller  Major Product Options</vt:lpstr>
      <vt:lpstr>YLAA Air Cooled Chiller  Major Product Options </vt:lpstr>
      <vt:lpstr>YLAA Air Cooled Chiller  Major Product Options</vt:lpstr>
      <vt:lpstr>YLAA Air Cooled Chiller  Key Operating Limitations</vt:lpstr>
      <vt:lpstr>YLAA GCSS Selection / Pricing Program and Product Support</vt:lpstr>
      <vt:lpstr>YLAA Conclusion</vt:lpstr>
      <vt:lpstr>PowerPoint Presentation</vt:lpstr>
      <vt:lpstr>PowerPoint Presentation</vt:lpstr>
      <vt:lpstr>PowerPoint Presentation</vt:lpstr>
      <vt:lpstr>PowerPoint Presentation</vt:lpstr>
      <vt:lpstr>YVAA – YORK Variable Speed Air-Cooled Screw Chillers YCIV Phase Out</vt:lpstr>
      <vt:lpstr>PowerPoint Presentation</vt:lpstr>
      <vt:lpstr>PowerPoint Presentation</vt:lpstr>
      <vt:lpstr>PowerPoint Presentation</vt:lpstr>
      <vt:lpstr>YVAA – YORK Variable Speed Air-Cooled Screw Chillers New Options</vt:lpstr>
      <vt:lpstr>PowerPoint Presentation</vt:lpstr>
      <vt:lpstr>PowerPoint Presentation</vt:lpstr>
      <vt:lpstr>PowerPoint Presentation</vt:lpstr>
      <vt:lpstr>PowerPoint Presentation</vt:lpstr>
      <vt:lpstr>PowerPoint Presentation</vt:lpstr>
      <vt:lpstr>YVAA – YORK Variable Speed Air-Cooled Screw Chillers Configuration up to 1,660 kW released in August 2013</vt:lpstr>
      <vt:lpstr>YVAA – YORK Variable Speed Air-Cooled Screw Chillers Larger configurations to 1,750kW planned for FY15 release</vt:lpstr>
      <vt:lpstr>YVAA – YORK Variable Speed Air-Cooled Screw Chillers New Option – Quick Restart </vt:lpstr>
      <vt:lpstr>YVAA – YORK Variable Speed Air-Cooled Screw Chillers New Option – Quick Restart </vt:lpstr>
      <vt:lpstr>YVAA – YORK Variable Speed Air-Cooled Screw Chillers New Option – Quick Restart – Simulated Power Failure</vt:lpstr>
      <vt:lpstr>Monterrey Witness  Test Facility Update</vt:lpstr>
      <vt:lpstr>YVAA – YORK Variable Speed Air-Cooled Screw Chillers Monterrey Witness Test Laboratory</vt:lpstr>
      <vt:lpstr>YVAA – YORK Variable Speed Air-Cooled Screw Chillers  YVAA Eurovent and AHRI Certifications</vt:lpstr>
      <vt:lpstr>Competitive Landscape Update</vt:lpstr>
      <vt:lpstr>YVAA – YORK Variable Speed Air-Cooled Screw Chillers Trane RTAE – Overview</vt:lpstr>
      <vt:lpstr>YVAA – YORK Variable Speed Air-Cooled Screw Chillers Trane RTAE – What do we know so far?</vt:lpstr>
      <vt:lpstr>YVAA – YORK Variable Speed Air-Cooled Screw Chillers Trane RTAE – What do we know so far?</vt:lpstr>
      <vt:lpstr>YVAA – YORK Variable Speed Air-Cooled Screw Chillers Trane RTAE – What do we know so far?</vt:lpstr>
      <vt:lpstr>YVAA – YORK Variable Speed Air-Cooled Screw Chillers Trane RTAE Vs YORK YVAA – Head to Head Comparison</vt:lpstr>
      <vt:lpstr>YVAA  Competitive Landscape Update</vt:lpstr>
      <vt:lpstr>PowerPoint Presentation</vt:lpstr>
      <vt:lpstr>PowerPoint Presentation</vt:lpstr>
      <vt:lpstr>PowerPoint Presentation</vt:lpstr>
      <vt:lpstr>PowerPoint Presentation</vt:lpstr>
      <vt:lpstr>PowerPoint Presentation</vt:lpstr>
      <vt:lpstr>PowerPoint Presentation</vt:lpstr>
      <vt:lpstr>    YVAA  GCSS Selection Program</vt:lpstr>
      <vt:lpstr>PowerPoint Presentation</vt:lpstr>
      <vt:lpstr>PowerPoint Presentation</vt:lpstr>
      <vt:lpstr>PowerPoint Presentation</vt:lpstr>
      <vt:lpstr>New Collaterals</vt:lpstr>
      <vt:lpstr>YVAA – YORK Variable Speed Air-Cooled Screw Chillers  New Collaterals</vt:lpstr>
      <vt:lpstr>PowerPoint Presentation</vt:lpstr>
    </vt:vector>
  </TitlesOfParts>
  <Company>Johnson Controls,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Name (YLAA, YCWL…) Indicate chiller type (Air-Cooled Chiller…)</dc:title>
  <dc:creator>crudioc</dc:creator>
  <cp:lastModifiedBy>Roger Smeed</cp:lastModifiedBy>
  <cp:revision>118</cp:revision>
  <cp:lastPrinted>2014-11-10T16:32:30Z</cp:lastPrinted>
  <dcterms:created xsi:type="dcterms:W3CDTF">2011-04-23T21:47:45Z</dcterms:created>
  <dcterms:modified xsi:type="dcterms:W3CDTF">2014-11-18T08:27:29Z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0x010100E7BF6F7B373CAE4B85143970D8160D6D</vt:lpwstr>
  </property>
</Properties>
</file>